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drawings/drawing1.xml" ContentType="application/vnd.openxmlformats-officedocument.drawingml.chartshapes+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drawings/drawing2.xml" ContentType="application/vnd.openxmlformats-officedocument.drawingml.chartshapes+xml"/>
  <Override PartName="/ppt/charts/chart6.xml" ContentType="application/vnd.openxmlformats-officedocument.drawingml.chart+xml"/>
  <Override PartName="/ppt/charts/style2.xml" ContentType="application/vnd.ms-office.chartstyle+xml"/>
  <Override PartName="/ppt/charts/colors2.xml" ContentType="application/vnd.ms-office.chartcolorstyle+xml"/>
  <Override PartName="/ppt/charts/chart7.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4.xml" ContentType="application/vnd.openxmlformats-officedocument.presentationml.notesSlide+xml"/>
  <Override PartName="/ppt/charts/chart8.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1.xml" ContentType="application/vnd.openxmlformats-officedocument.themeOverr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8759" r:id="rId1"/>
    <p:sldMasterId id="2147489047" r:id="rId2"/>
    <p:sldMasterId id="2147489059" r:id="rId3"/>
    <p:sldMasterId id="2147489071" r:id="rId4"/>
    <p:sldMasterId id="2147489095" r:id="rId5"/>
    <p:sldMasterId id="2147489119" r:id="rId6"/>
    <p:sldMasterId id="2147489131" r:id="rId7"/>
    <p:sldMasterId id="2147489143" r:id="rId8"/>
    <p:sldMasterId id="2147489155" r:id="rId9"/>
  </p:sldMasterIdLst>
  <p:notesMasterIdLst>
    <p:notesMasterId r:id="rId39"/>
  </p:notesMasterIdLst>
  <p:handoutMasterIdLst>
    <p:handoutMasterId r:id="rId40"/>
  </p:handoutMasterIdLst>
  <p:sldIdLst>
    <p:sldId id="2011" r:id="rId10"/>
    <p:sldId id="2013" r:id="rId11"/>
    <p:sldId id="2012" r:id="rId12"/>
    <p:sldId id="2015" r:id="rId13"/>
    <p:sldId id="2038" r:id="rId14"/>
    <p:sldId id="2039" r:id="rId15"/>
    <p:sldId id="2044" r:id="rId16"/>
    <p:sldId id="2041" r:id="rId17"/>
    <p:sldId id="2016" r:id="rId18"/>
    <p:sldId id="2045" r:id="rId19"/>
    <p:sldId id="2046" r:id="rId20"/>
    <p:sldId id="2047" r:id="rId21"/>
    <p:sldId id="2048" r:id="rId22"/>
    <p:sldId id="2049" r:id="rId23"/>
    <p:sldId id="2050" r:id="rId24"/>
    <p:sldId id="2051" r:id="rId25"/>
    <p:sldId id="2052" r:id="rId26"/>
    <p:sldId id="2017" r:id="rId27"/>
    <p:sldId id="2031" r:id="rId28"/>
    <p:sldId id="2032" r:id="rId29"/>
    <p:sldId id="2033" r:id="rId30"/>
    <p:sldId id="2034" r:id="rId31"/>
    <p:sldId id="2035" r:id="rId32"/>
    <p:sldId id="2036" r:id="rId33"/>
    <p:sldId id="2020" r:id="rId34"/>
    <p:sldId id="2042" r:id="rId35"/>
    <p:sldId id="2043" r:id="rId36"/>
    <p:sldId id="2019" r:id="rId37"/>
    <p:sldId id="2026" r:id="rId38"/>
  </p:sldIdLst>
  <p:sldSz cx="9144000" cy="6858000" type="screen4x3"/>
  <p:notesSz cx="6797675" cy="9928225"/>
  <p:defaultTextStyle>
    <a:defPPr>
      <a:defRPr lang="en-US"/>
    </a:defPPr>
    <a:lvl1pPr algn="l" rtl="0" fontAlgn="base">
      <a:spcBef>
        <a:spcPct val="0"/>
      </a:spcBef>
      <a:spcAft>
        <a:spcPct val="0"/>
      </a:spcAft>
      <a:defRPr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82" userDrawn="1">
          <p15:clr>
            <a:srgbClr val="A4A3A4"/>
          </p15:clr>
        </p15:guide>
        <p15:guide id="3" pos="214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Ifeanyi Obiekwe" initials="IO" lastIdx="2" clrIdx="0">
    <p:extLst>
      <p:ext uri="{19B8F6BF-5375-455C-9EA6-DF929625EA0E}">
        <p15:presenceInfo xmlns:p15="http://schemas.microsoft.com/office/powerpoint/2012/main" userId="S-1-5-21-2661442401-268212425-699607214-30978" providerId="AD"/>
      </p:ext>
    </p:extLst>
  </p:cmAuthor>
  <p:cmAuthor id="2" name="Ladi Balogun" initials="LB" lastIdx="2" clrIdx="1">
    <p:extLst>
      <p:ext uri="{19B8F6BF-5375-455C-9EA6-DF929625EA0E}">
        <p15:presenceInfo xmlns:p15="http://schemas.microsoft.com/office/powerpoint/2012/main" userId="Ladi Balogu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33F95"/>
    <a:srgbClr val="662E9E"/>
    <a:srgbClr val="F4AF00"/>
    <a:srgbClr val="C5ABD3"/>
    <a:srgbClr val="C3ABC5"/>
    <a:srgbClr val="BB16A3"/>
    <a:srgbClr val="FFC223"/>
    <a:srgbClr val="F8189D"/>
    <a:srgbClr val="B48547"/>
    <a:srgbClr val="46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600" autoAdjust="0"/>
    <p:restoredTop sz="94069" autoAdjust="0"/>
  </p:normalViewPr>
  <p:slideViewPr>
    <p:cSldViewPr>
      <p:cViewPr varScale="1">
        <p:scale>
          <a:sx n="65" d="100"/>
          <a:sy n="65" d="100"/>
        </p:scale>
        <p:origin x="1498" y="48"/>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notesViewPr>
    <p:cSldViewPr>
      <p:cViewPr varScale="1">
        <p:scale>
          <a:sx n="55" d="100"/>
          <a:sy n="55" d="100"/>
        </p:scale>
        <p:origin x="-2538" y="-90"/>
      </p:cViewPr>
      <p:guideLst>
        <p:guide orient="horz" pos="3127"/>
        <p:guide pos="2182"/>
        <p:guide pos="2141"/>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notesMaster" Target="notesMasters/notesMaster1.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presProps" Target="pres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7.xml"/><Relationship Id="rId29" Type="http://schemas.openxmlformats.org/officeDocument/2006/relationships/slide" Target="slides/slide20.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handoutMaster" Target="handoutMasters/handoutMaster1.xml"/><Relationship Id="rId45"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viewProps" Target="viewProps.xml"/><Relationship Id="rId8" Type="http://schemas.openxmlformats.org/officeDocument/2006/relationships/slideMaster" Target="slideMasters/slideMaster8.xml"/><Relationship Id="rId3" Type="http://schemas.openxmlformats.org/officeDocument/2006/relationships/slideMaster" Target="slideMasters/slideMaster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20" Type="http://schemas.openxmlformats.org/officeDocument/2006/relationships/slide" Target="slides/slide11.xml"/><Relationship Id="rId41"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2.xml"/><Relationship Id="rId1" Type="http://schemas.microsoft.com/office/2011/relationships/chartStyle" Target="style2.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3.xml"/><Relationship Id="rId1" Type="http://schemas.microsoft.com/office/2011/relationships/chartStyle" Target="style3.xml"/></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oleObject" Target="../embeddings/oleObject2.bin"/></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611111111111112"/>
          <c:y val="8.564814814814814E-2"/>
          <c:w val="0.81388888888888888"/>
          <c:h val="0.77314814814814814"/>
        </c:manualLayout>
      </c:layout>
      <c:ofPieChart>
        <c:ofPieType val="pie"/>
        <c:varyColors val="1"/>
        <c:ser>
          <c:idx val="0"/>
          <c:order val="0"/>
          <c:tx>
            <c:strRef>
              <c:f>Sheet1!$D$7</c:f>
              <c:strCache>
                <c:ptCount val="1"/>
                <c:pt idx="0">
                  <c:v>Division</c:v>
                </c:pt>
              </c:strCache>
            </c:strRef>
          </c:tx>
          <c:dPt>
            <c:idx val="0"/>
            <c:bubble3D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xmlns:c16r2="http://schemas.microsoft.com/office/drawing/2015/06/chart">
              <c:ext xmlns:c16="http://schemas.microsoft.com/office/drawing/2014/chart" uri="{C3380CC4-5D6E-409C-BE32-E72D297353CC}">
                <c16:uniqueId val="{00000001-28A1-4785-92D9-4BB64B99271C}"/>
              </c:ext>
            </c:extLst>
          </c:dPt>
          <c:dPt>
            <c:idx val="1"/>
            <c:bubble3D val="0"/>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xmlns:c16r2="http://schemas.microsoft.com/office/drawing/2015/06/chart">
              <c:ext xmlns:c16="http://schemas.microsoft.com/office/drawing/2014/chart" uri="{C3380CC4-5D6E-409C-BE32-E72D297353CC}">
                <c16:uniqueId val="{00000003-28A1-4785-92D9-4BB64B99271C}"/>
              </c:ext>
            </c:extLst>
          </c:dPt>
          <c:dPt>
            <c:idx val="2"/>
            <c:bubble3D val="0"/>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xmlns:c16r2="http://schemas.microsoft.com/office/drawing/2015/06/chart">
              <c:ext xmlns:c16="http://schemas.microsoft.com/office/drawing/2014/chart" uri="{C3380CC4-5D6E-409C-BE32-E72D297353CC}">
                <c16:uniqueId val="{00000005-28A1-4785-92D9-4BB64B99271C}"/>
              </c:ext>
            </c:extLst>
          </c:dPt>
          <c:dPt>
            <c:idx val="3"/>
            <c:bubble3D val="0"/>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xmlns:c16r2="http://schemas.microsoft.com/office/drawing/2015/06/chart">
              <c:ext xmlns:c16="http://schemas.microsoft.com/office/drawing/2014/chart" uri="{C3380CC4-5D6E-409C-BE32-E72D297353CC}">
                <c16:uniqueId val="{00000007-28A1-4785-92D9-4BB64B99271C}"/>
              </c:ext>
            </c:extLst>
          </c:dPt>
          <c:dPt>
            <c:idx val="4"/>
            <c:bubble3D val="0"/>
            <c:spPr>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xmlns:c16r2="http://schemas.microsoft.com/office/drawing/2015/06/chart">
              <c:ext xmlns:c16="http://schemas.microsoft.com/office/drawing/2014/chart" uri="{C3380CC4-5D6E-409C-BE32-E72D297353CC}">
                <c16:uniqueId val="{00000009-28A1-4785-92D9-4BB64B99271C}"/>
              </c:ext>
            </c:extLst>
          </c:dPt>
          <c:dPt>
            <c:idx val="5"/>
            <c:bubble3D val="0"/>
            <c:spPr>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xmlns:c16r2="http://schemas.microsoft.com/office/drawing/2015/06/chart">
              <c:ext xmlns:c16="http://schemas.microsoft.com/office/drawing/2014/chart" uri="{C3380CC4-5D6E-409C-BE32-E72D297353CC}">
                <c16:uniqueId val="{0000000B-28A1-4785-92D9-4BB64B99271C}"/>
              </c:ext>
            </c:extLst>
          </c:dPt>
          <c:dPt>
            <c:idx val="6"/>
            <c:bubble3D val="0"/>
            <c:spPr>
              <a:gradFill rotWithShape="1">
                <a:gsLst>
                  <a:gs pos="0">
                    <a:schemeClr val="accent1">
                      <a:lumMod val="60000"/>
                      <a:shade val="51000"/>
                      <a:satMod val="130000"/>
                    </a:schemeClr>
                  </a:gs>
                  <a:gs pos="80000">
                    <a:schemeClr val="accent1">
                      <a:lumMod val="60000"/>
                      <a:shade val="93000"/>
                      <a:satMod val="130000"/>
                    </a:schemeClr>
                  </a:gs>
                  <a:gs pos="100000">
                    <a:schemeClr val="accent1">
                      <a:lumMod val="6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xmlns:c16r2="http://schemas.microsoft.com/office/drawing/2015/06/chart">
              <c:ext xmlns:c16="http://schemas.microsoft.com/office/drawing/2014/chart" uri="{C3380CC4-5D6E-409C-BE32-E72D297353CC}">
                <c16:uniqueId val="{0000000D-28A1-4785-92D9-4BB64B99271C}"/>
              </c:ext>
            </c:extLst>
          </c:dPt>
          <c:dPt>
            <c:idx val="7"/>
            <c:bubble3D val="0"/>
            <c:explosion val="2"/>
            <c:spPr>
              <a:gradFill rotWithShape="1">
                <a:gsLst>
                  <a:gs pos="0">
                    <a:schemeClr val="accent2">
                      <a:lumMod val="60000"/>
                      <a:shade val="51000"/>
                      <a:satMod val="130000"/>
                    </a:schemeClr>
                  </a:gs>
                  <a:gs pos="80000">
                    <a:schemeClr val="accent2">
                      <a:lumMod val="60000"/>
                      <a:shade val="93000"/>
                      <a:satMod val="130000"/>
                    </a:schemeClr>
                  </a:gs>
                  <a:gs pos="100000">
                    <a:schemeClr val="accent2">
                      <a:lumMod val="6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xmlns:c16r2="http://schemas.microsoft.com/office/drawing/2015/06/chart">
              <c:ext xmlns:c16="http://schemas.microsoft.com/office/drawing/2014/chart" uri="{C3380CC4-5D6E-409C-BE32-E72D297353CC}">
                <c16:uniqueId val="{0000000F-28A1-4785-92D9-4BB64B99271C}"/>
              </c:ext>
            </c:extLst>
          </c:dPt>
          <c:dPt>
            <c:idx val="8"/>
            <c:bubble3D val="0"/>
            <c:spPr>
              <a:gradFill rotWithShape="1">
                <a:gsLst>
                  <a:gs pos="0">
                    <a:schemeClr val="accent3">
                      <a:lumMod val="60000"/>
                      <a:shade val="51000"/>
                      <a:satMod val="130000"/>
                    </a:schemeClr>
                  </a:gs>
                  <a:gs pos="80000">
                    <a:schemeClr val="accent3">
                      <a:lumMod val="60000"/>
                      <a:shade val="93000"/>
                      <a:satMod val="130000"/>
                    </a:schemeClr>
                  </a:gs>
                  <a:gs pos="100000">
                    <a:schemeClr val="accent3">
                      <a:lumMod val="6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xmlns:c16r2="http://schemas.microsoft.com/office/drawing/2015/06/chart">
              <c:ext xmlns:c16="http://schemas.microsoft.com/office/drawing/2014/chart" uri="{C3380CC4-5D6E-409C-BE32-E72D297353CC}">
                <c16:uniqueId val="{00000011-28A1-4785-92D9-4BB64B99271C}"/>
              </c:ext>
            </c:extLst>
          </c:dPt>
          <c:dPt>
            <c:idx val="9"/>
            <c:bubble3D val="0"/>
            <c:spPr>
              <a:gradFill rotWithShape="1">
                <a:gsLst>
                  <a:gs pos="0">
                    <a:schemeClr val="accent4">
                      <a:lumMod val="60000"/>
                      <a:shade val="51000"/>
                      <a:satMod val="130000"/>
                    </a:schemeClr>
                  </a:gs>
                  <a:gs pos="80000">
                    <a:schemeClr val="accent4">
                      <a:lumMod val="60000"/>
                      <a:shade val="93000"/>
                      <a:satMod val="130000"/>
                    </a:schemeClr>
                  </a:gs>
                  <a:gs pos="100000">
                    <a:schemeClr val="accent4">
                      <a:lumMod val="6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xmlns:c16r2="http://schemas.microsoft.com/office/drawing/2015/06/chart">
              <c:ext xmlns:c16="http://schemas.microsoft.com/office/drawing/2014/chart" uri="{C3380CC4-5D6E-409C-BE32-E72D297353CC}">
                <c16:uniqueId val="{00000013-28A1-4785-92D9-4BB64B99271C}"/>
              </c:ext>
            </c:extLst>
          </c:dPt>
          <c:dLbls>
            <c:dLbl>
              <c:idx val="0"/>
              <c:layout/>
              <c:tx>
                <c:rich>
                  <a:bodyPr/>
                  <a:lstStyle/>
                  <a:p>
                    <a:fld id="{DB8EDB1D-5A06-46AC-81C1-435D1048F30D}" type="CELLRANGE">
                      <a:rPr lang="en-US"/>
                      <a:pPr/>
                      <a:t>[CELLRANGE]</a:t>
                    </a:fld>
                    <a:r>
                      <a:rPr lang="en-US" baseline="0" dirty="0"/>
                      <a:t>; 26%</a:t>
                    </a:r>
                  </a:p>
                </c:rich>
              </c:tx>
              <c:showLegendKey val="0"/>
              <c:showVal val="0"/>
              <c:showCatName val="0"/>
              <c:showSerName val="0"/>
              <c:showPercent val="1"/>
              <c:showBubbleSize val="0"/>
              <c:separator>; </c:separator>
              <c:extLst xmlns:c16r2="http://schemas.microsoft.com/office/drawing/2015/06/chart">
                <c:ext xmlns:c16="http://schemas.microsoft.com/office/drawing/2014/chart" uri="{C3380CC4-5D6E-409C-BE32-E72D297353CC}">
                  <c16:uniqueId val="{00000001-28A1-4785-92D9-4BB64B99271C}"/>
                </c:ext>
                <c:ext xmlns:c15="http://schemas.microsoft.com/office/drawing/2012/chart" uri="{CE6537A1-D6FC-4f65-9D91-7224C49458BB}">
                  <c15:layout/>
                  <c15:dlblFieldTable/>
                  <c15:showDataLabelsRange val="1"/>
                </c:ext>
              </c:extLst>
            </c:dLbl>
            <c:dLbl>
              <c:idx val="1"/>
              <c:layout>
                <c:manualLayout>
                  <c:x val="1.0094894022793059E-7"/>
                  <c:y val="-1.1750185221854621E-2"/>
                </c:manualLayout>
              </c:layout>
              <c:tx>
                <c:rich>
                  <a:bodyPr rot="0" spcFirstLastPara="1" vertOverflow="ellipsis" vert="horz" wrap="square" lIns="38100" tIns="19050" rIns="38100" bIns="19050" anchor="ctr" anchorCtr="1">
                    <a:noAutofit/>
                  </a:bodyPr>
                  <a:lstStyle/>
                  <a:p>
                    <a:pPr>
                      <a:defRPr sz="1197" b="0" i="0" u="none" strike="noStrike" kern="1200" baseline="0">
                        <a:solidFill>
                          <a:schemeClr val="lt1">
                            <a:lumMod val="85000"/>
                          </a:schemeClr>
                        </a:solidFill>
                        <a:latin typeface="+mn-lt"/>
                        <a:ea typeface="+mn-ea"/>
                        <a:cs typeface="+mn-cs"/>
                      </a:defRPr>
                    </a:pPr>
                    <a:fld id="{A5509B4A-90E0-46BF-A712-4D90590FF532}" type="CELLRANGE">
                      <a:rPr lang="en-US" baseline="0" smtClean="0"/>
                      <a:pPr>
                        <a:defRPr/>
                      </a:pPr>
                      <a:t>[CELLRANGE]</a:t>
                    </a:fld>
                    <a:r>
                      <a:rPr lang="en-US" baseline="0" dirty="0"/>
                      <a:t>;2% </a:t>
                    </a:r>
                  </a:p>
                </c:rich>
              </c:tx>
              <c:spPr>
                <a:noFill/>
                <a:ln>
                  <a:noFill/>
                </a:ln>
                <a:effectLst/>
              </c:spPr>
              <c:txPr>
                <a:bodyPr rot="0" spcFirstLastPara="1" vertOverflow="ellipsis" vert="horz" wrap="square" lIns="38100" tIns="19050" rIns="38100" bIns="19050" anchor="ctr" anchorCtr="1">
                  <a:no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0"/>
              <c:showCatName val="0"/>
              <c:showSerName val="0"/>
              <c:showPercent val="1"/>
              <c:showBubbleSize val="0"/>
              <c:separator>; </c:separator>
              <c:extLst xmlns:c16r2="http://schemas.microsoft.com/office/drawing/2015/06/chart">
                <c:ext xmlns:c16="http://schemas.microsoft.com/office/drawing/2014/chart" uri="{C3380CC4-5D6E-409C-BE32-E72D297353CC}">
                  <c16:uniqueId val="{00000003-28A1-4785-92D9-4BB64B99271C}"/>
                </c:ext>
                <c:ext xmlns:c15="http://schemas.microsoft.com/office/drawing/2012/chart" uri="{CE6537A1-D6FC-4f65-9D91-7224C49458BB}">
                  <c15:layout>
                    <c:manualLayout>
                      <c:w val="0.28970508574703929"/>
                      <c:h val="0.16324942542289542"/>
                    </c:manualLayout>
                  </c15:layout>
                  <c15:dlblFieldTable/>
                  <c15:showDataLabelsRange val="1"/>
                </c:ext>
              </c:extLst>
            </c:dLbl>
            <c:dLbl>
              <c:idx val="2"/>
              <c:layout/>
              <c:tx>
                <c:rich>
                  <a:bodyPr/>
                  <a:lstStyle/>
                  <a:p>
                    <a:fld id="{218E5CBD-BFC9-47F8-AE0D-0A58F98A6137}" type="CELLRANGE">
                      <a:rPr lang="en-US"/>
                      <a:pPr/>
                      <a:t>[CELLRANGE]</a:t>
                    </a:fld>
                    <a:r>
                      <a:rPr lang="en-US" baseline="0" dirty="0"/>
                      <a:t>; 17%</a:t>
                    </a:r>
                  </a:p>
                </c:rich>
              </c:tx>
              <c:showLegendKey val="0"/>
              <c:showVal val="0"/>
              <c:showCatName val="0"/>
              <c:showSerName val="0"/>
              <c:showPercent val="1"/>
              <c:showBubbleSize val="0"/>
              <c:separator>; </c:separator>
              <c:extLst xmlns:c16r2="http://schemas.microsoft.com/office/drawing/2015/06/chart">
                <c:ext xmlns:c16="http://schemas.microsoft.com/office/drawing/2014/chart" uri="{C3380CC4-5D6E-409C-BE32-E72D297353CC}">
                  <c16:uniqueId val="{00000005-28A1-4785-92D9-4BB64B99271C}"/>
                </c:ext>
                <c:ext xmlns:c15="http://schemas.microsoft.com/office/drawing/2012/chart" uri="{CE6537A1-D6FC-4f65-9D91-7224C49458BB}">
                  <c15:layout/>
                  <c15:dlblFieldTable/>
                  <c15:showDataLabelsRange val="1"/>
                </c:ext>
              </c:extLst>
            </c:dLbl>
            <c:dLbl>
              <c:idx val="3"/>
              <c:layout/>
              <c:tx>
                <c:rich>
                  <a:bodyPr/>
                  <a:lstStyle/>
                  <a:p>
                    <a:fld id="{F6D8EC26-2302-452F-90F1-CF0ACB74B89E}" type="CELLRANGE">
                      <a:rPr lang="en-US" baseline="0" dirty="0"/>
                      <a:pPr/>
                      <a:t>[CELLRANGE]</a:t>
                    </a:fld>
                    <a:r>
                      <a:rPr lang="en-US" baseline="0" dirty="0"/>
                      <a:t>; </a:t>
                    </a:r>
                    <a:fld id="{F3853A70-428F-43A8-99A6-F20634BBE8F7}" type="PERCENTAGE">
                      <a:rPr lang="en-US" baseline="0" dirty="0"/>
                      <a:pPr/>
                      <a:t>[PERCENTAGE]</a:t>
                    </a:fld>
                    <a:endParaRPr lang="en-US" baseline="0" dirty="0"/>
                  </a:p>
                </c:rich>
              </c:tx>
              <c:showLegendKey val="0"/>
              <c:showVal val="0"/>
              <c:showCatName val="0"/>
              <c:showSerName val="0"/>
              <c:showPercent val="1"/>
              <c:showBubbleSize val="0"/>
              <c:separator>; </c:separator>
              <c:extLst xmlns:c16r2="http://schemas.microsoft.com/office/drawing/2015/06/chart">
                <c:ext xmlns:c16="http://schemas.microsoft.com/office/drawing/2014/chart" uri="{C3380CC4-5D6E-409C-BE32-E72D297353CC}">
                  <c16:uniqueId val="{00000007-28A1-4785-92D9-4BB64B99271C}"/>
                </c:ext>
                <c:ext xmlns:c15="http://schemas.microsoft.com/office/drawing/2012/chart" uri="{CE6537A1-D6FC-4f65-9D91-7224C49458BB}">
                  <c15:layout/>
                  <c15:dlblFieldTable/>
                  <c15:showDataLabelsRange val="1"/>
                </c:ext>
              </c:extLst>
            </c:dLbl>
            <c:dLbl>
              <c:idx val="4"/>
              <c:layout/>
              <c:tx>
                <c:rich>
                  <a:bodyPr/>
                  <a:lstStyle/>
                  <a:p>
                    <a:fld id="{39659744-87E2-4660-A049-31DFBFAECCC3}" type="CELLRANGE">
                      <a:rPr lang="en-US"/>
                      <a:pPr/>
                      <a:t>[CELLRANGE]</a:t>
                    </a:fld>
                    <a:r>
                      <a:rPr lang="en-US" baseline="0" dirty="0"/>
                      <a:t>; 11%</a:t>
                    </a:r>
                  </a:p>
                </c:rich>
              </c:tx>
              <c:showLegendKey val="0"/>
              <c:showVal val="0"/>
              <c:showCatName val="0"/>
              <c:showSerName val="0"/>
              <c:showPercent val="1"/>
              <c:showBubbleSize val="0"/>
              <c:separator>; </c:separator>
              <c:extLst xmlns:c16r2="http://schemas.microsoft.com/office/drawing/2015/06/chart">
                <c:ext xmlns:c16="http://schemas.microsoft.com/office/drawing/2014/chart" uri="{C3380CC4-5D6E-409C-BE32-E72D297353CC}">
                  <c16:uniqueId val="{00000009-28A1-4785-92D9-4BB64B99271C}"/>
                </c:ext>
                <c:ext xmlns:c15="http://schemas.microsoft.com/office/drawing/2012/chart" uri="{CE6537A1-D6FC-4f65-9D91-7224C49458BB}">
                  <c15:layout/>
                  <c15:dlblFieldTable/>
                  <c15:showDataLabelsRange val="1"/>
                </c:ext>
              </c:extLst>
            </c:dLbl>
            <c:dLbl>
              <c:idx val="5"/>
              <c:layout>
                <c:manualLayout>
                  <c:x val="0.12642239580504661"/>
                  <c:y val="3.8949708651028675E-2"/>
                </c:manualLayout>
              </c:layout>
              <c:tx>
                <c:rich>
                  <a:bodyPr/>
                  <a:lstStyle/>
                  <a:p>
                    <a:fld id="{8789FAE2-8B50-4FE5-8E0A-B47DF1F85451}" type="CELLRANGE">
                      <a:rPr lang="en-US" baseline="0" dirty="0"/>
                      <a:pPr/>
                      <a:t>[CELLRANGE]</a:t>
                    </a:fld>
                    <a:r>
                      <a:rPr lang="en-US" baseline="0" dirty="0"/>
                      <a:t>; </a:t>
                    </a:r>
                    <a:fld id="{F43D1B2C-B2C8-4BC8-8379-EBBA402AC2CE}" type="PERCENTAGE">
                      <a:rPr lang="en-US" baseline="0" dirty="0"/>
                      <a:pPr/>
                      <a:t>[PERCENTAGE]</a:t>
                    </a:fld>
                    <a:endParaRPr lang="en-US" baseline="0" dirty="0"/>
                  </a:p>
                </c:rich>
              </c:tx>
              <c:showLegendKey val="0"/>
              <c:showVal val="0"/>
              <c:showCatName val="0"/>
              <c:showSerName val="0"/>
              <c:showPercent val="1"/>
              <c:showBubbleSize val="0"/>
              <c:separator>; </c:separator>
              <c:extLst xmlns:c16r2="http://schemas.microsoft.com/office/drawing/2015/06/chart">
                <c:ext xmlns:c16="http://schemas.microsoft.com/office/drawing/2014/chart" uri="{C3380CC4-5D6E-409C-BE32-E72D297353CC}">
                  <c16:uniqueId val="{0000000B-28A1-4785-92D9-4BB64B99271C}"/>
                </c:ext>
                <c:ext xmlns:c15="http://schemas.microsoft.com/office/drawing/2012/chart" uri="{CE6537A1-D6FC-4f65-9D91-7224C49458BB}">
                  <c15:layout/>
                  <c15:dlblFieldTable/>
                  <c15:showDataLabelsRange val="1"/>
                </c:ext>
              </c:extLst>
            </c:dLbl>
            <c:dLbl>
              <c:idx val="6"/>
              <c:layout>
                <c:manualLayout>
                  <c:x val="-1.4570647419072616E-2"/>
                  <c:y val="3.7196172194537615E-2"/>
                </c:manualLayout>
              </c:layout>
              <c:tx>
                <c:rich>
                  <a:bodyPr rot="0" spcFirstLastPara="1" vertOverflow="ellipsis" vert="horz" wrap="square" lIns="38100" tIns="19050" rIns="38100" bIns="19050" anchor="ctr" anchorCtr="1">
                    <a:noAutofit/>
                  </a:bodyPr>
                  <a:lstStyle/>
                  <a:p>
                    <a:pPr>
                      <a:defRPr sz="1197" b="0" i="0" u="none" strike="noStrike" kern="1200" baseline="0">
                        <a:solidFill>
                          <a:schemeClr val="lt1">
                            <a:lumMod val="85000"/>
                          </a:schemeClr>
                        </a:solidFill>
                        <a:latin typeface="+mn-lt"/>
                        <a:ea typeface="+mn-ea"/>
                        <a:cs typeface="+mn-cs"/>
                      </a:defRPr>
                    </a:pPr>
                    <a:fld id="{671AB5F1-13A6-4747-BD46-F2FAE8B99879}" type="CELLRANGE">
                      <a:rPr lang="en-US" baseline="0" smtClean="0"/>
                      <a:pPr>
                        <a:defRPr/>
                      </a:pPr>
                      <a:t>[CELLRANGE]</a:t>
                    </a:fld>
                    <a:r>
                      <a:rPr lang="en-US" baseline="0" dirty="0"/>
                      <a:t>; 29%</a:t>
                    </a:r>
                  </a:p>
                </c:rich>
              </c:tx>
              <c:spPr>
                <a:noFill/>
                <a:ln>
                  <a:noFill/>
                </a:ln>
                <a:effectLst/>
              </c:spPr>
              <c:txPr>
                <a:bodyPr rot="0" spcFirstLastPara="1" vertOverflow="ellipsis" vert="horz" wrap="square" lIns="38100" tIns="19050" rIns="38100" bIns="19050" anchor="ctr" anchorCtr="1">
                  <a:no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0"/>
              <c:showCatName val="0"/>
              <c:showSerName val="0"/>
              <c:showPercent val="1"/>
              <c:showBubbleSize val="0"/>
              <c:separator>; </c:separator>
              <c:extLst xmlns:c16r2="http://schemas.microsoft.com/office/drawing/2015/06/chart">
                <c:ext xmlns:c16="http://schemas.microsoft.com/office/drawing/2014/chart" uri="{C3380CC4-5D6E-409C-BE32-E72D297353CC}">
                  <c16:uniqueId val="{0000000D-28A1-4785-92D9-4BB64B99271C}"/>
                </c:ext>
                <c:ext xmlns:c15="http://schemas.microsoft.com/office/drawing/2012/chart" uri="{CE6537A1-D6FC-4f65-9D91-7224C49458BB}">
                  <c15:layout>
                    <c:manualLayout>
                      <c:w val="0.14505131133682844"/>
                      <c:h val="0.11517879193077929"/>
                    </c:manualLayout>
                  </c15:layout>
                  <c15:dlblFieldTable/>
                  <c15:showDataLabelsRange val="1"/>
                </c:ext>
              </c:extLst>
            </c:dLbl>
            <c:dLbl>
              <c:idx val="7"/>
              <c:layout/>
              <c:tx>
                <c:rich>
                  <a:bodyPr rot="0" spcFirstLastPara="1" vertOverflow="clip" horzOverflow="clip" vert="horz" wrap="square" lIns="38100" tIns="19050" rIns="38100" bIns="19050" anchor="ctr" anchorCtr="1">
                    <a:spAutoFit/>
                  </a:bodyPr>
                  <a:lstStyle/>
                  <a:p>
                    <a:pPr>
                      <a:defRPr sz="1197" b="0" i="0" u="none" strike="noStrike" kern="1200" baseline="0">
                        <a:solidFill>
                          <a:schemeClr val="dk1">
                            <a:lumMod val="65000"/>
                            <a:lumOff val="35000"/>
                          </a:schemeClr>
                        </a:solidFill>
                        <a:latin typeface="+mn-lt"/>
                        <a:ea typeface="+mn-ea"/>
                        <a:cs typeface="+mn-cs"/>
                      </a:defRPr>
                    </a:pPr>
                    <a:fld id="{2B6BCF28-59BD-4933-8BDD-48A6BAA3ADA6}" type="CELLRANGE">
                      <a:rPr lang="en-US"/>
                      <a:pPr>
                        <a:defRPr/>
                      </a:pPr>
                      <a:t>[CELLRANGE]</a:t>
                    </a:fld>
                    <a:r>
                      <a:rPr lang="en-US" baseline="0" dirty="0"/>
                      <a:t>; 9%</a:t>
                    </a:r>
                  </a:p>
                </c:rich>
              </c:tx>
              <c:spPr>
                <a:solidFill>
                  <a:schemeClr val="lt1"/>
                </a:solidFill>
                <a:ln>
                  <a:noFill/>
                </a:ln>
                <a:effectLst/>
              </c:spPr>
              <c:txPr>
                <a:bodyPr rot="0" spcFirstLastPara="1" vertOverflow="clip" horzOverflow="clip" vert="horz" wrap="square" lIns="38100" tIns="19050" rIns="38100" bIns="19050" anchor="ctr" anchorCtr="1">
                  <a:spAutoFit/>
                </a:bodyPr>
                <a:lstStyle/>
                <a:p>
                  <a:pPr>
                    <a:defRPr sz="1197" b="0" i="0" u="none" strike="noStrike" kern="1200" baseline="0">
                      <a:solidFill>
                        <a:schemeClr val="dk1">
                          <a:lumMod val="65000"/>
                          <a:lumOff val="35000"/>
                        </a:schemeClr>
                      </a:solidFill>
                      <a:latin typeface="+mn-lt"/>
                      <a:ea typeface="+mn-ea"/>
                      <a:cs typeface="+mn-cs"/>
                    </a:defRPr>
                  </a:pPr>
                  <a:endParaRPr lang="en-US"/>
                </a:p>
              </c:txPr>
              <c:showLegendKey val="0"/>
              <c:showVal val="0"/>
              <c:showCatName val="0"/>
              <c:showSerName val="0"/>
              <c:showPercent val="1"/>
              <c:showBubbleSize val="0"/>
              <c:separator>; </c:separator>
              <c:extLst xmlns:c16r2="http://schemas.microsoft.com/office/drawing/2015/06/chart">
                <c:ext xmlns:c16="http://schemas.microsoft.com/office/drawing/2014/chart" uri="{C3380CC4-5D6E-409C-BE32-E72D297353CC}">
                  <c16:uniqueId val="{0000000F-28A1-4785-92D9-4BB64B99271C}"/>
                </c:ext>
                <c:ext xmlns:c15="http://schemas.microsoft.com/office/drawing/2012/chart" uri="{CE6537A1-D6FC-4f65-9D91-7224C49458BB}">
                  <c15:spPr xmlns:c15="http://schemas.microsoft.com/office/drawing/2012/chart">
                    <a:prstGeom prst="rect">
                      <a:avLst/>
                    </a:prstGeom>
                    <a:noFill/>
                    <a:ln>
                      <a:noFill/>
                    </a:ln>
                  </c15:spPr>
                  <c15:layout/>
                  <c15:dlblFieldTable/>
                  <c15:showDataLabelsRange val="1"/>
                </c:ext>
              </c:extLst>
            </c:dLbl>
            <c:dLbl>
              <c:idx val="8"/>
              <c:layout/>
              <c:tx>
                <c:rich>
                  <a:bodyPr/>
                  <a:lstStyle/>
                  <a:p>
                    <a:fld id="{113E79B7-BFEE-43E9-A65B-89A8451AD9EF}" type="CELLRANGE">
                      <a:rPr lang="en-US"/>
                      <a:pPr/>
                      <a:t>[CELLRANGE]</a:t>
                    </a:fld>
                    <a:r>
                      <a:rPr lang="en-US" baseline="0"/>
                      <a:t>; </a:t>
                    </a:r>
                    <a:fld id="{A13D68D6-D2DE-4A4B-B767-7D315958B30C}" type="PERCENTAGE">
                      <a:rPr lang="en-US" baseline="0"/>
                      <a:pPr/>
                      <a:t>[PERCENTAGE]</a:t>
                    </a:fld>
                    <a:endParaRPr lang="en-US" baseline="0"/>
                  </a:p>
                </c:rich>
              </c:tx>
              <c:showLegendKey val="0"/>
              <c:showVal val="0"/>
              <c:showCatName val="0"/>
              <c:showSerName val="0"/>
              <c:showPercent val="1"/>
              <c:showBubbleSize val="0"/>
              <c:separator>; </c:separator>
              <c:extLst>
                <c:ext xmlns:c15="http://schemas.microsoft.com/office/drawing/2012/chart" uri="{CE6537A1-D6FC-4f65-9D91-7224C49458BB}">
                  <c15:layout/>
                  <c15:dlblFieldTable/>
                  <c15:xForSave val="1"/>
                  <c15:showDataLabelsRange val="1"/>
                </c:ext>
              </c:extLst>
            </c:dLbl>
            <c:dLbl>
              <c:idx val="9"/>
              <c:layout>
                <c:manualLayout>
                  <c:x val="-0.21025645270673385"/>
                  <c:y val="1.475350475347138E-2"/>
                </c:manualLayout>
              </c:layout>
              <c:tx>
                <c:rich>
                  <a:bodyPr rot="0" spcFirstLastPara="1" vertOverflow="ellipsis" vert="horz" wrap="square" lIns="38100" tIns="19050" rIns="38100" bIns="19050" anchor="ctr" anchorCtr="1">
                    <a:noAutofit/>
                  </a:bodyPr>
                  <a:lstStyle/>
                  <a:p>
                    <a:pPr>
                      <a:defRPr sz="1197" b="0" i="0" u="none" strike="noStrike" kern="1200" baseline="0">
                        <a:solidFill>
                          <a:schemeClr val="lt1">
                            <a:lumMod val="85000"/>
                          </a:schemeClr>
                        </a:solidFill>
                        <a:latin typeface="+mn-lt"/>
                        <a:ea typeface="+mn-ea"/>
                        <a:cs typeface="+mn-cs"/>
                      </a:defRPr>
                    </a:pPr>
                    <a:r>
                      <a:rPr lang="en-US" dirty="0"/>
                      <a:t>Personal , 38%</a:t>
                    </a:r>
                  </a:p>
                </c:rich>
              </c:tx>
              <c:spPr>
                <a:noFill/>
                <a:ln>
                  <a:noFill/>
                </a:ln>
                <a:effectLst/>
              </c:spPr>
              <c:txPr>
                <a:bodyPr rot="0" spcFirstLastPara="1" vertOverflow="ellipsis" vert="horz" wrap="square" lIns="38100" tIns="19050" rIns="38100" bIns="19050" anchor="ctr" anchorCtr="1">
                  <a:no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0"/>
              <c:showCatName val="1"/>
              <c:showSerName val="0"/>
              <c:showPercent val="1"/>
              <c:showBubbleSize val="0"/>
              <c:separator>; </c:separator>
              <c:extLst xmlns:c16r2="http://schemas.microsoft.com/office/drawing/2015/06/chart">
                <c:ext xmlns:c16="http://schemas.microsoft.com/office/drawing/2014/chart" uri="{C3380CC4-5D6E-409C-BE32-E72D297353CC}">
                  <c16:uniqueId val="{00000013-28A1-4785-92D9-4BB64B99271C}"/>
                </c:ext>
                <c:ext xmlns:c15="http://schemas.microsoft.com/office/drawing/2012/chart" uri="{CE6537A1-D6FC-4f65-9D91-7224C49458BB}">
                  <c15:layout>
                    <c:manualLayout>
                      <c:w val="0.32820519446904795"/>
                      <c:h val="0.13509931896204566"/>
                    </c:manualLayout>
                  </c15:layout>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0"/>
            <c:showCatName val="0"/>
            <c:showSerName val="0"/>
            <c:showPercent val="1"/>
            <c:showBubbleSize val="0"/>
            <c:separator>; </c:separator>
            <c:showLeaderLines val="1"/>
            <c:leaderLines>
              <c:spPr>
                <a:ln w="9525">
                  <a:solidFill>
                    <a:schemeClr val="lt1">
                      <a:lumMod val="95000"/>
                      <a:alpha val="54000"/>
                    </a:schemeClr>
                  </a:solidFill>
                </a:ln>
                <a:effectLst/>
              </c:spPr>
            </c:leaderLines>
            <c:extLst xmlns:c16r2="http://schemas.microsoft.com/office/drawing/2015/06/chart">
              <c:ext xmlns:c15="http://schemas.microsoft.com/office/drawing/2012/chart" uri="{CE6537A1-D6FC-4f65-9D91-7224C49458BB}">
                <c15:layout/>
                <c15:showDataLabelsRange val="1"/>
              </c:ext>
            </c:extLst>
          </c:dLbls>
          <c:cat>
            <c:numRef>
              <c:f>Sheet1!$E$8:$E$16</c:f>
              <c:numCache>
                <c:formatCode>#,##0_);\(#,##0\)</c:formatCode>
                <c:ptCount val="9"/>
                <c:pt idx="0">
                  <c:v>26937.693536014634</c:v>
                </c:pt>
                <c:pt idx="1">
                  <c:v>2700.6701861685319</c:v>
                </c:pt>
                <c:pt idx="2">
                  <c:v>20280.964560897031</c:v>
                </c:pt>
                <c:pt idx="3">
                  <c:v>4416.034886881971</c:v>
                </c:pt>
                <c:pt idx="4">
                  <c:v>2614.5374198281579</c:v>
                </c:pt>
                <c:pt idx="5">
                  <c:v>1956.8969999999999</c:v>
                </c:pt>
                <c:pt idx="6">
                  <c:v>32606.018772169664</c:v>
                </c:pt>
                <c:pt idx="7">
                  <c:v>6726.2106380400064</c:v>
                </c:pt>
                <c:pt idx="8">
                  <c:v>43.660814790000003</c:v>
                </c:pt>
              </c:numCache>
            </c:numRef>
          </c:cat>
          <c:val>
            <c:numRef>
              <c:f>Sheet1!$E$8:$E$16</c:f>
              <c:numCache>
                <c:formatCode>#,##0_);\(#,##0\)</c:formatCode>
                <c:ptCount val="9"/>
                <c:pt idx="0">
                  <c:v>26937.693536014634</c:v>
                </c:pt>
                <c:pt idx="1">
                  <c:v>2700.6701861685319</c:v>
                </c:pt>
                <c:pt idx="2">
                  <c:v>20280.964560897031</c:v>
                </c:pt>
                <c:pt idx="3">
                  <c:v>4416.034886881971</c:v>
                </c:pt>
                <c:pt idx="4">
                  <c:v>2614.5374198281579</c:v>
                </c:pt>
                <c:pt idx="5">
                  <c:v>1956.8969999999999</c:v>
                </c:pt>
                <c:pt idx="6">
                  <c:v>32606.018772169664</c:v>
                </c:pt>
                <c:pt idx="7">
                  <c:v>6726.2106380400064</c:v>
                </c:pt>
                <c:pt idx="8">
                  <c:v>43.660814790000003</c:v>
                </c:pt>
              </c:numCache>
            </c:numRef>
          </c:val>
          <c:extLst xmlns:c16r2="http://schemas.microsoft.com/office/drawing/2015/06/chart">
            <c:ext xmlns:c16="http://schemas.microsoft.com/office/drawing/2014/chart" uri="{C3380CC4-5D6E-409C-BE32-E72D297353CC}">
              <c16:uniqueId val="{00000014-28A1-4785-92D9-4BB64B99271C}"/>
            </c:ext>
            <c:ext xmlns:c15="http://schemas.microsoft.com/office/drawing/2012/chart" uri="{02D57815-91ED-43cb-92C2-25804820EDAC}">
              <c15:datalabelsRange>
                <c15:f>Sheet1!$D$8:$D$16</c15:f>
                <c15:dlblRangeCache>
                  <c:ptCount val="9"/>
                  <c:pt idx="0">
                    <c:v>SME</c:v>
                  </c:pt>
                  <c:pt idx="1">
                    <c:v>Commercial</c:v>
                  </c:pt>
                  <c:pt idx="2">
                    <c:v>Corporate </c:v>
                  </c:pt>
                  <c:pt idx="3">
                    <c:v>Institutional </c:v>
                  </c:pt>
                  <c:pt idx="4">
                    <c:v>Treasury &amp; Fin. Markets </c:v>
                  </c:pt>
                  <c:pt idx="5">
                    <c:v>FCMB UK </c:v>
                  </c:pt>
                  <c:pt idx="6">
                    <c:v>Bank</c:v>
                  </c:pt>
                  <c:pt idx="7">
                    <c:v>CDL</c:v>
                  </c:pt>
                  <c:pt idx="8">
                    <c:v>MFB</c:v>
                  </c:pt>
                </c15:dlblRangeCache>
              </c15:datalabelsRange>
            </c:ext>
          </c:extLst>
        </c:ser>
        <c:dLbls>
          <c:showLegendKey val="0"/>
          <c:showVal val="0"/>
          <c:showCatName val="0"/>
          <c:showSerName val="0"/>
          <c:showPercent val="0"/>
          <c:showBubbleSize val="0"/>
          <c:showLeaderLines val="1"/>
        </c:dLbls>
        <c:gapWidth val="62"/>
        <c:splitType val="pos"/>
        <c:splitPos val="3"/>
        <c:secondPieSize val="50"/>
        <c:serLines>
          <c:spPr>
            <a:ln w="9525" cap="flat" cmpd="sng" algn="ctr">
              <a:solidFill>
                <a:schemeClr val="lt1">
                  <a:lumMod val="95000"/>
                  <a:alpha val="54000"/>
                </a:schemeClr>
              </a:solidFill>
              <a:round/>
            </a:ln>
            <a:effectLst/>
          </c:spPr>
        </c:serLines>
      </c:ofPieChart>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6570048309178699E-2"/>
          <c:y val="2.9100529100529099E-2"/>
          <c:w val="0.94685990338164305"/>
          <c:h val="0.67023142940465796"/>
        </c:manualLayout>
      </c:layout>
      <c:barChart>
        <c:barDir val="col"/>
        <c:grouping val="stacked"/>
        <c:varyColors val="0"/>
        <c:ser>
          <c:idx val="0"/>
          <c:order val="0"/>
          <c:tx>
            <c:strRef>
              <c:f>Sheet1!$B$1</c:f>
              <c:strCache>
                <c:ptCount val="1"/>
                <c:pt idx="0">
                  <c:v>Personal Banking</c:v>
                </c:pt>
              </c:strCache>
            </c:strRef>
          </c:tx>
          <c:spPr>
            <a:solidFill>
              <a:srgbClr val="633F95"/>
            </a:solidFill>
          </c:spPr>
          <c:invertIfNegative val="0"/>
          <c:dLbls>
            <c:spPr>
              <a:noFill/>
              <a:ln>
                <a:noFill/>
              </a:ln>
              <a:effectLst/>
            </c:spPr>
            <c:txPr>
              <a:bodyPr/>
              <a:lstStyle/>
              <a:p>
                <a:pPr>
                  <a:defRPr sz="1200" b="1">
                    <a:solidFill>
                      <a:schemeClr val="bg1"/>
                    </a:solidFill>
                    <a:latin typeface="Corbel" pitchFamily="34" charset="0"/>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Sheet1!$A$2:$A$3</c:f>
              <c:strCache>
                <c:ptCount val="2"/>
                <c:pt idx="0">
                  <c:v>1Q17</c:v>
                </c:pt>
                <c:pt idx="1">
                  <c:v>4Q17</c:v>
                </c:pt>
              </c:strCache>
            </c:strRef>
          </c:cat>
          <c:val>
            <c:numRef>
              <c:f>Sheet1!$B$2:$B$4</c:f>
              <c:numCache>
                <c:formatCode>_(* #,##0.0_);_(* \(#,##0.0\);_(* "-"??_);_(@_)</c:formatCode>
                <c:ptCount val="3"/>
                <c:pt idx="0">
                  <c:v>117.8</c:v>
                </c:pt>
                <c:pt idx="1">
                  <c:v>109.7</c:v>
                </c:pt>
                <c:pt idx="2">
                  <c:v>105.9</c:v>
                </c:pt>
              </c:numCache>
            </c:numRef>
          </c:val>
          <c:extLst xmlns:c16r2="http://schemas.microsoft.com/office/drawing/2015/06/chart">
            <c:ext xmlns:c16="http://schemas.microsoft.com/office/drawing/2014/chart" uri="{C3380CC4-5D6E-409C-BE32-E72D297353CC}">
              <c16:uniqueId val="{00000000-60AE-47EC-A681-5E65BFE9613F}"/>
            </c:ext>
          </c:extLst>
        </c:ser>
        <c:ser>
          <c:idx val="1"/>
          <c:order val="1"/>
          <c:tx>
            <c:strRef>
              <c:f>Sheet1!$C$1</c:f>
              <c:strCache>
                <c:ptCount val="1"/>
                <c:pt idx="0">
                  <c:v>SME Banking</c:v>
                </c:pt>
              </c:strCache>
            </c:strRef>
          </c:tx>
          <c:spPr>
            <a:solidFill>
              <a:srgbClr val="FFC223"/>
            </a:solidFill>
          </c:spPr>
          <c:invertIfNegative val="0"/>
          <c:dLbls>
            <c:spPr>
              <a:noFill/>
              <a:ln>
                <a:noFill/>
              </a:ln>
              <a:effectLst/>
            </c:spPr>
            <c:txPr>
              <a:bodyPr/>
              <a:lstStyle/>
              <a:p>
                <a:pPr>
                  <a:defRPr sz="1200">
                    <a:latin typeface="Corbel" pitchFamily="34" charset="0"/>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Sheet1!$A$2:$A$3</c:f>
              <c:strCache>
                <c:ptCount val="2"/>
                <c:pt idx="0">
                  <c:v>1Q17</c:v>
                </c:pt>
                <c:pt idx="1">
                  <c:v>4Q17</c:v>
                </c:pt>
              </c:strCache>
            </c:strRef>
          </c:cat>
          <c:val>
            <c:numRef>
              <c:f>Sheet1!$C$2:$C$4</c:f>
              <c:numCache>
                <c:formatCode>_(* #,##0.0_);_(* \(#,##0.0\);_(* "-"??_);_(@_)</c:formatCode>
                <c:ptCount val="3"/>
                <c:pt idx="0">
                  <c:v>84.6</c:v>
                </c:pt>
                <c:pt idx="1">
                  <c:v>83.8</c:v>
                </c:pt>
                <c:pt idx="2">
                  <c:v>70.2</c:v>
                </c:pt>
              </c:numCache>
            </c:numRef>
          </c:val>
          <c:extLst xmlns:c16r2="http://schemas.microsoft.com/office/drawing/2015/06/chart">
            <c:ext xmlns:c16="http://schemas.microsoft.com/office/drawing/2014/chart" uri="{C3380CC4-5D6E-409C-BE32-E72D297353CC}">
              <c16:uniqueId val="{00000001-60AE-47EC-A681-5E65BFE9613F}"/>
            </c:ext>
          </c:extLst>
        </c:ser>
        <c:ser>
          <c:idx val="2"/>
          <c:order val="2"/>
          <c:tx>
            <c:strRef>
              <c:f>Sheet1!$D$1</c:f>
              <c:strCache>
                <c:ptCount val="1"/>
                <c:pt idx="0">
                  <c:v>Corporate &amp; Commercial Banking</c:v>
                </c:pt>
              </c:strCache>
            </c:strRef>
          </c:tx>
          <c:spPr>
            <a:solidFill>
              <a:schemeClr val="bg1">
                <a:lumMod val="50000"/>
              </a:schemeClr>
            </a:solidFill>
          </c:spPr>
          <c:invertIfNegative val="0"/>
          <c:dLbls>
            <c:spPr>
              <a:noFill/>
              <a:ln>
                <a:noFill/>
              </a:ln>
              <a:effectLst/>
            </c:spPr>
            <c:txPr>
              <a:bodyPr rot="0" vert="horz" wrap="square" lIns="38100" tIns="19050" rIns="38100" bIns="19050" anchor="ctr">
                <a:spAutoFit/>
              </a:bodyPr>
              <a:lstStyle/>
              <a:p>
                <a:pPr>
                  <a:defRPr sz="1200" b="1">
                    <a:solidFill>
                      <a:schemeClr val="bg1"/>
                    </a:solidFill>
                    <a:latin typeface="Corbel" pitchFamily="34" charset="0"/>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ext>
            </c:extLst>
          </c:dLbls>
          <c:cat>
            <c:strRef>
              <c:f>Sheet1!$A$2:$A$3</c:f>
              <c:strCache>
                <c:ptCount val="2"/>
                <c:pt idx="0">
                  <c:v>1Q17</c:v>
                </c:pt>
                <c:pt idx="1">
                  <c:v>4Q17</c:v>
                </c:pt>
              </c:strCache>
            </c:strRef>
          </c:cat>
          <c:val>
            <c:numRef>
              <c:f>Sheet1!$D$2:$D$4</c:f>
              <c:numCache>
                <c:formatCode>_(* #,##0.0_);_(* \(#,##0.0\);_(* "-"??_);_(@_)</c:formatCode>
                <c:ptCount val="3"/>
                <c:pt idx="0">
                  <c:v>460.5</c:v>
                </c:pt>
                <c:pt idx="1">
                  <c:v>457.7</c:v>
                </c:pt>
                <c:pt idx="2">
                  <c:v>432.6</c:v>
                </c:pt>
              </c:numCache>
            </c:numRef>
          </c:val>
          <c:extLst xmlns:c16r2="http://schemas.microsoft.com/office/drawing/2015/06/chart">
            <c:ext xmlns:c16="http://schemas.microsoft.com/office/drawing/2014/chart" uri="{C3380CC4-5D6E-409C-BE32-E72D297353CC}">
              <c16:uniqueId val="{00000002-60AE-47EC-A681-5E65BFE9613F}"/>
            </c:ext>
          </c:extLst>
        </c:ser>
        <c:ser>
          <c:idx val="3"/>
          <c:order val="3"/>
          <c:tx>
            <c:strRef>
              <c:f>Sheet1!$E$1</c:f>
              <c:strCache>
                <c:ptCount val="1"/>
                <c:pt idx="0">
                  <c:v>Institutional Banking</c:v>
                </c:pt>
              </c:strCache>
            </c:strRef>
          </c:tx>
          <c:spPr>
            <a:solidFill>
              <a:srgbClr val="B48547"/>
            </a:solidFill>
          </c:spPr>
          <c:invertIfNegative val="0"/>
          <c:dLbls>
            <c:spPr>
              <a:noFill/>
              <a:ln>
                <a:noFill/>
              </a:ln>
              <a:effectLst/>
            </c:spPr>
            <c:txPr>
              <a:bodyPr wrap="square" lIns="38100" tIns="19050" rIns="38100" bIns="19050" anchor="ctr">
                <a:spAutoFit/>
              </a:bodyPr>
              <a:lstStyle/>
              <a:p>
                <a:pPr>
                  <a:defRPr sz="1200" b="1">
                    <a:solidFill>
                      <a:schemeClr val="tx1"/>
                    </a:solidFill>
                    <a:latin typeface="Corbel" pitchFamily="34" charset="0"/>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ext>
            </c:extLst>
          </c:dLbls>
          <c:cat>
            <c:strRef>
              <c:f>Sheet1!$A$2:$A$3</c:f>
              <c:strCache>
                <c:ptCount val="2"/>
                <c:pt idx="0">
                  <c:v>1Q17</c:v>
                </c:pt>
                <c:pt idx="1">
                  <c:v>4Q17</c:v>
                </c:pt>
              </c:strCache>
            </c:strRef>
          </c:cat>
          <c:val>
            <c:numRef>
              <c:f>Sheet1!$E$2:$E$4</c:f>
              <c:numCache>
                <c:formatCode>_(* #,##0.0_);_(* \(#,##0.0\);_(* "-"??_);_(@_)</c:formatCode>
                <c:ptCount val="3"/>
                <c:pt idx="0">
                  <c:v>19.2</c:v>
                </c:pt>
                <c:pt idx="1">
                  <c:v>23.6</c:v>
                </c:pt>
                <c:pt idx="2">
                  <c:v>34</c:v>
                </c:pt>
              </c:numCache>
            </c:numRef>
          </c:val>
          <c:extLst xmlns:c16r2="http://schemas.microsoft.com/office/drawing/2015/06/chart">
            <c:ext xmlns:c16="http://schemas.microsoft.com/office/drawing/2014/chart" uri="{C3380CC4-5D6E-409C-BE32-E72D297353CC}">
              <c16:uniqueId val="{00000003-60AE-47EC-A681-5E65BFE9613F}"/>
            </c:ext>
          </c:extLst>
        </c:ser>
        <c:dLbls>
          <c:showLegendKey val="0"/>
          <c:showVal val="1"/>
          <c:showCatName val="0"/>
          <c:showSerName val="0"/>
          <c:showPercent val="0"/>
          <c:showBubbleSize val="0"/>
        </c:dLbls>
        <c:gapWidth val="95"/>
        <c:overlap val="100"/>
        <c:axId val="472608512"/>
        <c:axId val="472609072"/>
      </c:barChart>
      <c:catAx>
        <c:axId val="472608512"/>
        <c:scaling>
          <c:orientation val="minMax"/>
        </c:scaling>
        <c:delete val="0"/>
        <c:axPos val="b"/>
        <c:numFmt formatCode="General" sourceLinked="0"/>
        <c:majorTickMark val="none"/>
        <c:minorTickMark val="none"/>
        <c:tickLblPos val="nextTo"/>
        <c:txPr>
          <a:bodyPr/>
          <a:lstStyle/>
          <a:p>
            <a:pPr>
              <a:defRPr sz="1400" baseline="0">
                <a:solidFill>
                  <a:schemeClr val="tx1"/>
                </a:solidFill>
              </a:defRPr>
            </a:pPr>
            <a:endParaRPr lang="en-US"/>
          </a:p>
        </c:txPr>
        <c:crossAx val="472609072"/>
        <c:crosses val="autoZero"/>
        <c:auto val="1"/>
        <c:lblAlgn val="ctr"/>
        <c:lblOffset val="100"/>
        <c:noMultiLvlLbl val="0"/>
      </c:catAx>
      <c:valAx>
        <c:axId val="472609072"/>
        <c:scaling>
          <c:orientation val="minMax"/>
        </c:scaling>
        <c:delete val="1"/>
        <c:axPos val="l"/>
        <c:numFmt formatCode="_(* #,##0.0_);_(* \(#,##0.0\);_(* &quot;-&quot;??_);_(@_)" sourceLinked="1"/>
        <c:majorTickMark val="out"/>
        <c:minorTickMark val="none"/>
        <c:tickLblPos val="none"/>
        <c:crossAx val="472608512"/>
        <c:crosses val="autoZero"/>
        <c:crossBetween val="between"/>
      </c:valAx>
    </c:plotArea>
    <c:legend>
      <c:legendPos val="b"/>
      <c:layout>
        <c:manualLayout>
          <c:xMode val="edge"/>
          <c:yMode val="edge"/>
          <c:x val="1.65706188900301E-2"/>
          <c:y val="0.78040369953755795"/>
          <c:w val="0.97410494883791698"/>
          <c:h val="0.219596300462442"/>
        </c:manualLayout>
      </c:layout>
      <c:overlay val="0"/>
      <c:txPr>
        <a:bodyPr/>
        <a:lstStyle/>
        <a:p>
          <a:pPr>
            <a:defRPr sz="1400">
              <a:latin typeface="Corbel" pitchFamily="34" charset="0"/>
            </a:defRPr>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106051556055493"/>
          <c:w val="0.96573208722741399"/>
          <c:h val="0.70575590551181899"/>
        </c:manualLayout>
      </c:layout>
      <c:barChart>
        <c:barDir val="col"/>
        <c:grouping val="stacked"/>
        <c:varyColors val="0"/>
        <c:ser>
          <c:idx val="0"/>
          <c:order val="0"/>
          <c:tx>
            <c:strRef>
              <c:f>Sheet1!$B$1</c:f>
              <c:strCache>
                <c:ptCount val="1"/>
                <c:pt idx="0">
                  <c:v>Personal Banking</c:v>
                </c:pt>
              </c:strCache>
            </c:strRef>
          </c:tx>
          <c:spPr>
            <a:solidFill>
              <a:srgbClr val="633F95"/>
            </a:solidFill>
          </c:spPr>
          <c:invertIfNegative val="0"/>
          <c:dLbls>
            <c:spPr>
              <a:noFill/>
              <a:ln>
                <a:noFill/>
              </a:ln>
              <a:effectLst/>
            </c:spPr>
            <c:txPr>
              <a:bodyPr/>
              <a:lstStyle/>
              <a:p>
                <a:pPr>
                  <a:defRPr sz="1200" b="1">
                    <a:solidFill>
                      <a:schemeClr val="bg1"/>
                    </a:solidFil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Sheet1!$A$2:$A$5</c:f>
              <c:strCache>
                <c:ptCount val="3"/>
                <c:pt idx="0">
                  <c:v>1Q17</c:v>
                </c:pt>
                <c:pt idx="1">
                  <c:v>4Q17</c:v>
                </c:pt>
                <c:pt idx="2">
                  <c:v>1Q18</c:v>
                </c:pt>
              </c:strCache>
            </c:strRef>
          </c:cat>
          <c:val>
            <c:numRef>
              <c:f>Sheet1!$B$2:$B$4</c:f>
              <c:numCache>
                <c:formatCode>_(* #,##0.0_);_(* \(#,##0.0\);_(* "-"??_);_(@_)</c:formatCode>
                <c:ptCount val="3"/>
                <c:pt idx="0">
                  <c:v>252.2</c:v>
                </c:pt>
                <c:pt idx="1">
                  <c:v>244.53988087551485</c:v>
                </c:pt>
                <c:pt idx="2">
                  <c:v>262.83288154725682</c:v>
                </c:pt>
              </c:numCache>
            </c:numRef>
          </c:val>
          <c:extLst xmlns:c16r2="http://schemas.microsoft.com/office/drawing/2015/06/chart">
            <c:ext xmlns:c16="http://schemas.microsoft.com/office/drawing/2014/chart" uri="{C3380CC4-5D6E-409C-BE32-E72D297353CC}">
              <c16:uniqueId val="{00000000-02A7-4849-B5D8-D26427D4C2C2}"/>
            </c:ext>
          </c:extLst>
        </c:ser>
        <c:ser>
          <c:idx val="1"/>
          <c:order val="1"/>
          <c:tx>
            <c:strRef>
              <c:f>Sheet1!$C$1</c:f>
              <c:strCache>
                <c:ptCount val="1"/>
                <c:pt idx="0">
                  <c:v>SME Banking</c:v>
                </c:pt>
              </c:strCache>
            </c:strRef>
          </c:tx>
          <c:spPr>
            <a:solidFill>
              <a:srgbClr val="FFC223"/>
            </a:solidFill>
          </c:spPr>
          <c:invertIfNegative val="0"/>
          <c:dLbls>
            <c:spPr>
              <a:noFill/>
              <a:ln>
                <a:noFill/>
              </a:ln>
              <a:effectLst/>
            </c:spPr>
            <c:txPr>
              <a:bodyPr/>
              <a:lstStyle/>
              <a:p>
                <a:pPr>
                  <a:defRPr sz="1200" b="1"/>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Sheet1!$A$2:$A$5</c:f>
              <c:strCache>
                <c:ptCount val="3"/>
                <c:pt idx="0">
                  <c:v>1Q17</c:v>
                </c:pt>
                <c:pt idx="1">
                  <c:v>4Q17</c:v>
                </c:pt>
                <c:pt idx="2">
                  <c:v>1Q18</c:v>
                </c:pt>
              </c:strCache>
            </c:strRef>
          </c:cat>
          <c:val>
            <c:numRef>
              <c:f>Sheet1!$C$2:$C$4</c:f>
              <c:numCache>
                <c:formatCode>_(* #,##0.0_);_(* \(#,##0.0\);_(* "-"??_);_(@_)</c:formatCode>
                <c:ptCount val="3"/>
                <c:pt idx="0">
                  <c:v>227.9</c:v>
                </c:pt>
                <c:pt idx="1">
                  <c:v>230.67188428166884</c:v>
                </c:pt>
                <c:pt idx="2">
                  <c:v>271.66685692727572</c:v>
                </c:pt>
              </c:numCache>
            </c:numRef>
          </c:val>
          <c:extLst xmlns:c16r2="http://schemas.microsoft.com/office/drawing/2015/06/chart">
            <c:ext xmlns:c16="http://schemas.microsoft.com/office/drawing/2014/chart" uri="{C3380CC4-5D6E-409C-BE32-E72D297353CC}">
              <c16:uniqueId val="{00000001-02A7-4849-B5D8-D26427D4C2C2}"/>
            </c:ext>
          </c:extLst>
        </c:ser>
        <c:ser>
          <c:idx val="2"/>
          <c:order val="2"/>
          <c:tx>
            <c:strRef>
              <c:f>Sheet1!$D$1</c:f>
              <c:strCache>
                <c:ptCount val="1"/>
                <c:pt idx="0">
                  <c:v>Commercial Banking</c:v>
                </c:pt>
              </c:strCache>
            </c:strRef>
          </c:tx>
          <c:spPr>
            <a:solidFill>
              <a:schemeClr val="tx1"/>
            </a:solidFill>
          </c:spPr>
          <c:invertIfNegative val="0"/>
          <c:dLbls>
            <c:spPr>
              <a:noFill/>
              <a:ln>
                <a:noFill/>
              </a:ln>
              <a:effectLst/>
            </c:spPr>
            <c:txPr>
              <a:bodyPr/>
              <a:lstStyle/>
              <a:p>
                <a:pPr>
                  <a:defRPr sz="1200" b="1">
                    <a:solidFill>
                      <a:schemeClr val="bg1"/>
                    </a:solidFil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Sheet1!$A$2:$A$5</c:f>
              <c:strCache>
                <c:ptCount val="3"/>
                <c:pt idx="0">
                  <c:v>1Q17</c:v>
                </c:pt>
                <c:pt idx="1">
                  <c:v>4Q17</c:v>
                </c:pt>
                <c:pt idx="2">
                  <c:v>1Q18</c:v>
                </c:pt>
              </c:strCache>
            </c:strRef>
          </c:cat>
          <c:val>
            <c:numRef>
              <c:f>Sheet1!$D$2:$D$4</c:f>
              <c:numCache>
                <c:formatCode>_(* #,##0.0_);_(* \(#,##0.0\);_(* "-"??_);_(@_)</c:formatCode>
                <c:ptCount val="3"/>
                <c:pt idx="0">
                  <c:v>41.8</c:v>
                </c:pt>
                <c:pt idx="1">
                  <c:v>22.228469611466171</c:v>
                </c:pt>
                <c:pt idx="2">
                  <c:v>16.633664891856707</c:v>
                </c:pt>
              </c:numCache>
            </c:numRef>
          </c:val>
          <c:extLst xmlns:c16r2="http://schemas.microsoft.com/office/drawing/2015/06/chart">
            <c:ext xmlns:c16="http://schemas.microsoft.com/office/drawing/2014/chart" uri="{C3380CC4-5D6E-409C-BE32-E72D297353CC}">
              <c16:uniqueId val="{00000002-02A7-4849-B5D8-D26427D4C2C2}"/>
            </c:ext>
          </c:extLst>
        </c:ser>
        <c:ser>
          <c:idx val="3"/>
          <c:order val="3"/>
          <c:tx>
            <c:strRef>
              <c:f>Sheet1!$E$1</c:f>
              <c:strCache>
                <c:ptCount val="1"/>
                <c:pt idx="0">
                  <c:v>Corporate Banking</c:v>
                </c:pt>
              </c:strCache>
            </c:strRef>
          </c:tx>
          <c:spPr>
            <a:solidFill>
              <a:schemeClr val="bg1">
                <a:lumMod val="50000"/>
              </a:schemeClr>
            </a:solidFill>
          </c:spPr>
          <c:invertIfNegative val="0"/>
          <c:dLbls>
            <c:spPr>
              <a:noFill/>
              <a:ln>
                <a:noFill/>
              </a:ln>
              <a:effectLst/>
            </c:spPr>
            <c:txPr>
              <a:bodyPr/>
              <a:lstStyle/>
              <a:p>
                <a:pPr>
                  <a:defRPr sz="1200" b="1">
                    <a:solidFill>
                      <a:schemeClr val="bg1"/>
                    </a:solidFil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Sheet1!$A$2:$A$5</c:f>
              <c:strCache>
                <c:ptCount val="3"/>
                <c:pt idx="0">
                  <c:v>1Q17</c:v>
                </c:pt>
                <c:pt idx="1">
                  <c:v>4Q17</c:v>
                </c:pt>
                <c:pt idx="2">
                  <c:v>1Q18</c:v>
                </c:pt>
              </c:strCache>
            </c:strRef>
          </c:cat>
          <c:val>
            <c:numRef>
              <c:f>Sheet1!$E$2:$E$4</c:f>
              <c:numCache>
                <c:formatCode>_(* #,##0.0_);_(* \(#,##0.0\);_(* "-"??_);_(@_)</c:formatCode>
                <c:ptCount val="3"/>
                <c:pt idx="0">
                  <c:v>112.8</c:v>
                </c:pt>
                <c:pt idx="1">
                  <c:v>142.88411766828963</c:v>
                </c:pt>
                <c:pt idx="2">
                  <c:v>133.57285567779562</c:v>
                </c:pt>
              </c:numCache>
            </c:numRef>
          </c:val>
          <c:extLst xmlns:c16r2="http://schemas.microsoft.com/office/drawing/2015/06/chart">
            <c:ext xmlns:c16="http://schemas.microsoft.com/office/drawing/2014/chart" uri="{C3380CC4-5D6E-409C-BE32-E72D297353CC}">
              <c16:uniqueId val="{00000003-02A7-4849-B5D8-D26427D4C2C2}"/>
            </c:ext>
          </c:extLst>
        </c:ser>
        <c:ser>
          <c:idx val="4"/>
          <c:order val="4"/>
          <c:tx>
            <c:strRef>
              <c:f>Sheet1!$F$1</c:f>
              <c:strCache>
                <c:ptCount val="1"/>
                <c:pt idx="0">
                  <c:v>Institutional Banking</c:v>
                </c:pt>
              </c:strCache>
            </c:strRef>
          </c:tx>
          <c:spPr>
            <a:solidFill>
              <a:srgbClr val="B48547"/>
            </a:solidFill>
          </c:spPr>
          <c:invertIfNegative val="0"/>
          <c:dLbls>
            <c:spPr>
              <a:noFill/>
              <a:ln>
                <a:noFill/>
              </a:ln>
              <a:effectLst/>
            </c:spPr>
            <c:txPr>
              <a:bodyPr/>
              <a:lstStyle/>
              <a:p>
                <a:pPr>
                  <a:defRPr sz="1200" b="1">
                    <a:solidFill>
                      <a:schemeClr val="bg1"/>
                    </a:solidFil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Sheet1!$A$2:$A$5</c:f>
              <c:strCache>
                <c:ptCount val="3"/>
                <c:pt idx="0">
                  <c:v>1Q17</c:v>
                </c:pt>
                <c:pt idx="1">
                  <c:v>4Q17</c:v>
                </c:pt>
                <c:pt idx="2">
                  <c:v>1Q18</c:v>
                </c:pt>
              </c:strCache>
            </c:strRef>
          </c:cat>
          <c:val>
            <c:numRef>
              <c:f>Sheet1!$F$2:$F$4</c:f>
              <c:numCache>
                <c:formatCode>_(* #,##0.0_);_(* \(#,##0.0\);_(* "-"??_);_(@_)</c:formatCode>
                <c:ptCount val="3"/>
                <c:pt idx="0">
                  <c:v>50.3</c:v>
                </c:pt>
                <c:pt idx="1">
                  <c:v>40.127611835377337</c:v>
                </c:pt>
                <c:pt idx="2">
                  <c:v>47.754867474972592</c:v>
                </c:pt>
              </c:numCache>
            </c:numRef>
          </c:val>
          <c:extLst xmlns:c16r2="http://schemas.microsoft.com/office/drawing/2015/06/chart">
            <c:ext xmlns:c16="http://schemas.microsoft.com/office/drawing/2014/chart" uri="{C3380CC4-5D6E-409C-BE32-E72D297353CC}">
              <c16:uniqueId val="{00000004-02A7-4849-B5D8-D26427D4C2C2}"/>
            </c:ext>
          </c:extLst>
        </c:ser>
        <c:ser>
          <c:idx val="5"/>
          <c:order val="5"/>
          <c:tx>
            <c:strRef>
              <c:f>Sheet1!$G$1</c:f>
              <c:strCache>
                <c:ptCount val="1"/>
                <c:pt idx="0">
                  <c:v>Treasury &amp; Fin Mkts/ Others</c:v>
                </c:pt>
              </c:strCache>
            </c:strRef>
          </c:tx>
          <c:spPr>
            <a:solidFill>
              <a:srgbClr val="00B0F0"/>
            </a:solidFill>
          </c:spPr>
          <c:invertIfNegative val="0"/>
          <c:dLbls>
            <c:spPr>
              <a:noFill/>
              <a:ln>
                <a:noFill/>
              </a:ln>
              <a:effectLst/>
            </c:spPr>
            <c:txPr>
              <a:bodyPr/>
              <a:lstStyle/>
              <a:p>
                <a:pPr>
                  <a:defRPr sz="1200" b="1">
                    <a:solidFill>
                      <a:schemeClr val="tx1"/>
                    </a:solidFil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Sheet1!$A$2:$A$5</c:f>
              <c:strCache>
                <c:ptCount val="3"/>
                <c:pt idx="0">
                  <c:v>1Q17</c:v>
                </c:pt>
                <c:pt idx="1">
                  <c:v>4Q17</c:v>
                </c:pt>
                <c:pt idx="2">
                  <c:v>1Q18</c:v>
                </c:pt>
              </c:strCache>
            </c:strRef>
          </c:cat>
          <c:val>
            <c:numRef>
              <c:f>Sheet1!$G$2:$G$4</c:f>
              <c:numCache>
                <c:formatCode>_(* #,##0.0_);_(* \(#,##0.0\);_(* "-"??_);_(@_)</c:formatCode>
                <c:ptCount val="3"/>
                <c:pt idx="0">
                  <c:v>8.3000000000000007</c:v>
                </c:pt>
                <c:pt idx="1">
                  <c:v>11.900006727683136</c:v>
                </c:pt>
                <c:pt idx="2">
                  <c:v>16.899999999999999</c:v>
                </c:pt>
              </c:numCache>
            </c:numRef>
          </c:val>
          <c:extLst xmlns:c16r2="http://schemas.microsoft.com/office/drawing/2015/06/chart">
            <c:ext xmlns:c16="http://schemas.microsoft.com/office/drawing/2014/chart" uri="{C3380CC4-5D6E-409C-BE32-E72D297353CC}">
              <c16:uniqueId val="{00000005-02A7-4849-B5D8-D26427D4C2C2}"/>
            </c:ext>
          </c:extLst>
        </c:ser>
        <c:dLbls>
          <c:showLegendKey val="0"/>
          <c:showVal val="0"/>
          <c:showCatName val="0"/>
          <c:showSerName val="0"/>
          <c:showPercent val="0"/>
          <c:showBubbleSize val="0"/>
        </c:dLbls>
        <c:gapWidth val="95"/>
        <c:overlap val="100"/>
        <c:axId val="472614112"/>
        <c:axId val="472614672"/>
      </c:barChart>
      <c:catAx>
        <c:axId val="472614112"/>
        <c:scaling>
          <c:orientation val="minMax"/>
        </c:scaling>
        <c:delete val="0"/>
        <c:axPos val="b"/>
        <c:numFmt formatCode="General" sourceLinked="0"/>
        <c:majorTickMark val="none"/>
        <c:minorTickMark val="none"/>
        <c:tickLblPos val="nextTo"/>
        <c:txPr>
          <a:bodyPr/>
          <a:lstStyle/>
          <a:p>
            <a:pPr>
              <a:defRPr sz="1400" baseline="0"/>
            </a:pPr>
            <a:endParaRPr lang="en-US"/>
          </a:p>
        </c:txPr>
        <c:crossAx val="472614672"/>
        <c:crosses val="autoZero"/>
        <c:auto val="1"/>
        <c:lblAlgn val="ctr"/>
        <c:lblOffset val="100"/>
        <c:noMultiLvlLbl val="0"/>
      </c:catAx>
      <c:valAx>
        <c:axId val="472614672"/>
        <c:scaling>
          <c:orientation val="minMax"/>
        </c:scaling>
        <c:delete val="1"/>
        <c:axPos val="l"/>
        <c:numFmt formatCode="_(* #,##0.0_);_(* \(#,##0.0\);_(* &quot;-&quot;??_);_(@_)" sourceLinked="1"/>
        <c:majorTickMark val="none"/>
        <c:minorTickMark val="none"/>
        <c:tickLblPos val="none"/>
        <c:crossAx val="472614112"/>
        <c:crosses val="autoZero"/>
        <c:crossBetween val="between"/>
      </c:valAx>
    </c:plotArea>
    <c:legend>
      <c:legendPos val="b"/>
      <c:layout>
        <c:manualLayout>
          <c:xMode val="edge"/>
          <c:yMode val="edge"/>
          <c:x val="0"/>
          <c:y val="0.899388263967002"/>
          <c:w val="1"/>
          <c:h val="0.100611694371537"/>
        </c:manualLayout>
      </c:layout>
      <c:overlay val="0"/>
      <c:txPr>
        <a:bodyPr/>
        <a:lstStyle/>
        <a:p>
          <a:pPr>
            <a:defRPr sz="1300" baseline="0">
              <a:latin typeface="Corbel" pitchFamily="34" charset="0"/>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7450594185809902E-2"/>
          <c:y val="6.8551509186351708E-2"/>
          <c:w val="0.96573208722741399"/>
          <c:h val="0.75337495898952"/>
        </c:manualLayout>
      </c:layout>
      <c:barChart>
        <c:barDir val="col"/>
        <c:grouping val="stacked"/>
        <c:varyColors val="0"/>
        <c:ser>
          <c:idx val="0"/>
          <c:order val="0"/>
          <c:tx>
            <c:strRef>
              <c:f>Sheet1!$B$1</c:f>
              <c:strCache>
                <c:ptCount val="1"/>
                <c:pt idx="0">
                  <c:v>Current</c:v>
                </c:pt>
              </c:strCache>
            </c:strRef>
          </c:tx>
          <c:spPr>
            <a:solidFill>
              <a:srgbClr val="633F95"/>
            </a:solidFill>
          </c:spPr>
          <c:invertIfNegative val="0"/>
          <c:dLbls>
            <c:spPr>
              <a:noFill/>
              <a:ln>
                <a:noFill/>
              </a:ln>
              <a:effectLst/>
            </c:spPr>
            <c:txPr>
              <a:bodyPr/>
              <a:lstStyle/>
              <a:p>
                <a:pPr>
                  <a:defRPr sz="1200" b="1" baseline="0">
                    <a:solidFill>
                      <a:schemeClr val="bg1"/>
                    </a:solidFill>
                    <a:latin typeface="Corbel" panose="020B0503020204020204" pitchFamily="34" charset="0"/>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Sheet1!$A$2:$A$6</c:f>
              <c:strCache>
                <c:ptCount val="5"/>
                <c:pt idx="0">
                  <c:v>1Q17</c:v>
                </c:pt>
                <c:pt idx="1">
                  <c:v>2Q17</c:v>
                </c:pt>
                <c:pt idx="2">
                  <c:v>3Q17</c:v>
                </c:pt>
                <c:pt idx="3">
                  <c:v>4Q17</c:v>
                </c:pt>
                <c:pt idx="4">
                  <c:v>1Q18</c:v>
                </c:pt>
              </c:strCache>
            </c:strRef>
          </c:cat>
          <c:val>
            <c:numRef>
              <c:f>Sheet1!$B$2:$B$6</c:f>
              <c:numCache>
                <c:formatCode>_(* #,##0.0_);_(* \(#,##0.0\);_(* "-"??_);_(@_)</c:formatCode>
                <c:ptCount val="5"/>
                <c:pt idx="0">
                  <c:v>316.60000000000002</c:v>
                </c:pt>
                <c:pt idx="1">
                  <c:v>286.5</c:v>
                </c:pt>
                <c:pt idx="2">
                  <c:v>284.10000000000002</c:v>
                </c:pt>
                <c:pt idx="3">
                  <c:v>302.42452300000002</c:v>
                </c:pt>
                <c:pt idx="4">
                  <c:v>358.91751900000003</c:v>
                </c:pt>
              </c:numCache>
            </c:numRef>
          </c:val>
          <c:extLst xmlns:c16r2="http://schemas.microsoft.com/office/drawing/2015/06/chart">
            <c:ext xmlns:c16="http://schemas.microsoft.com/office/drawing/2014/chart" uri="{C3380CC4-5D6E-409C-BE32-E72D297353CC}">
              <c16:uniqueId val="{00000000-904A-42BF-8216-3EA3525A1C41}"/>
            </c:ext>
          </c:extLst>
        </c:ser>
        <c:ser>
          <c:idx val="1"/>
          <c:order val="1"/>
          <c:tx>
            <c:strRef>
              <c:f>Sheet1!$C$1</c:f>
              <c:strCache>
                <c:ptCount val="1"/>
                <c:pt idx="0">
                  <c:v>Savings</c:v>
                </c:pt>
              </c:strCache>
            </c:strRef>
          </c:tx>
          <c:spPr>
            <a:solidFill>
              <a:srgbClr val="B48547"/>
            </a:solidFill>
          </c:spPr>
          <c:invertIfNegative val="0"/>
          <c:dLbls>
            <c:spPr>
              <a:noFill/>
              <a:ln>
                <a:noFill/>
              </a:ln>
              <a:effectLst/>
            </c:spPr>
            <c:txPr>
              <a:bodyPr/>
              <a:lstStyle/>
              <a:p>
                <a:pPr>
                  <a:defRPr sz="1200" b="1" baseline="0">
                    <a:latin typeface="Corbel" panose="020B0503020204020204" pitchFamily="34" charset="0"/>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Sheet1!$A$2:$A$6</c:f>
              <c:strCache>
                <c:ptCount val="5"/>
                <c:pt idx="0">
                  <c:v>1Q17</c:v>
                </c:pt>
                <c:pt idx="1">
                  <c:v>2Q17</c:v>
                </c:pt>
                <c:pt idx="2">
                  <c:v>3Q17</c:v>
                </c:pt>
                <c:pt idx="3">
                  <c:v>4Q17</c:v>
                </c:pt>
                <c:pt idx="4">
                  <c:v>1Q18</c:v>
                </c:pt>
              </c:strCache>
            </c:strRef>
          </c:cat>
          <c:val>
            <c:numRef>
              <c:f>Sheet1!$C$2:$C$6</c:f>
              <c:numCache>
                <c:formatCode>_(* #,##0.0_);_(* \(#,##0.0\);_(* "-"??_);_(@_)</c:formatCode>
                <c:ptCount val="5"/>
                <c:pt idx="0">
                  <c:v>157.5</c:v>
                </c:pt>
                <c:pt idx="1">
                  <c:v>150.19999999999999</c:v>
                </c:pt>
                <c:pt idx="2">
                  <c:v>140.9</c:v>
                </c:pt>
                <c:pt idx="3">
                  <c:v>153.58246500000001</c:v>
                </c:pt>
                <c:pt idx="4">
                  <c:v>164.89168799999999</c:v>
                </c:pt>
              </c:numCache>
            </c:numRef>
          </c:val>
          <c:extLst xmlns:c16r2="http://schemas.microsoft.com/office/drawing/2015/06/chart">
            <c:ext xmlns:c16="http://schemas.microsoft.com/office/drawing/2014/chart" uri="{C3380CC4-5D6E-409C-BE32-E72D297353CC}">
              <c16:uniqueId val="{00000001-904A-42BF-8216-3EA3525A1C41}"/>
            </c:ext>
          </c:extLst>
        </c:ser>
        <c:ser>
          <c:idx val="2"/>
          <c:order val="2"/>
          <c:tx>
            <c:strRef>
              <c:f>Sheet1!$D$1</c:f>
              <c:strCache>
                <c:ptCount val="1"/>
                <c:pt idx="0">
                  <c:v>Fixed</c:v>
                </c:pt>
              </c:strCache>
            </c:strRef>
          </c:tx>
          <c:spPr>
            <a:solidFill>
              <a:schemeClr val="bg1">
                <a:lumMod val="50000"/>
              </a:schemeClr>
            </a:solidFill>
          </c:spPr>
          <c:invertIfNegative val="0"/>
          <c:dLbls>
            <c:spPr>
              <a:noFill/>
              <a:ln>
                <a:noFill/>
              </a:ln>
              <a:effectLst/>
            </c:spPr>
            <c:txPr>
              <a:bodyPr/>
              <a:lstStyle/>
              <a:p>
                <a:pPr>
                  <a:defRPr sz="1200" b="1" baseline="0">
                    <a:latin typeface="Corbel" panose="020B0503020204020204" pitchFamily="34" charset="0"/>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Sheet1!$A$2:$A$6</c:f>
              <c:strCache>
                <c:ptCount val="5"/>
                <c:pt idx="0">
                  <c:v>1Q17</c:v>
                </c:pt>
                <c:pt idx="1">
                  <c:v>2Q17</c:v>
                </c:pt>
                <c:pt idx="2">
                  <c:v>3Q17</c:v>
                </c:pt>
                <c:pt idx="3">
                  <c:v>4Q17</c:v>
                </c:pt>
                <c:pt idx="4">
                  <c:v>1Q18</c:v>
                </c:pt>
              </c:strCache>
            </c:strRef>
          </c:cat>
          <c:val>
            <c:numRef>
              <c:f>Sheet1!$D$2:$D$6</c:f>
              <c:numCache>
                <c:formatCode>_(* #,##0.0_);_(* \(#,##0.0\);_(* "-"??_);_(@_)</c:formatCode>
                <c:ptCount val="5"/>
                <c:pt idx="0">
                  <c:v>219.2</c:v>
                </c:pt>
                <c:pt idx="1">
                  <c:v>203.8</c:v>
                </c:pt>
                <c:pt idx="2">
                  <c:v>220.4</c:v>
                </c:pt>
                <c:pt idx="3">
                  <c:v>236.38259500000001</c:v>
                </c:pt>
                <c:pt idx="4">
                  <c:v>225.55174600000001</c:v>
                </c:pt>
              </c:numCache>
            </c:numRef>
          </c:val>
          <c:extLst xmlns:c16r2="http://schemas.microsoft.com/office/drawing/2015/06/chart">
            <c:ext xmlns:c16="http://schemas.microsoft.com/office/drawing/2014/chart" uri="{C3380CC4-5D6E-409C-BE32-E72D297353CC}">
              <c16:uniqueId val="{00000002-904A-42BF-8216-3EA3525A1C41}"/>
            </c:ext>
          </c:extLst>
        </c:ser>
        <c:dLbls>
          <c:showLegendKey val="0"/>
          <c:showVal val="0"/>
          <c:showCatName val="0"/>
          <c:showSerName val="0"/>
          <c:showPercent val="0"/>
          <c:showBubbleSize val="0"/>
        </c:dLbls>
        <c:gapWidth val="95"/>
        <c:overlap val="100"/>
        <c:axId val="472618032"/>
        <c:axId val="472618592"/>
      </c:barChart>
      <c:catAx>
        <c:axId val="472618032"/>
        <c:scaling>
          <c:orientation val="minMax"/>
        </c:scaling>
        <c:delete val="0"/>
        <c:axPos val="b"/>
        <c:numFmt formatCode="General" sourceLinked="0"/>
        <c:majorTickMark val="none"/>
        <c:minorTickMark val="none"/>
        <c:tickLblPos val="nextTo"/>
        <c:txPr>
          <a:bodyPr/>
          <a:lstStyle/>
          <a:p>
            <a:pPr>
              <a:defRPr sz="1400" baseline="0"/>
            </a:pPr>
            <a:endParaRPr lang="en-US"/>
          </a:p>
        </c:txPr>
        <c:crossAx val="472618592"/>
        <c:crosses val="autoZero"/>
        <c:auto val="1"/>
        <c:lblAlgn val="ctr"/>
        <c:lblOffset val="100"/>
        <c:noMultiLvlLbl val="0"/>
      </c:catAx>
      <c:valAx>
        <c:axId val="472618592"/>
        <c:scaling>
          <c:orientation val="minMax"/>
        </c:scaling>
        <c:delete val="1"/>
        <c:axPos val="l"/>
        <c:numFmt formatCode="_(* #,##0.0_);_(* \(#,##0.0\);_(* &quot;-&quot;??_);_(@_)" sourceLinked="1"/>
        <c:majorTickMark val="none"/>
        <c:minorTickMark val="none"/>
        <c:tickLblPos val="none"/>
        <c:crossAx val="472618032"/>
        <c:crosses val="autoZero"/>
        <c:crossBetween val="between"/>
      </c:valAx>
    </c:plotArea>
    <c:legend>
      <c:legendPos val="b"/>
      <c:layout>
        <c:manualLayout>
          <c:xMode val="edge"/>
          <c:yMode val="edge"/>
          <c:x val="0.106201334208224"/>
          <c:y val="0.92469016568241502"/>
          <c:w val="0.87787510936132995"/>
          <c:h val="5.9684834317585499E-2"/>
        </c:manualLayout>
      </c:layout>
      <c:overlay val="0"/>
      <c:txPr>
        <a:bodyPr/>
        <a:lstStyle/>
        <a:p>
          <a:pPr>
            <a:defRPr sz="1400" baseline="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2078011289964099E-2"/>
          <c:y val="0.14512692245416101"/>
          <c:w val="0.96573208722741399"/>
          <c:h val="0.696083215007959"/>
        </c:manualLayout>
      </c:layout>
      <c:barChart>
        <c:barDir val="col"/>
        <c:grouping val="percentStacked"/>
        <c:varyColors val="0"/>
        <c:ser>
          <c:idx val="0"/>
          <c:order val="0"/>
          <c:tx>
            <c:strRef>
              <c:f>Sheet1!$B$1</c:f>
              <c:strCache>
                <c:ptCount val="1"/>
                <c:pt idx="0">
                  <c:v>Staff Costs</c:v>
                </c:pt>
              </c:strCache>
            </c:strRef>
          </c:tx>
          <c:spPr>
            <a:solidFill>
              <a:srgbClr val="FFC223"/>
            </a:solidFill>
          </c:spPr>
          <c:invertIfNegative val="0"/>
          <c:dLbls>
            <c:spPr>
              <a:noFill/>
              <a:ln>
                <a:noFill/>
              </a:ln>
              <a:effectLst/>
            </c:spPr>
            <c:txPr>
              <a:bodyPr/>
              <a:lstStyle/>
              <a:p>
                <a:pPr>
                  <a:defRPr sz="1300" b="1">
                    <a:latin typeface="Corbel" pitchFamily="34" charset="0"/>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Sheet1!$A$2:$A$4</c:f>
              <c:strCache>
                <c:ptCount val="3"/>
                <c:pt idx="0">
                  <c:v>1Q17</c:v>
                </c:pt>
                <c:pt idx="1">
                  <c:v>4Q17</c:v>
                </c:pt>
                <c:pt idx="2">
                  <c:v>1Q18</c:v>
                </c:pt>
              </c:strCache>
            </c:strRef>
          </c:cat>
          <c:val>
            <c:numRef>
              <c:f>Sheet1!$B$2:$B$4</c:f>
              <c:numCache>
                <c:formatCode>#,##0</c:formatCode>
                <c:ptCount val="3"/>
                <c:pt idx="0">
                  <c:v>5868</c:v>
                </c:pt>
                <c:pt idx="1">
                  <c:v>6509</c:v>
                </c:pt>
                <c:pt idx="2">
                  <c:v>5465</c:v>
                </c:pt>
              </c:numCache>
            </c:numRef>
          </c:val>
          <c:extLst xmlns:c16r2="http://schemas.microsoft.com/office/drawing/2015/06/chart">
            <c:ext xmlns:c16="http://schemas.microsoft.com/office/drawing/2014/chart" uri="{C3380CC4-5D6E-409C-BE32-E72D297353CC}">
              <c16:uniqueId val="{00000000-9719-4C15-A695-D6FFF07FCED7}"/>
            </c:ext>
          </c:extLst>
        </c:ser>
        <c:ser>
          <c:idx val="1"/>
          <c:order val="1"/>
          <c:tx>
            <c:strRef>
              <c:f>Sheet1!$C$1</c:f>
              <c:strCache>
                <c:ptCount val="1"/>
                <c:pt idx="0">
                  <c:v>Dep. &amp; Amort. </c:v>
                </c:pt>
              </c:strCache>
            </c:strRef>
          </c:tx>
          <c:spPr>
            <a:solidFill>
              <a:srgbClr val="B48547"/>
            </a:solidFill>
          </c:spPr>
          <c:invertIfNegative val="0"/>
          <c:dLbls>
            <c:spPr>
              <a:noFill/>
              <a:ln>
                <a:noFill/>
              </a:ln>
              <a:effectLst/>
            </c:spPr>
            <c:txPr>
              <a:bodyPr/>
              <a:lstStyle/>
              <a:p>
                <a:pPr>
                  <a:defRPr sz="1300" b="1">
                    <a:latin typeface="Corbel" pitchFamily="34" charset="0"/>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Sheet1!$A$2:$A$4</c:f>
              <c:strCache>
                <c:ptCount val="3"/>
                <c:pt idx="0">
                  <c:v>1Q17</c:v>
                </c:pt>
                <c:pt idx="1">
                  <c:v>4Q17</c:v>
                </c:pt>
                <c:pt idx="2">
                  <c:v>1Q18</c:v>
                </c:pt>
              </c:strCache>
            </c:strRef>
          </c:cat>
          <c:val>
            <c:numRef>
              <c:f>Sheet1!$C$2:$C$4</c:f>
              <c:numCache>
                <c:formatCode>#,##0</c:formatCode>
                <c:ptCount val="3"/>
                <c:pt idx="0">
                  <c:v>1263</c:v>
                </c:pt>
                <c:pt idx="1">
                  <c:v>1318</c:v>
                </c:pt>
                <c:pt idx="2">
                  <c:v>1314</c:v>
                </c:pt>
              </c:numCache>
            </c:numRef>
          </c:val>
          <c:extLst xmlns:c16r2="http://schemas.microsoft.com/office/drawing/2015/06/chart">
            <c:ext xmlns:c16="http://schemas.microsoft.com/office/drawing/2014/chart" uri="{C3380CC4-5D6E-409C-BE32-E72D297353CC}">
              <c16:uniqueId val="{00000001-9719-4C15-A695-D6FFF07FCED7}"/>
            </c:ext>
          </c:extLst>
        </c:ser>
        <c:ser>
          <c:idx val="2"/>
          <c:order val="2"/>
          <c:tx>
            <c:strRef>
              <c:f>Sheet1!$D$1</c:f>
              <c:strCache>
                <c:ptCount val="1"/>
                <c:pt idx="0">
                  <c:v>Operating</c:v>
                </c:pt>
              </c:strCache>
            </c:strRef>
          </c:tx>
          <c:spPr>
            <a:solidFill>
              <a:srgbClr val="662E9E"/>
            </a:solidFill>
          </c:spPr>
          <c:invertIfNegative val="0"/>
          <c:dLbls>
            <c:dLbl>
              <c:idx val="3"/>
              <c:layout>
                <c:manualLayout>
                  <c:x val="-1.00181013615755E-16"/>
                  <c:y val="-1.6428974760825801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9719-4C15-A695-D6FFF07FCED7}"/>
                </c:ext>
                <c:ext xmlns:c15="http://schemas.microsoft.com/office/drawing/2012/chart" uri="{CE6537A1-D6FC-4f65-9D91-7224C49458BB}"/>
              </c:extLst>
            </c:dLbl>
            <c:dLbl>
              <c:idx val="4"/>
              <c:layout>
                <c:manualLayout>
                  <c:x val="8.1967230748941702E-3"/>
                  <c:y val="5.47632492027522E-3"/>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9719-4C15-A695-D6FFF07FCED7}"/>
                </c:ext>
                <c:ext xmlns:c15="http://schemas.microsoft.com/office/drawing/2012/chart" uri="{CE6537A1-D6FC-4f65-9D91-7224C49458BB}"/>
              </c:extLst>
            </c:dLbl>
            <c:dLbl>
              <c:idx val="5"/>
              <c:layout>
                <c:manualLayout>
                  <c:x val="2.7322410249646201E-3"/>
                  <c:y val="-2.7381624601376399E-3"/>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9719-4C15-A695-D6FFF07FCED7}"/>
                </c:ext>
                <c:ext xmlns:c15="http://schemas.microsoft.com/office/drawing/2012/chart" uri="{CE6537A1-D6FC-4f65-9D91-7224C49458BB}"/>
              </c:extLst>
            </c:dLbl>
            <c:spPr>
              <a:noFill/>
              <a:ln>
                <a:noFill/>
              </a:ln>
              <a:effectLst/>
            </c:spPr>
            <c:txPr>
              <a:bodyPr/>
              <a:lstStyle/>
              <a:p>
                <a:pPr>
                  <a:defRPr sz="1300" b="1">
                    <a:solidFill>
                      <a:schemeClr val="bg1"/>
                    </a:solidFill>
                    <a:latin typeface="Corbel" pitchFamily="34" charset="0"/>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Sheet1!$A$2:$A$4</c:f>
              <c:strCache>
                <c:ptCount val="3"/>
                <c:pt idx="0">
                  <c:v>1Q17</c:v>
                </c:pt>
                <c:pt idx="1">
                  <c:v>4Q17</c:v>
                </c:pt>
                <c:pt idx="2">
                  <c:v>1Q18</c:v>
                </c:pt>
              </c:strCache>
            </c:strRef>
          </c:cat>
          <c:val>
            <c:numRef>
              <c:f>Sheet1!$D$2:$D$4</c:f>
              <c:numCache>
                <c:formatCode>#,##0</c:formatCode>
                <c:ptCount val="3"/>
                <c:pt idx="0">
                  <c:v>8581</c:v>
                </c:pt>
                <c:pt idx="1">
                  <c:v>10656</c:v>
                </c:pt>
                <c:pt idx="2">
                  <c:v>9877</c:v>
                </c:pt>
              </c:numCache>
            </c:numRef>
          </c:val>
          <c:extLst xmlns:c16r2="http://schemas.microsoft.com/office/drawing/2015/06/chart">
            <c:ext xmlns:c16="http://schemas.microsoft.com/office/drawing/2014/chart" uri="{C3380CC4-5D6E-409C-BE32-E72D297353CC}">
              <c16:uniqueId val="{00000005-9719-4C15-A695-D6FFF07FCED7}"/>
            </c:ext>
          </c:extLst>
        </c:ser>
        <c:dLbls>
          <c:showLegendKey val="0"/>
          <c:showVal val="1"/>
          <c:showCatName val="0"/>
          <c:showSerName val="0"/>
          <c:showPercent val="0"/>
          <c:showBubbleSize val="0"/>
        </c:dLbls>
        <c:gapWidth val="95"/>
        <c:overlap val="100"/>
        <c:axId val="472622512"/>
        <c:axId val="472623072"/>
      </c:barChart>
      <c:catAx>
        <c:axId val="472622512"/>
        <c:scaling>
          <c:orientation val="minMax"/>
        </c:scaling>
        <c:delete val="0"/>
        <c:axPos val="b"/>
        <c:numFmt formatCode="General" sourceLinked="0"/>
        <c:majorTickMark val="none"/>
        <c:minorTickMark val="none"/>
        <c:tickLblPos val="nextTo"/>
        <c:txPr>
          <a:bodyPr/>
          <a:lstStyle/>
          <a:p>
            <a:pPr>
              <a:defRPr sz="1400" baseline="0"/>
            </a:pPr>
            <a:endParaRPr lang="en-US"/>
          </a:p>
        </c:txPr>
        <c:crossAx val="472623072"/>
        <c:crosses val="autoZero"/>
        <c:auto val="1"/>
        <c:lblAlgn val="ctr"/>
        <c:lblOffset val="100"/>
        <c:noMultiLvlLbl val="0"/>
      </c:catAx>
      <c:valAx>
        <c:axId val="472623072"/>
        <c:scaling>
          <c:orientation val="minMax"/>
        </c:scaling>
        <c:delete val="1"/>
        <c:axPos val="l"/>
        <c:numFmt formatCode="0%" sourceLinked="1"/>
        <c:majorTickMark val="none"/>
        <c:minorTickMark val="none"/>
        <c:tickLblPos val="none"/>
        <c:crossAx val="472622512"/>
        <c:crosses val="autoZero"/>
        <c:crossBetween val="between"/>
      </c:valAx>
    </c:plotArea>
    <c:legend>
      <c:legendPos val="b"/>
      <c:layout>
        <c:manualLayout>
          <c:xMode val="edge"/>
          <c:yMode val="edge"/>
          <c:x val="2.06495031731645E-2"/>
          <c:y val="0.93176779433683299"/>
          <c:w val="0.97935049682683495"/>
          <c:h val="6.2755880742891498E-2"/>
        </c:manualLayout>
      </c:layout>
      <c:overlay val="0"/>
      <c:txPr>
        <a:bodyPr/>
        <a:lstStyle/>
        <a:p>
          <a:pPr>
            <a:defRPr sz="1400" baseline="0">
              <a:latin typeface="Corbel" pitchFamily="34" charset="0"/>
            </a:defRPr>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700" b="1" i="0" u="none" strike="noStrike" kern="1200" spc="100" baseline="0">
                <a:solidFill>
                  <a:schemeClr val="bg1"/>
                </a:solidFill>
                <a:effectLst>
                  <a:outerShdw blurRad="50800" dist="38100" dir="5400000" algn="t" rotWithShape="0">
                    <a:prstClr val="black">
                      <a:alpha val="40000"/>
                    </a:prstClr>
                  </a:outerShdw>
                </a:effectLst>
                <a:latin typeface="Corbel" panose="020B0503020204020204" pitchFamily="34" charset="0"/>
                <a:ea typeface="+mn-ea"/>
                <a:cs typeface="+mn-cs"/>
              </a:defRPr>
            </a:pPr>
            <a:r>
              <a:rPr lang="en-US" sz="1700" dirty="0">
                <a:solidFill>
                  <a:schemeClr val="bg1"/>
                </a:solidFill>
                <a:latin typeface="Corbel" panose="020B0503020204020204" pitchFamily="34" charset="0"/>
              </a:rPr>
              <a:t>YoY Cost of Risk Trend: March</a:t>
            </a:r>
            <a:r>
              <a:rPr lang="en-US" sz="1700" baseline="0" dirty="0">
                <a:solidFill>
                  <a:schemeClr val="bg1"/>
                </a:solidFill>
                <a:latin typeface="Corbel" panose="020B0503020204020204" pitchFamily="34" charset="0"/>
              </a:rPr>
              <a:t> 2014 </a:t>
            </a:r>
            <a:r>
              <a:rPr lang="en-US" sz="1700" dirty="0">
                <a:solidFill>
                  <a:schemeClr val="bg1"/>
                </a:solidFill>
                <a:latin typeface="Corbel" panose="020B0503020204020204" pitchFamily="34" charset="0"/>
              </a:rPr>
              <a:t>– March 2018</a:t>
            </a:r>
          </a:p>
        </c:rich>
      </c:tx>
      <c:layout/>
      <c:overlay val="0"/>
      <c:spPr>
        <a:noFill/>
        <a:ln>
          <a:noFill/>
        </a:ln>
        <a:effectLst/>
      </c:spPr>
      <c:txPr>
        <a:bodyPr rot="0" spcFirstLastPara="1" vertOverflow="ellipsis" vert="horz" wrap="square" anchor="ctr" anchorCtr="1"/>
        <a:lstStyle/>
        <a:p>
          <a:pPr>
            <a:defRPr sz="1700" b="1" i="0" u="none" strike="noStrike" kern="1200" spc="100" baseline="0">
              <a:solidFill>
                <a:schemeClr val="bg1"/>
              </a:solidFill>
              <a:effectLst>
                <a:outerShdw blurRad="50800" dist="38100" dir="5400000" algn="t" rotWithShape="0">
                  <a:prstClr val="black">
                    <a:alpha val="40000"/>
                  </a:prstClr>
                </a:outerShdw>
              </a:effectLst>
              <a:latin typeface="Corbel" panose="020B0503020204020204" pitchFamily="34" charset="0"/>
              <a:ea typeface="+mn-ea"/>
              <a:cs typeface="+mn-cs"/>
            </a:defRPr>
          </a:pPr>
          <a:endParaRPr lang="en-US"/>
        </a:p>
      </c:txPr>
    </c:title>
    <c:autoTitleDeleted val="0"/>
    <c:plotArea>
      <c:layout/>
      <c:lineChart>
        <c:grouping val="standard"/>
        <c:varyColors val="0"/>
        <c:ser>
          <c:idx val="0"/>
          <c:order val="0"/>
          <c:tx>
            <c:strRef>
              <c:f>Sheet1!$B$1</c:f>
              <c:strCache>
                <c:ptCount val="1"/>
                <c:pt idx="0">
                  <c:v>Cost of Risk</c:v>
                </c:pt>
              </c:strCache>
            </c:strRef>
          </c:tx>
          <c:spPr>
            <a:ln w="34925" cap="rnd">
              <a:solidFill>
                <a:srgbClr val="BB16A3"/>
              </a:solidFill>
              <a:round/>
            </a:ln>
            <a:effectLst>
              <a:outerShdw blurRad="40000" dist="23000" dir="5400000" rotWithShape="0">
                <a:srgbClr val="000000">
                  <a:alpha val="35000"/>
                </a:srgbClr>
              </a:outerShdw>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a:solidFill>
                        <a:schemeClr val="lt1">
                          <a:lumMod val="95000"/>
                          <a:alpha val="54000"/>
                        </a:schemeClr>
                      </a:solidFill>
                    </a:ln>
                    <a:effectLst/>
                  </c:spPr>
                </c15:leaderLines>
              </c:ext>
            </c:extLst>
          </c:dLbls>
          <c:cat>
            <c:strRef>
              <c:f>Sheet1!$A$2:$A$6</c:f>
              <c:strCache>
                <c:ptCount val="5"/>
                <c:pt idx="0">
                  <c:v>Mar. 14</c:v>
                </c:pt>
                <c:pt idx="1">
                  <c:v>Mar. 15</c:v>
                </c:pt>
                <c:pt idx="2">
                  <c:v>Mar. 16</c:v>
                </c:pt>
                <c:pt idx="3">
                  <c:v>Mar. 17</c:v>
                </c:pt>
                <c:pt idx="4">
                  <c:v>Mar. 18</c:v>
                </c:pt>
              </c:strCache>
            </c:strRef>
          </c:cat>
          <c:val>
            <c:numRef>
              <c:f>Sheet1!$B$2:$B$6</c:f>
              <c:numCache>
                <c:formatCode>0.0%</c:formatCode>
                <c:ptCount val="5"/>
                <c:pt idx="0">
                  <c:v>1.0999999999999999E-2</c:v>
                </c:pt>
                <c:pt idx="1">
                  <c:v>1.4E-2</c:v>
                </c:pt>
                <c:pt idx="2">
                  <c:v>2.1999999999999999E-2</c:v>
                </c:pt>
                <c:pt idx="3">
                  <c:v>2.8000000000000001E-2</c:v>
                </c:pt>
                <c:pt idx="4">
                  <c:v>2.8000000000000001E-2</c:v>
                </c:pt>
              </c:numCache>
            </c:numRef>
          </c:val>
          <c:smooth val="0"/>
          <c:extLst xmlns:c16r2="http://schemas.microsoft.com/office/drawing/2015/06/chart">
            <c:ext xmlns:c16="http://schemas.microsoft.com/office/drawing/2014/chart" uri="{C3380CC4-5D6E-409C-BE32-E72D297353CC}">
              <c16:uniqueId val="{00000000-8FB2-5549-B3B2-DA797C2DB3BB}"/>
            </c:ext>
          </c:extLst>
        </c:ser>
        <c:dLbls>
          <c:showLegendKey val="0"/>
          <c:showVal val="0"/>
          <c:showCatName val="0"/>
          <c:showSerName val="0"/>
          <c:showPercent val="0"/>
          <c:showBubbleSize val="0"/>
        </c:dLbls>
        <c:smooth val="0"/>
        <c:axId val="484563872"/>
        <c:axId val="484564432"/>
      </c:lineChart>
      <c:catAx>
        <c:axId val="484563872"/>
        <c:scaling>
          <c:orientation val="minMax"/>
        </c:scaling>
        <c:delete val="0"/>
        <c:axPos val="b"/>
        <c:numFmt formatCode="General" sourceLinked="1"/>
        <c:majorTickMark val="none"/>
        <c:minorTickMark val="none"/>
        <c:tickLblPos val="nextTo"/>
        <c:spPr>
          <a:noFill/>
          <a:ln w="9525" cap="flat" cmpd="sng" algn="ctr">
            <a:solidFill>
              <a:schemeClr val="lt1">
                <a:lumMod val="95000"/>
                <a:alpha val="10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484564432"/>
        <c:crosses val="autoZero"/>
        <c:auto val="1"/>
        <c:lblAlgn val="ctr"/>
        <c:lblOffset val="100"/>
        <c:noMultiLvlLbl val="0"/>
      </c:catAx>
      <c:valAx>
        <c:axId val="484564432"/>
        <c:scaling>
          <c:orientation val="minMax"/>
        </c:scaling>
        <c:delete val="0"/>
        <c:axPos val="l"/>
        <c:majorGridlines>
          <c:spPr>
            <a:ln w="9525" cap="flat" cmpd="sng" algn="ctr">
              <a:solidFill>
                <a:schemeClr val="lt1">
                  <a:lumMod val="95000"/>
                  <a:alpha val="10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484563872"/>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700" b="1" i="0" u="none" strike="noStrike" kern="1200" spc="100" baseline="0">
                <a:solidFill>
                  <a:schemeClr val="bg1"/>
                </a:solidFill>
                <a:effectLst>
                  <a:outerShdw blurRad="50800" dist="38100" dir="5400000" algn="t" rotWithShape="0">
                    <a:prstClr val="black">
                      <a:alpha val="40000"/>
                    </a:prstClr>
                  </a:outerShdw>
                </a:effectLst>
                <a:latin typeface="Corbel" panose="020B0503020204020204" pitchFamily="34" charset="0"/>
                <a:ea typeface="+mn-ea"/>
                <a:cs typeface="+mn-cs"/>
              </a:defRPr>
            </a:pPr>
            <a:r>
              <a:rPr lang="en-US" sz="1700" dirty="0">
                <a:solidFill>
                  <a:schemeClr val="bg1"/>
                </a:solidFill>
                <a:latin typeface="Corbel" panose="020B0503020204020204" pitchFamily="34" charset="0"/>
              </a:rPr>
              <a:t>QoQ Cost of Risk Trend: March</a:t>
            </a:r>
            <a:r>
              <a:rPr lang="en-US" sz="1700" baseline="0" dirty="0">
                <a:solidFill>
                  <a:schemeClr val="bg1"/>
                </a:solidFill>
                <a:latin typeface="Corbel" panose="020B0503020204020204" pitchFamily="34" charset="0"/>
              </a:rPr>
              <a:t> 2017</a:t>
            </a:r>
            <a:r>
              <a:rPr lang="en-US" sz="1700" dirty="0">
                <a:solidFill>
                  <a:schemeClr val="bg1"/>
                </a:solidFill>
                <a:latin typeface="Corbel" panose="020B0503020204020204" pitchFamily="34" charset="0"/>
              </a:rPr>
              <a:t> – March</a:t>
            </a:r>
            <a:r>
              <a:rPr lang="en-US" sz="1700" baseline="0" dirty="0">
                <a:solidFill>
                  <a:schemeClr val="bg1"/>
                </a:solidFill>
                <a:latin typeface="Corbel" panose="020B0503020204020204" pitchFamily="34" charset="0"/>
              </a:rPr>
              <a:t> 2018</a:t>
            </a:r>
            <a:endParaRPr lang="en-US" sz="1700" dirty="0">
              <a:solidFill>
                <a:schemeClr val="bg1"/>
              </a:solidFill>
              <a:latin typeface="Corbel" panose="020B0503020204020204" pitchFamily="34" charset="0"/>
            </a:endParaRPr>
          </a:p>
        </c:rich>
      </c:tx>
      <c:layout/>
      <c:overlay val="0"/>
      <c:spPr>
        <a:noFill/>
        <a:ln>
          <a:noFill/>
        </a:ln>
        <a:effectLst/>
      </c:spPr>
      <c:txPr>
        <a:bodyPr rot="0" spcFirstLastPara="1" vertOverflow="ellipsis" vert="horz" wrap="square" anchor="ctr" anchorCtr="1"/>
        <a:lstStyle/>
        <a:p>
          <a:pPr>
            <a:defRPr sz="1700" b="1" i="0" u="none" strike="noStrike" kern="1200" spc="100" baseline="0">
              <a:solidFill>
                <a:schemeClr val="bg1"/>
              </a:solidFill>
              <a:effectLst>
                <a:outerShdw blurRad="50800" dist="38100" dir="5400000" algn="t" rotWithShape="0">
                  <a:prstClr val="black">
                    <a:alpha val="40000"/>
                  </a:prstClr>
                </a:outerShdw>
              </a:effectLst>
              <a:latin typeface="Corbel" panose="020B0503020204020204" pitchFamily="34" charset="0"/>
              <a:ea typeface="+mn-ea"/>
              <a:cs typeface="+mn-cs"/>
            </a:defRPr>
          </a:pPr>
          <a:endParaRPr lang="en-US"/>
        </a:p>
      </c:txPr>
    </c:title>
    <c:autoTitleDeleted val="0"/>
    <c:plotArea>
      <c:layout/>
      <c:lineChart>
        <c:grouping val="standard"/>
        <c:varyColors val="0"/>
        <c:ser>
          <c:idx val="0"/>
          <c:order val="0"/>
          <c:tx>
            <c:strRef>
              <c:f>Sheet1!$B$1</c:f>
              <c:strCache>
                <c:ptCount val="1"/>
                <c:pt idx="0">
                  <c:v>Cost of Risk</c:v>
                </c:pt>
              </c:strCache>
            </c:strRef>
          </c:tx>
          <c:spPr>
            <a:ln w="34925" cap="rnd">
              <a:solidFill>
                <a:schemeClr val="accent1"/>
              </a:solidFill>
              <a:round/>
            </a:ln>
            <a:effectLst>
              <a:outerShdw blurRad="40000" dist="23000" dir="5400000" rotWithShape="0">
                <a:srgbClr val="000000">
                  <a:alpha val="35000"/>
                </a:srgbClr>
              </a:outerShdw>
            </a:effectLst>
          </c:spPr>
          <c:marker>
            <c:symbol val="none"/>
          </c:marker>
          <c:dLbls>
            <c:dLbl>
              <c:idx val="0"/>
              <c:layout>
                <c:manualLayout>
                  <c:x val="0"/>
                  <c:y val="7.6530612244897961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3636-394F-A0C4-674ED41FED40}"/>
                </c:ext>
                <c:ext xmlns:c15="http://schemas.microsoft.com/office/drawing/2012/chart" uri="{CE6537A1-D6FC-4f65-9D91-7224C49458BB}">
                  <c15:layout/>
                </c:ext>
              </c:extLst>
            </c:dLbl>
            <c:dLbl>
              <c:idx val="1"/>
              <c:layout>
                <c:manualLayout>
                  <c:x val="-5.3276726707341183E-17"/>
                  <c:y val="7.6530612244897961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3636-394F-A0C4-674ED41FED40}"/>
                </c:ext>
                <c:ext xmlns:c15="http://schemas.microsoft.com/office/drawing/2012/chart" uri="{CE6537A1-D6FC-4f65-9D91-7224C49458BB}">
                  <c15:layout/>
                </c:ext>
              </c:extLst>
            </c:dLbl>
            <c:dLbl>
              <c:idx val="2"/>
              <c:layout>
                <c:manualLayout>
                  <c:x val="-1.0655345341468237E-16"/>
                  <c:y val="6.6326530612244902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3636-394F-A0C4-674ED41FED40}"/>
                </c:ex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a:solidFill>
                        <a:schemeClr val="lt1">
                          <a:lumMod val="95000"/>
                          <a:alpha val="54000"/>
                        </a:schemeClr>
                      </a:solidFill>
                    </a:ln>
                    <a:effectLst/>
                  </c:spPr>
                </c15:leaderLines>
              </c:ext>
            </c:extLst>
          </c:dLbls>
          <c:cat>
            <c:strRef>
              <c:f>Sheet1!$A$2:$A$7</c:f>
              <c:strCache>
                <c:ptCount val="5"/>
                <c:pt idx="0">
                  <c:v>Mar. 2017</c:v>
                </c:pt>
                <c:pt idx="1">
                  <c:v>Jun. 2017</c:v>
                </c:pt>
                <c:pt idx="2">
                  <c:v>Sept. 2017</c:v>
                </c:pt>
                <c:pt idx="3">
                  <c:v>Dec. 2017</c:v>
                </c:pt>
                <c:pt idx="4">
                  <c:v>Mar. 2018</c:v>
                </c:pt>
              </c:strCache>
            </c:strRef>
          </c:cat>
          <c:val>
            <c:numRef>
              <c:f>Sheet1!$B$2:$B$7</c:f>
              <c:numCache>
                <c:formatCode>0.0%</c:formatCode>
                <c:ptCount val="6"/>
                <c:pt idx="0">
                  <c:v>2.8000000000000001E-2</c:v>
                </c:pt>
                <c:pt idx="1">
                  <c:v>2.8000000000000001E-2</c:v>
                </c:pt>
                <c:pt idx="2">
                  <c:v>2.452752139127232E-2</c:v>
                </c:pt>
                <c:pt idx="3">
                  <c:v>3.1456030016784646E-2</c:v>
                </c:pt>
                <c:pt idx="4">
                  <c:v>2.8094254987343401E-2</c:v>
                </c:pt>
              </c:numCache>
            </c:numRef>
          </c:val>
          <c:smooth val="0"/>
          <c:extLst xmlns:c16r2="http://schemas.microsoft.com/office/drawing/2015/06/chart">
            <c:ext xmlns:c16="http://schemas.microsoft.com/office/drawing/2014/chart" uri="{C3380CC4-5D6E-409C-BE32-E72D297353CC}">
              <c16:uniqueId val="{00000003-3636-394F-A0C4-674ED41FED40}"/>
            </c:ext>
          </c:extLst>
        </c:ser>
        <c:dLbls>
          <c:showLegendKey val="0"/>
          <c:showVal val="0"/>
          <c:showCatName val="0"/>
          <c:showSerName val="0"/>
          <c:showPercent val="0"/>
          <c:showBubbleSize val="0"/>
        </c:dLbls>
        <c:smooth val="0"/>
        <c:axId val="484566672"/>
        <c:axId val="484567232"/>
      </c:lineChart>
      <c:catAx>
        <c:axId val="484566672"/>
        <c:scaling>
          <c:orientation val="minMax"/>
        </c:scaling>
        <c:delete val="0"/>
        <c:axPos val="b"/>
        <c:numFmt formatCode="General" sourceLinked="1"/>
        <c:majorTickMark val="none"/>
        <c:minorTickMark val="none"/>
        <c:tickLblPos val="nextTo"/>
        <c:spPr>
          <a:noFill/>
          <a:ln w="9525" cap="flat" cmpd="sng" algn="ctr">
            <a:solidFill>
              <a:schemeClr val="lt1">
                <a:lumMod val="95000"/>
                <a:alpha val="10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484567232"/>
        <c:crosses val="autoZero"/>
        <c:auto val="1"/>
        <c:lblAlgn val="ctr"/>
        <c:lblOffset val="100"/>
        <c:noMultiLvlLbl val="0"/>
      </c:catAx>
      <c:valAx>
        <c:axId val="484567232"/>
        <c:scaling>
          <c:orientation val="minMax"/>
        </c:scaling>
        <c:delete val="0"/>
        <c:axPos val="l"/>
        <c:majorGridlines>
          <c:spPr>
            <a:ln w="9525" cap="flat" cmpd="sng" algn="ctr">
              <a:solidFill>
                <a:schemeClr val="lt1">
                  <a:lumMod val="95000"/>
                  <a:alpha val="10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484566672"/>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AUM - 1Q18 vs. 2018 YE TARGET (%)</a:t>
            </a:r>
          </a:p>
        </c:rich>
      </c:tx>
      <c:layout/>
      <c:overlay val="0"/>
      <c:spPr>
        <a:solidFill>
          <a:sysClr val="window" lastClr="FFFFFF">
            <a:lumMod val="75000"/>
          </a:sysClr>
        </a:solid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'March 2018'!$G$20</c:f>
              <c:strCache>
                <c:ptCount val="1"/>
                <c:pt idx="0">
                  <c:v>1Q 2018 AUM %</c:v>
                </c:pt>
              </c:strCache>
            </c:strRef>
          </c:tx>
          <c:spPr>
            <a:solidFill>
              <a:srgbClr val="7030A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'March 2018'!$F$21:$F$23</c:f>
              <c:strCache>
                <c:ptCount val="3"/>
                <c:pt idx="0">
                  <c:v>Pensions</c:v>
                </c:pt>
                <c:pt idx="1">
                  <c:v>Wealth Mgt</c:v>
                </c:pt>
                <c:pt idx="2">
                  <c:v>Collective Investment Schemes</c:v>
                </c:pt>
              </c:strCache>
            </c:strRef>
          </c:cat>
          <c:val>
            <c:numRef>
              <c:f>'March 2018'!$G$21:$G$23</c:f>
              <c:numCache>
                <c:formatCode>0%</c:formatCode>
                <c:ptCount val="3"/>
                <c:pt idx="0">
                  <c:v>0.90196196458709188</c:v>
                </c:pt>
                <c:pt idx="1">
                  <c:v>4.7858337455624747E-2</c:v>
                </c:pt>
                <c:pt idx="2">
                  <c:v>5.0179697957283359E-2</c:v>
                </c:pt>
              </c:numCache>
            </c:numRef>
          </c:val>
          <c:extLst xmlns:c16r2="http://schemas.microsoft.com/office/drawing/2015/06/chart">
            <c:ext xmlns:c16="http://schemas.microsoft.com/office/drawing/2014/chart" uri="{C3380CC4-5D6E-409C-BE32-E72D297353CC}">
              <c16:uniqueId val="{00000000-319F-48B2-BAB2-E7D15490A7B2}"/>
            </c:ext>
          </c:extLst>
        </c:ser>
        <c:ser>
          <c:idx val="1"/>
          <c:order val="1"/>
          <c:tx>
            <c:strRef>
              <c:f>'March 2018'!$H$20</c:f>
              <c:strCache>
                <c:ptCount val="1"/>
                <c:pt idx="0">
                  <c:v>2018 YEAR-END AUM TARGET %</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'March 2018'!$F$21:$F$23</c:f>
              <c:strCache>
                <c:ptCount val="3"/>
                <c:pt idx="0">
                  <c:v>Pensions</c:v>
                </c:pt>
                <c:pt idx="1">
                  <c:v>Wealth Mgt</c:v>
                </c:pt>
                <c:pt idx="2">
                  <c:v>Collective Investment Schemes</c:v>
                </c:pt>
              </c:strCache>
            </c:strRef>
          </c:cat>
          <c:val>
            <c:numRef>
              <c:f>'March 2018'!$H$21:$H$23</c:f>
              <c:numCache>
                <c:formatCode>0%</c:formatCode>
                <c:ptCount val="3"/>
                <c:pt idx="0">
                  <c:v>0.88193742464285274</c:v>
                </c:pt>
                <c:pt idx="1">
                  <c:v>4.1959468511369037E-2</c:v>
                </c:pt>
                <c:pt idx="2">
                  <c:v>7.6103106845778173E-2</c:v>
                </c:pt>
              </c:numCache>
            </c:numRef>
          </c:val>
          <c:extLst xmlns:c16r2="http://schemas.microsoft.com/office/drawing/2015/06/chart">
            <c:ext xmlns:c16="http://schemas.microsoft.com/office/drawing/2014/chart" uri="{C3380CC4-5D6E-409C-BE32-E72D297353CC}">
              <c16:uniqueId val="{00000001-319F-48B2-BAB2-E7D15490A7B2}"/>
            </c:ext>
          </c:extLst>
        </c:ser>
        <c:dLbls>
          <c:showLegendKey val="0"/>
          <c:showVal val="0"/>
          <c:showCatName val="0"/>
          <c:showSerName val="0"/>
          <c:showPercent val="0"/>
          <c:showBubbleSize val="0"/>
        </c:dLbls>
        <c:gapWidth val="219"/>
        <c:overlap val="-27"/>
        <c:axId val="484570032"/>
        <c:axId val="484570592"/>
      </c:barChart>
      <c:catAx>
        <c:axId val="4845700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84570592"/>
        <c:crosses val="autoZero"/>
        <c:auto val="1"/>
        <c:lblAlgn val="ctr"/>
        <c:lblOffset val="100"/>
        <c:noMultiLvlLbl val="0"/>
      </c:catAx>
      <c:valAx>
        <c:axId val="48457059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84570032"/>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solidFill>
      <a:sysClr val="window" lastClr="FFFFFF">
        <a:lumMod val="75000"/>
      </a:sysClr>
    </a:solidFill>
    <a:ln w="9525" cap="flat" cmpd="sng" algn="ctr">
      <a:solidFill>
        <a:schemeClr val="tx1">
          <a:lumMod val="15000"/>
          <a:lumOff val="85000"/>
        </a:schemeClr>
      </a:solidFill>
      <a:round/>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8">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tx1"/>
    </cs:fontRef>
  </cs:wall>
</cs:chartStyle>
</file>

<file path=ppt/charts/style2.xml><?xml version="1.0" encoding="utf-8"?>
<cs:chartStyle xmlns:cs="http://schemas.microsoft.com/office/drawing/2012/chartStyle" xmlns:a="http://schemas.openxmlformats.org/drawingml/2006/main" id="233">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9525" cap="flat" cmpd="sng" algn="ctr">
        <a:solidFill>
          <a:schemeClr val="lt1">
            <a:lumMod val="95000"/>
            <a:alpha val="10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tx1"/>
    </cs:fontRef>
  </cs:wall>
</cs:chartStyle>
</file>

<file path=ppt/charts/style3.xml><?xml version="1.0" encoding="utf-8"?>
<cs:chartStyle xmlns:cs="http://schemas.microsoft.com/office/drawing/2012/chartStyle" xmlns:a="http://schemas.openxmlformats.org/drawingml/2006/main" id="233">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9525" cap="flat" cmpd="sng" algn="ctr">
        <a:solidFill>
          <a:schemeClr val="lt1">
            <a:lumMod val="95000"/>
            <a:alpha val="10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tx1"/>
    </cs:fontRef>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0.76005</cdr:x>
      <cdr:y>0.71333</cdr:y>
    </cdr:from>
    <cdr:to>
      <cdr:x>0.86865</cdr:x>
      <cdr:y>0.77744</cdr:y>
    </cdr:to>
    <cdr:sp macro="" textlink="">
      <cdr:nvSpPr>
        <cdr:cNvPr id="2" name="TextBox 12"/>
        <cdr:cNvSpPr txBox="1"/>
      </cdr:nvSpPr>
      <cdr:spPr>
        <a:xfrm xmlns:a="http://schemas.openxmlformats.org/drawingml/2006/main">
          <a:off x="3996191" y="3424412"/>
          <a:ext cx="570990" cy="307777"/>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en-US"/>
          </a:defPPr>
          <a:lvl1pPr algn="l" rtl="0" fontAlgn="base">
            <a:spcBef>
              <a:spcPct val="0"/>
            </a:spcBef>
            <a:spcAft>
              <a:spcPct val="0"/>
            </a:spcAft>
            <a:defRPr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a:lstStyle>
        <a:p xmlns:a="http://schemas.openxmlformats.org/drawingml/2006/main">
          <a:r>
            <a:rPr lang="en-US" sz="1400" dirty="0">
              <a:latin typeface="Corbel" panose="020B0503020204020204" pitchFamily="34" charset="0"/>
              <a:cs typeface="Arial" panose="020B0604020202020204" pitchFamily="34" charset="0"/>
            </a:rPr>
            <a:t>1</a:t>
          </a:r>
          <a:r>
            <a:rPr lang="en-US" sz="1400" b="0" dirty="0">
              <a:solidFill>
                <a:schemeClr val="tx1"/>
              </a:solidFill>
              <a:latin typeface="Corbel" panose="020B0503020204020204" pitchFamily="34" charset="0"/>
              <a:cs typeface="Arial" panose="020B0604020202020204" pitchFamily="34" charset="0"/>
            </a:rPr>
            <a:t>Q18</a:t>
          </a:r>
        </a:p>
      </cdr:txBody>
    </cdr:sp>
  </cdr:relSizeAnchor>
</c:userShapes>
</file>

<file path=ppt/drawings/drawing2.xml><?xml version="1.0" encoding="utf-8"?>
<c:userShapes xmlns:c="http://schemas.openxmlformats.org/drawingml/2006/chart">
  <cdr:relSizeAnchor xmlns:cdr="http://schemas.openxmlformats.org/drawingml/2006/chartDrawing">
    <cdr:from>
      <cdr:x>0.42387</cdr:x>
      <cdr:y>0.07751</cdr:y>
    </cdr:from>
    <cdr:to>
      <cdr:x>0.57612</cdr:x>
      <cdr:y>0.13889</cdr:y>
    </cdr:to>
    <cdr:sp macro="" textlink="">
      <cdr:nvSpPr>
        <cdr:cNvPr id="5" name="TextBox 6"/>
        <cdr:cNvSpPr txBox="1"/>
      </cdr:nvSpPr>
      <cdr:spPr>
        <a:xfrm xmlns:a="http://schemas.openxmlformats.org/drawingml/2006/main">
          <a:off x="1970255" y="371109"/>
          <a:ext cx="707688" cy="293879"/>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fontAlgn="base">
            <a:spcBef>
              <a:spcPct val="0"/>
            </a:spcBef>
            <a:spcAft>
              <a:spcPct val="0"/>
            </a:spcAft>
          </a:pPr>
          <a:r>
            <a:rPr lang="en-US" sz="1250" b="1" dirty="0">
              <a:solidFill>
                <a:prstClr val="black"/>
              </a:solidFill>
              <a:latin typeface="Corbel" pitchFamily="34" charset="0"/>
            </a:rPr>
            <a:t>18,483</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2946275" cy="496751"/>
          </a:xfrm>
          <a:prstGeom prst="rect">
            <a:avLst/>
          </a:prstGeom>
        </p:spPr>
        <p:txBody>
          <a:bodyPr vert="horz" lIns="93177" tIns="46589" rIns="93177" bIns="46589" rtlCol="0"/>
          <a:lstStyle>
            <a:lvl1pPr algn="l">
              <a:defRPr sz="1200">
                <a:latin typeface="Arial" pitchFamily="34" charset="0"/>
                <a:ea typeface="+mn-ea"/>
                <a:cs typeface="Arial" pitchFamily="34" charset="0"/>
              </a:defRPr>
            </a:lvl1pPr>
          </a:lstStyle>
          <a:p>
            <a:pPr>
              <a:defRPr/>
            </a:pPr>
            <a:endParaRPr lang="en-US" dirty="0"/>
          </a:p>
        </p:txBody>
      </p:sp>
      <p:sp>
        <p:nvSpPr>
          <p:cNvPr id="3" name="Date Placeholder 2"/>
          <p:cNvSpPr>
            <a:spLocks noGrp="1"/>
          </p:cNvSpPr>
          <p:nvPr>
            <p:ph type="dt" sz="quarter" idx="1"/>
          </p:nvPr>
        </p:nvSpPr>
        <p:spPr>
          <a:xfrm>
            <a:off x="3849861" y="0"/>
            <a:ext cx="2946275" cy="496751"/>
          </a:xfrm>
          <a:prstGeom prst="rect">
            <a:avLst/>
          </a:prstGeom>
        </p:spPr>
        <p:txBody>
          <a:bodyPr vert="horz" wrap="square" lIns="93177" tIns="46589" rIns="93177" bIns="46589" numCol="1" anchor="t" anchorCtr="0" compatLnSpc="1">
            <a:prstTxWarp prst="textNoShape">
              <a:avLst/>
            </a:prstTxWarp>
          </a:bodyPr>
          <a:lstStyle>
            <a:lvl1pPr algn="r">
              <a:defRPr sz="1200">
                <a:latin typeface="Arial" pitchFamily="34" charset="0"/>
              </a:defRPr>
            </a:lvl1pPr>
          </a:lstStyle>
          <a:p>
            <a:pPr>
              <a:defRPr/>
            </a:pPr>
            <a:fld id="{F5435EBA-A348-4761-80C0-625CD02DC33A}" type="datetimeFigureOut">
              <a:rPr lang="en-US"/>
              <a:pPr>
                <a:defRPr/>
              </a:pPr>
              <a:t>5/2/2018</a:t>
            </a:fld>
            <a:endParaRPr lang="en-US" dirty="0"/>
          </a:p>
        </p:txBody>
      </p:sp>
      <p:sp>
        <p:nvSpPr>
          <p:cNvPr id="4" name="Footer Placeholder 3"/>
          <p:cNvSpPr>
            <a:spLocks noGrp="1"/>
          </p:cNvSpPr>
          <p:nvPr>
            <p:ph type="ftr" sz="quarter" idx="2"/>
          </p:nvPr>
        </p:nvSpPr>
        <p:spPr>
          <a:xfrm>
            <a:off x="2" y="9429779"/>
            <a:ext cx="2946275" cy="496751"/>
          </a:xfrm>
          <a:prstGeom prst="rect">
            <a:avLst/>
          </a:prstGeom>
        </p:spPr>
        <p:txBody>
          <a:bodyPr vert="horz" lIns="93177" tIns="46589" rIns="93177" bIns="46589" rtlCol="0" anchor="b"/>
          <a:lstStyle>
            <a:lvl1pPr algn="l">
              <a:defRPr sz="1200">
                <a:latin typeface="Arial" pitchFamily="34" charset="0"/>
                <a:ea typeface="+mn-ea"/>
                <a:cs typeface="Arial" pitchFamily="34" charset="0"/>
              </a:defRPr>
            </a:lvl1pPr>
          </a:lstStyle>
          <a:p>
            <a:pPr>
              <a:defRPr/>
            </a:pPr>
            <a:endParaRPr lang="en-US" dirty="0"/>
          </a:p>
        </p:txBody>
      </p:sp>
      <p:sp>
        <p:nvSpPr>
          <p:cNvPr id="5" name="Slide Number Placeholder 4"/>
          <p:cNvSpPr>
            <a:spLocks noGrp="1"/>
          </p:cNvSpPr>
          <p:nvPr>
            <p:ph type="sldNum" sz="quarter" idx="3"/>
          </p:nvPr>
        </p:nvSpPr>
        <p:spPr>
          <a:xfrm>
            <a:off x="3849861" y="9429779"/>
            <a:ext cx="2946275" cy="496751"/>
          </a:xfrm>
          <a:prstGeom prst="rect">
            <a:avLst/>
          </a:prstGeom>
        </p:spPr>
        <p:txBody>
          <a:bodyPr vert="horz" wrap="square" lIns="93177" tIns="46589" rIns="93177" bIns="46589" numCol="1" anchor="b" anchorCtr="0" compatLnSpc="1">
            <a:prstTxWarp prst="textNoShape">
              <a:avLst/>
            </a:prstTxWarp>
          </a:bodyPr>
          <a:lstStyle>
            <a:lvl1pPr algn="r">
              <a:defRPr sz="1200">
                <a:latin typeface="Arial" pitchFamily="34" charset="0"/>
              </a:defRPr>
            </a:lvl1pPr>
          </a:lstStyle>
          <a:p>
            <a:pPr>
              <a:defRPr/>
            </a:pPr>
            <a:fld id="{4B521E5E-B244-498F-B89C-CE4908137E03}" type="slidenum">
              <a:rPr lang="en-US"/>
              <a:pPr>
                <a:defRPr/>
              </a:pPr>
              <a:t>‹#›</a:t>
            </a:fld>
            <a:endParaRPr lang="en-US" dirty="0"/>
          </a:p>
        </p:txBody>
      </p:sp>
    </p:spTree>
    <p:extLst>
      <p:ext uri="{BB962C8B-B14F-4D97-AF65-F5344CB8AC3E}">
        <p14:creationId xmlns:p14="http://schemas.microsoft.com/office/powerpoint/2010/main" val="7356962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2946275" cy="496751"/>
          </a:xfrm>
          <a:prstGeom prst="rect">
            <a:avLst/>
          </a:prstGeom>
        </p:spPr>
        <p:txBody>
          <a:bodyPr vert="horz" lIns="93177" tIns="46589" rIns="93177" bIns="46589" rtlCol="0"/>
          <a:lstStyle>
            <a:lvl1pPr algn="l" fontAlgn="auto">
              <a:spcBef>
                <a:spcPts val="0"/>
              </a:spcBef>
              <a:spcAft>
                <a:spcPts val="0"/>
              </a:spcAft>
              <a:defRPr sz="1200">
                <a:latin typeface="+mn-lt"/>
                <a:ea typeface="+mn-ea"/>
                <a:cs typeface="+mn-cs"/>
              </a:defRPr>
            </a:lvl1pPr>
          </a:lstStyle>
          <a:p>
            <a:pPr>
              <a:defRPr/>
            </a:pPr>
            <a:endParaRPr lang="en-US" dirty="0"/>
          </a:p>
        </p:txBody>
      </p:sp>
      <p:sp>
        <p:nvSpPr>
          <p:cNvPr id="3" name="Date Placeholder 2"/>
          <p:cNvSpPr>
            <a:spLocks noGrp="1"/>
          </p:cNvSpPr>
          <p:nvPr>
            <p:ph type="dt" idx="1"/>
          </p:nvPr>
        </p:nvSpPr>
        <p:spPr>
          <a:xfrm>
            <a:off x="3849861" y="0"/>
            <a:ext cx="2946275" cy="496751"/>
          </a:xfrm>
          <a:prstGeom prst="rect">
            <a:avLst/>
          </a:prstGeom>
        </p:spPr>
        <p:txBody>
          <a:bodyPr vert="horz" wrap="square" lIns="93177" tIns="46589" rIns="93177" bIns="46589" numCol="1" anchor="t" anchorCtr="0" compatLnSpc="1">
            <a:prstTxWarp prst="textNoShape">
              <a:avLst/>
            </a:prstTxWarp>
          </a:bodyPr>
          <a:lstStyle>
            <a:lvl1pPr algn="r">
              <a:defRPr sz="1200">
                <a:latin typeface="Calibri" pitchFamily="34" charset="0"/>
              </a:defRPr>
            </a:lvl1pPr>
          </a:lstStyle>
          <a:p>
            <a:pPr>
              <a:defRPr/>
            </a:pPr>
            <a:fld id="{2F17C4C2-845A-4344-8337-7F279DD1C0BF}" type="datetimeFigureOut">
              <a:rPr lang="en-US"/>
              <a:pPr>
                <a:defRPr/>
              </a:pPr>
              <a:t>5/2/2018</a:t>
            </a:fld>
            <a:endParaRPr lang="en-US" dirty="0"/>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3177" tIns="46589" rIns="93177" bIns="46589" rtlCol="0" anchor="ctr"/>
          <a:lstStyle/>
          <a:p>
            <a:pPr lvl="0"/>
            <a:endParaRPr lang="en-US" noProof="0" dirty="0"/>
          </a:p>
        </p:txBody>
      </p:sp>
      <p:sp>
        <p:nvSpPr>
          <p:cNvPr id="5" name="Notes Placeholder 4"/>
          <p:cNvSpPr>
            <a:spLocks noGrp="1"/>
          </p:cNvSpPr>
          <p:nvPr>
            <p:ph type="body" sz="quarter" idx="3"/>
          </p:nvPr>
        </p:nvSpPr>
        <p:spPr>
          <a:xfrm>
            <a:off x="680383" y="4716589"/>
            <a:ext cx="5436909" cy="4467363"/>
          </a:xfrm>
          <a:prstGeom prst="rect">
            <a:avLst/>
          </a:prstGeom>
        </p:spPr>
        <p:txBody>
          <a:bodyPr vert="horz" lIns="93177" tIns="46589" rIns="93177" bIns="46589"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2" y="9429779"/>
            <a:ext cx="2946275" cy="496751"/>
          </a:xfrm>
          <a:prstGeom prst="rect">
            <a:avLst/>
          </a:prstGeom>
        </p:spPr>
        <p:txBody>
          <a:bodyPr vert="horz" lIns="93177" tIns="46589" rIns="93177" bIns="46589" rtlCol="0" anchor="b"/>
          <a:lstStyle>
            <a:lvl1pPr algn="l" fontAlgn="auto">
              <a:spcBef>
                <a:spcPts val="0"/>
              </a:spcBef>
              <a:spcAft>
                <a:spcPts val="0"/>
              </a:spcAft>
              <a:defRPr sz="1200">
                <a:latin typeface="+mn-lt"/>
                <a:ea typeface="+mn-ea"/>
                <a:cs typeface="+mn-cs"/>
              </a:defRPr>
            </a:lvl1pPr>
          </a:lstStyle>
          <a:p>
            <a:pPr>
              <a:defRPr/>
            </a:pPr>
            <a:endParaRPr lang="en-US" dirty="0"/>
          </a:p>
        </p:txBody>
      </p:sp>
      <p:sp>
        <p:nvSpPr>
          <p:cNvPr id="7" name="Slide Number Placeholder 6"/>
          <p:cNvSpPr>
            <a:spLocks noGrp="1"/>
          </p:cNvSpPr>
          <p:nvPr>
            <p:ph type="sldNum" sz="quarter" idx="5"/>
          </p:nvPr>
        </p:nvSpPr>
        <p:spPr>
          <a:xfrm>
            <a:off x="3849861" y="9429779"/>
            <a:ext cx="2946275" cy="496751"/>
          </a:xfrm>
          <a:prstGeom prst="rect">
            <a:avLst/>
          </a:prstGeom>
        </p:spPr>
        <p:txBody>
          <a:bodyPr vert="horz" wrap="square" lIns="93177" tIns="46589" rIns="93177" bIns="46589" numCol="1" anchor="b" anchorCtr="0" compatLnSpc="1">
            <a:prstTxWarp prst="textNoShape">
              <a:avLst/>
            </a:prstTxWarp>
          </a:bodyPr>
          <a:lstStyle>
            <a:lvl1pPr algn="r">
              <a:defRPr sz="1200">
                <a:latin typeface="Calibri" pitchFamily="34" charset="0"/>
              </a:defRPr>
            </a:lvl1pPr>
          </a:lstStyle>
          <a:p>
            <a:pPr>
              <a:defRPr/>
            </a:pPr>
            <a:fld id="{24E85D58-0A24-472F-8B89-783D291E8FDD}" type="slidenum">
              <a:rPr lang="en-US"/>
              <a:pPr>
                <a:defRPr/>
              </a:pPr>
              <a:t>‹#›</a:t>
            </a:fld>
            <a:endParaRPr lang="en-US" dirty="0"/>
          </a:p>
        </p:txBody>
      </p:sp>
    </p:spTree>
    <p:extLst>
      <p:ext uri="{BB962C8B-B14F-4D97-AF65-F5344CB8AC3E}">
        <p14:creationId xmlns:p14="http://schemas.microsoft.com/office/powerpoint/2010/main" val="1374757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mn-cs"/>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indent="-17145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pPr>
              <a:defRPr/>
            </a:pPr>
            <a:fld id="{24E85D58-0A24-472F-8B89-783D291E8FDD}" type="slidenum">
              <a:rPr lang="en-US" smtClean="0">
                <a:solidFill>
                  <a:prstClr val="black"/>
                </a:solidFill>
              </a:rPr>
              <a:pPr>
                <a:defRPr/>
              </a:pPr>
              <a:t>5</a:t>
            </a:fld>
            <a:endParaRPr lang="en-US" dirty="0">
              <a:solidFill>
                <a:prstClr val="black"/>
              </a:solidFill>
            </a:endParaRPr>
          </a:p>
        </p:txBody>
      </p:sp>
    </p:spTree>
    <p:extLst>
      <p:ext uri="{BB962C8B-B14F-4D97-AF65-F5344CB8AC3E}">
        <p14:creationId xmlns:p14="http://schemas.microsoft.com/office/powerpoint/2010/main" val="17030954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pPr>
              <a:defRPr/>
            </a:pPr>
            <a:fld id="{24E85D58-0A24-472F-8B89-783D291E8FDD}" type="slidenum">
              <a:rPr lang="en-US" smtClean="0">
                <a:solidFill>
                  <a:prstClr val="black"/>
                </a:solidFill>
              </a:rPr>
              <a:pPr>
                <a:defRPr/>
              </a:pPr>
              <a:t>7</a:t>
            </a:fld>
            <a:endParaRPr lang="en-US" dirty="0">
              <a:solidFill>
                <a:prstClr val="black"/>
              </a:solidFill>
            </a:endParaRPr>
          </a:p>
        </p:txBody>
      </p:sp>
    </p:spTree>
    <p:extLst>
      <p:ext uri="{BB962C8B-B14F-4D97-AF65-F5344CB8AC3E}">
        <p14:creationId xmlns:p14="http://schemas.microsoft.com/office/powerpoint/2010/main" val="20179198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indent="-17145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pPr>
              <a:defRPr/>
            </a:pPr>
            <a:fld id="{24E85D58-0A24-472F-8B89-783D291E8FDD}" type="slidenum">
              <a:rPr lang="en-US" smtClean="0">
                <a:solidFill>
                  <a:prstClr val="black"/>
                </a:solidFill>
              </a:rPr>
              <a:pPr>
                <a:defRPr/>
              </a:pPr>
              <a:t>11</a:t>
            </a:fld>
            <a:endParaRPr lang="en-US" dirty="0">
              <a:solidFill>
                <a:prstClr val="black"/>
              </a:solidFill>
            </a:endParaRPr>
          </a:p>
        </p:txBody>
      </p:sp>
    </p:spTree>
    <p:extLst>
      <p:ext uri="{BB962C8B-B14F-4D97-AF65-F5344CB8AC3E}">
        <p14:creationId xmlns:p14="http://schemas.microsoft.com/office/powerpoint/2010/main" val="453576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indent="-17145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pPr>
              <a:defRPr/>
            </a:pPr>
            <a:fld id="{24E85D58-0A24-472F-8B89-783D291E8FDD}" type="slidenum">
              <a:rPr lang="en-US" smtClean="0">
                <a:solidFill>
                  <a:prstClr val="black"/>
                </a:solidFill>
              </a:rPr>
              <a:pPr>
                <a:defRPr/>
              </a:pPr>
              <a:t>24</a:t>
            </a:fld>
            <a:endParaRPr lang="en-US" dirty="0">
              <a:solidFill>
                <a:prstClr val="black"/>
              </a:solidFill>
            </a:endParaRPr>
          </a:p>
        </p:txBody>
      </p:sp>
    </p:spTree>
    <p:extLst>
      <p:ext uri="{BB962C8B-B14F-4D97-AF65-F5344CB8AC3E}">
        <p14:creationId xmlns:p14="http://schemas.microsoft.com/office/powerpoint/2010/main" val="6869974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indent="-17145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pPr>
              <a:defRPr/>
            </a:pPr>
            <a:fld id="{24E85D58-0A24-472F-8B89-783D291E8FDD}" type="slidenum">
              <a:rPr lang="en-US" smtClean="0">
                <a:solidFill>
                  <a:prstClr val="black"/>
                </a:solidFill>
              </a:rPr>
              <a:pPr>
                <a:defRPr/>
              </a:pPr>
              <a:t>27</a:t>
            </a:fld>
            <a:endParaRPr lang="en-US" dirty="0">
              <a:solidFill>
                <a:prstClr val="black"/>
              </a:solidFill>
            </a:endParaRPr>
          </a:p>
        </p:txBody>
      </p:sp>
    </p:spTree>
    <p:extLst>
      <p:ext uri="{BB962C8B-B14F-4D97-AF65-F5344CB8AC3E}">
        <p14:creationId xmlns:p14="http://schemas.microsoft.com/office/powerpoint/2010/main" val="2722439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AC81B4A-C57B-8840-BC04-9D281D5FA304}" type="datetimeFigureOut">
              <a:rPr lang="en-US" smtClean="0">
                <a:solidFill>
                  <a:prstClr val="black">
                    <a:tint val="75000"/>
                  </a:prstClr>
                </a:solidFill>
              </a:rPr>
              <a:pPr/>
              <a:t>5/2/2018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8ED355E-1A6A-054F-933D-BE66A955E35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325074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AC81B4A-C57B-8840-BC04-9D281D5FA304}" type="datetimeFigureOut">
              <a:rPr lang="en-US" smtClean="0">
                <a:solidFill>
                  <a:prstClr val="black">
                    <a:tint val="75000"/>
                  </a:prstClr>
                </a:solidFill>
              </a:rPr>
              <a:pPr/>
              <a:t>5/2/2018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8ED355E-1A6A-054F-933D-BE66A955E35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441145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AC81B4A-C57B-8840-BC04-9D281D5FA304}" type="datetimeFigureOut">
              <a:rPr lang="en-US" smtClean="0">
                <a:solidFill>
                  <a:prstClr val="black">
                    <a:tint val="75000"/>
                  </a:prstClr>
                </a:solidFill>
              </a:rPr>
              <a:pPr/>
              <a:t>5/2/2018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8ED355E-1A6A-054F-933D-BE66A955E35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336754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3E82E8D-AB0A-8B49-93C4-A0A7F4729E6E}" type="datetimeFigureOut">
              <a:rPr lang="en-US" smtClean="0">
                <a:solidFill>
                  <a:prstClr val="black">
                    <a:tint val="75000"/>
                  </a:prstClr>
                </a:solidFill>
              </a:rPr>
              <a:pPr/>
              <a:t>5/2/2018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E3C1A64-2B6F-004B-A442-5FB13FE1451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4206568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E82E8D-AB0A-8B49-93C4-A0A7F4729E6E}" type="datetimeFigureOut">
              <a:rPr lang="en-US" smtClean="0">
                <a:solidFill>
                  <a:prstClr val="black">
                    <a:tint val="75000"/>
                  </a:prstClr>
                </a:solidFill>
              </a:rPr>
              <a:pPr/>
              <a:t>5/2/2018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E3C1A64-2B6F-004B-A442-5FB13FE1451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855121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3E82E8D-AB0A-8B49-93C4-A0A7F4729E6E}" type="datetimeFigureOut">
              <a:rPr lang="en-US" smtClean="0">
                <a:solidFill>
                  <a:prstClr val="black">
                    <a:tint val="75000"/>
                  </a:prstClr>
                </a:solidFill>
              </a:rPr>
              <a:pPr/>
              <a:t>5/2/2018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E3C1A64-2B6F-004B-A442-5FB13FE1451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747232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3E82E8D-AB0A-8B49-93C4-A0A7F4729E6E}" type="datetimeFigureOut">
              <a:rPr lang="en-US" smtClean="0">
                <a:solidFill>
                  <a:prstClr val="black">
                    <a:tint val="75000"/>
                  </a:prstClr>
                </a:solidFill>
              </a:rPr>
              <a:pPr/>
              <a:t>5/2/2018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9E3C1A64-2B6F-004B-A442-5FB13FE1451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002834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3E82E8D-AB0A-8B49-93C4-A0A7F4729E6E}" type="datetimeFigureOut">
              <a:rPr lang="en-US" smtClean="0">
                <a:solidFill>
                  <a:prstClr val="black">
                    <a:tint val="75000"/>
                  </a:prstClr>
                </a:solidFill>
              </a:rPr>
              <a:pPr/>
              <a:t>5/2/2018</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9E3C1A64-2B6F-004B-A442-5FB13FE1451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668272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3E82E8D-AB0A-8B49-93C4-A0A7F4729E6E}" type="datetimeFigureOut">
              <a:rPr lang="en-US" smtClean="0">
                <a:solidFill>
                  <a:prstClr val="black">
                    <a:tint val="75000"/>
                  </a:prstClr>
                </a:solidFill>
              </a:rPr>
              <a:pPr/>
              <a:t>5/2/2018</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9E3C1A64-2B6F-004B-A442-5FB13FE1451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105620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E82E8D-AB0A-8B49-93C4-A0A7F4729E6E}" type="datetimeFigureOut">
              <a:rPr lang="en-US" smtClean="0">
                <a:solidFill>
                  <a:prstClr val="black">
                    <a:tint val="75000"/>
                  </a:prstClr>
                </a:solidFill>
              </a:rPr>
              <a:pPr/>
              <a:t>5/2/2018</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9E3C1A64-2B6F-004B-A442-5FB13FE1451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22060377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3E82E8D-AB0A-8B49-93C4-A0A7F4729E6E}" type="datetimeFigureOut">
              <a:rPr lang="en-US" smtClean="0">
                <a:solidFill>
                  <a:prstClr val="black">
                    <a:tint val="75000"/>
                  </a:prstClr>
                </a:solidFill>
              </a:rPr>
              <a:pPr/>
              <a:t>5/2/2018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9E3C1A64-2B6F-004B-A442-5FB13FE1451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49099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AC81B4A-C57B-8840-BC04-9D281D5FA304}" type="datetimeFigureOut">
              <a:rPr lang="en-US" smtClean="0">
                <a:solidFill>
                  <a:prstClr val="black">
                    <a:tint val="75000"/>
                  </a:prstClr>
                </a:solidFill>
              </a:rPr>
              <a:pPr/>
              <a:t>5/2/2018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8ED355E-1A6A-054F-933D-BE66A955E35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70967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3E82E8D-AB0A-8B49-93C4-A0A7F4729E6E}" type="datetimeFigureOut">
              <a:rPr lang="en-US" smtClean="0">
                <a:solidFill>
                  <a:prstClr val="black">
                    <a:tint val="75000"/>
                  </a:prstClr>
                </a:solidFill>
              </a:rPr>
              <a:pPr/>
              <a:t>5/2/2018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9E3C1A64-2B6F-004B-A442-5FB13FE1451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918441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E82E8D-AB0A-8B49-93C4-A0A7F4729E6E}" type="datetimeFigureOut">
              <a:rPr lang="en-US" smtClean="0">
                <a:solidFill>
                  <a:prstClr val="black">
                    <a:tint val="75000"/>
                  </a:prstClr>
                </a:solidFill>
              </a:rPr>
              <a:pPr/>
              <a:t>5/2/2018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E3C1A64-2B6F-004B-A442-5FB13FE1451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56406203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E82E8D-AB0A-8B49-93C4-A0A7F4729E6E}" type="datetimeFigureOut">
              <a:rPr lang="en-US" smtClean="0">
                <a:solidFill>
                  <a:prstClr val="black">
                    <a:tint val="75000"/>
                  </a:prstClr>
                </a:solidFill>
              </a:rPr>
              <a:pPr/>
              <a:t>5/2/2018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E3C1A64-2B6F-004B-A442-5FB13FE1451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57086760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3E82E8D-AB0A-8B49-93C4-A0A7F4729E6E}" type="datetimeFigureOut">
              <a:rPr lang="en-US" smtClean="0">
                <a:solidFill>
                  <a:prstClr val="black">
                    <a:tint val="75000"/>
                  </a:prstClr>
                </a:solidFill>
              </a:rPr>
              <a:pPr/>
              <a:t>5/2/2018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E3C1A64-2B6F-004B-A442-5FB13FE1451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3391139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E82E8D-AB0A-8B49-93C4-A0A7F4729E6E}" type="datetimeFigureOut">
              <a:rPr lang="en-US" smtClean="0">
                <a:solidFill>
                  <a:prstClr val="black">
                    <a:tint val="75000"/>
                  </a:prstClr>
                </a:solidFill>
              </a:rPr>
              <a:pPr/>
              <a:t>5/2/2018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E3C1A64-2B6F-004B-A442-5FB13FE1451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3044804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3E82E8D-AB0A-8B49-93C4-A0A7F4729E6E}" type="datetimeFigureOut">
              <a:rPr lang="en-US" smtClean="0">
                <a:solidFill>
                  <a:prstClr val="black">
                    <a:tint val="75000"/>
                  </a:prstClr>
                </a:solidFill>
              </a:rPr>
              <a:pPr/>
              <a:t>5/2/2018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E3C1A64-2B6F-004B-A442-5FB13FE1451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8761488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3E82E8D-AB0A-8B49-93C4-A0A7F4729E6E}" type="datetimeFigureOut">
              <a:rPr lang="en-US" smtClean="0">
                <a:solidFill>
                  <a:prstClr val="black">
                    <a:tint val="75000"/>
                  </a:prstClr>
                </a:solidFill>
              </a:rPr>
              <a:pPr/>
              <a:t>5/2/2018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9E3C1A64-2B6F-004B-A442-5FB13FE1451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86728563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3E82E8D-AB0A-8B49-93C4-A0A7F4729E6E}" type="datetimeFigureOut">
              <a:rPr lang="en-US" smtClean="0">
                <a:solidFill>
                  <a:prstClr val="black">
                    <a:tint val="75000"/>
                  </a:prstClr>
                </a:solidFill>
              </a:rPr>
              <a:pPr/>
              <a:t>5/2/2018</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9E3C1A64-2B6F-004B-A442-5FB13FE1451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3017397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3E82E8D-AB0A-8B49-93C4-A0A7F4729E6E}" type="datetimeFigureOut">
              <a:rPr lang="en-US" smtClean="0">
                <a:solidFill>
                  <a:prstClr val="black">
                    <a:tint val="75000"/>
                  </a:prstClr>
                </a:solidFill>
              </a:rPr>
              <a:pPr/>
              <a:t>5/2/2018</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9E3C1A64-2B6F-004B-A442-5FB13FE1451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4911373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E82E8D-AB0A-8B49-93C4-A0A7F4729E6E}" type="datetimeFigureOut">
              <a:rPr lang="en-US" smtClean="0">
                <a:solidFill>
                  <a:prstClr val="black">
                    <a:tint val="75000"/>
                  </a:prstClr>
                </a:solidFill>
              </a:rPr>
              <a:pPr/>
              <a:t>5/2/2018</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9E3C1A64-2B6F-004B-A442-5FB13FE1451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2176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AC81B4A-C57B-8840-BC04-9D281D5FA304}" type="datetimeFigureOut">
              <a:rPr lang="en-US" smtClean="0">
                <a:solidFill>
                  <a:prstClr val="black">
                    <a:tint val="75000"/>
                  </a:prstClr>
                </a:solidFill>
              </a:rPr>
              <a:pPr/>
              <a:t>5/2/2018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8ED355E-1A6A-054F-933D-BE66A955E35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80001904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3E82E8D-AB0A-8B49-93C4-A0A7F4729E6E}" type="datetimeFigureOut">
              <a:rPr lang="en-US" smtClean="0">
                <a:solidFill>
                  <a:prstClr val="black">
                    <a:tint val="75000"/>
                  </a:prstClr>
                </a:solidFill>
              </a:rPr>
              <a:pPr/>
              <a:t>5/2/2018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9E3C1A64-2B6F-004B-A442-5FB13FE1451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186329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3E82E8D-AB0A-8B49-93C4-A0A7F4729E6E}" type="datetimeFigureOut">
              <a:rPr lang="en-US" smtClean="0">
                <a:solidFill>
                  <a:prstClr val="black">
                    <a:tint val="75000"/>
                  </a:prstClr>
                </a:solidFill>
              </a:rPr>
              <a:pPr/>
              <a:t>5/2/2018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9E3C1A64-2B6F-004B-A442-5FB13FE1451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6130385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E82E8D-AB0A-8B49-93C4-A0A7F4729E6E}" type="datetimeFigureOut">
              <a:rPr lang="en-US" smtClean="0">
                <a:solidFill>
                  <a:prstClr val="black">
                    <a:tint val="75000"/>
                  </a:prstClr>
                </a:solidFill>
              </a:rPr>
              <a:pPr/>
              <a:t>5/2/2018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E3C1A64-2B6F-004B-A442-5FB13FE1451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4545501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E82E8D-AB0A-8B49-93C4-A0A7F4729E6E}" type="datetimeFigureOut">
              <a:rPr lang="en-US" smtClean="0">
                <a:solidFill>
                  <a:prstClr val="black">
                    <a:tint val="75000"/>
                  </a:prstClr>
                </a:solidFill>
              </a:rPr>
              <a:pPr/>
              <a:t>5/2/2018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E3C1A64-2B6F-004B-A442-5FB13FE1451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8750855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3E82E8D-AB0A-8B49-93C4-A0A7F4729E6E}" type="datetimeFigureOut">
              <a:rPr lang="en-US" smtClean="0">
                <a:solidFill>
                  <a:prstClr val="black">
                    <a:tint val="75000"/>
                  </a:prstClr>
                </a:solidFill>
              </a:rPr>
              <a:pPr/>
              <a:t>5/2/2018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E3C1A64-2B6F-004B-A442-5FB13FE1451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328648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E82E8D-AB0A-8B49-93C4-A0A7F4729E6E}" type="datetimeFigureOut">
              <a:rPr lang="en-US" smtClean="0">
                <a:solidFill>
                  <a:prstClr val="black">
                    <a:tint val="75000"/>
                  </a:prstClr>
                </a:solidFill>
              </a:rPr>
              <a:pPr/>
              <a:t>5/2/2018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E3C1A64-2B6F-004B-A442-5FB13FE1451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634470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3E82E8D-AB0A-8B49-93C4-A0A7F4729E6E}" type="datetimeFigureOut">
              <a:rPr lang="en-US" smtClean="0">
                <a:solidFill>
                  <a:prstClr val="black">
                    <a:tint val="75000"/>
                  </a:prstClr>
                </a:solidFill>
              </a:rPr>
              <a:pPr/>
              <a:t>5/2/2018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E3C1A64-2B6F-004B-A442-5FB13FE1451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25878288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3E82E8D-AB0A-8B49-93C4-A0A7F4729E6E}" type="datetimeFigureOut">
              <a:rPr lang="en-US" smtClean="0">
                <a:solidFill>
                  <a:prstClr val="black">
                    <a:tint val="75000"/>
                  </a:prstClr>
                </a:solidFill>
              </a:rPr>
              <a:pPr/>
              <a:t>5/2/2018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9E3C1A64-2B6F-004B-A442-5FB13FE1451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0520267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3E82E8D-AB0A-8B49-93C4-A0A7F4729E6E}" type="datetimeFigureOut">
              <a:rPr lang="en-US" smtClean="0">
                <a:solidFill>
                  <a:prstClr val="black">
                    <a:tint val="75000"/>
                  </a:prstClr>
                </a:solidFill>
              </a:rPr>
              <a:pPr/>
              <a:t>5/2/2018</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9E3C1A64-2B6F-004B-A442-5FB13FE1451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3480053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3E82E8D-AB0A-8B49-93C4-A0A7F4729E6E}" type="datetimeFigureOut">
              <a:rPr lang="en-US" smtClean="0">
                <a:solidFill>
                  <a:prstClr val="black">
                    <a:tint val="75000"/>
                  </a:prstClr>
                </a:solidFill>
              </a:rPr>
              <a:pPr/>
              <a:t>5/2/2018</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9E3C1A64-2B6F-004B-A442-5FB13FE1451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101773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AC81B4A-C57B-8840-BC04-9D281D5FA304}" type="datetimeFigureOut">
              <a:rPr lang="en-US" smtClean="0">
                <a:solidFill>
                  <a:prstClr val="black">
                    <a:tint val="75000"/>
                  </a:prstClr>
                </a:solidFill>
              </a:rPr>
              <a:pPr/>
              <a:t>5/2/2018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08ED355E-1A6A-054F-933D-BE66A955E35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18994224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E82E8D-AB0A-8B49-93C4-A0A7F4729E6E}" type="datetimeFigureOut">
              <a:rPr lang="en-US" smtClean="0">
                <a:solidFill>
                  <a:prstClr val="black">
                    <a:tint val="75000"/>
                  </a:prstClr>
                </a:solidFill>
              </a:rPr>
              <a:pPr/>
              <a:t>5/2/2018</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9E3C1A64-2B6F-004B-A442-5FB13FE1451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5503026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3E82E8D-AB0A-8B49-93C4-A0A7F4729E6E}" type="datetimeFigureOut">
              <a:rPr lang="en-US" smtClean="0">
                <a:solidFill>
                  <a:prstClr val="black">
                    <a:tint val="75000"/>
                  </a:prstClr>
                </a:solidFill>
              </a:rPr>
              <a:pPr/>
              <a:t>5/2/2018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9E3C1A64-2B6F-004B-A442-5FB13FE1451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3386591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3E82E8D-AB0A-8B49-93C4-A0A7F4729E6E}" type="datetimeFigureOut">
              <a:rPr lang="en-US" smtClean="0">
                <a:solidFill>
                  <a:prstClr val="black">
                    <a:tint val="75000"/>
                  </a:prstClr>
                </a:solidFill>
              </a:rPr>
              <a:pPr/>
              <a:t>5/2/2018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9E3C1A64-2B6F-004B-A442-5FB13FE1451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84365844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E82E8D-AB0A-8B49-93C4-A0A7F4729E6E}" type="datetimeFigureOut">
              <a:rPr lang="en-US" smtClean="0">
                <a:solidFill>
                  <a:prstClr val="black">
                    <a:tint val="75000"/>
                  </a:prstClr>
                </a:solidFill>
              </a:rPr>
              <a:pPr/>
              <a:t>5/2/2018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E3C1A64-2B6F-004B-A442-5FB13FE1451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7149084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E82E8D-AB0A-8B49-93C4-A0A7F4729E6E}" type="datetimeFigureOut">
              <a:rPr lang="en-US" smtClean="0">
                <a:solidFill>
                  <a:prstClr val="black">
                    <a:tint val="75000"/>
                  </a:prstClr>
                </a:solidFill>
              </a:rPr>
              <a:pPr/>
              <a:t>5/2/2018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E3C1A64-2B6F-004B-A442-5FB13FE1451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3063817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3E82E8D-AB0A-8B49-93C4-A0A7F4729E6E}" type="datetimeFigureOut">
              <a:rPr lang="en-US" smtClean="0">
                <a:solidFill>
                  <a:prstClr val="black">
                    <a:tint val="75000"/>
                  </a:prstClr>
                </a:solidFill>
              </a:rPr>
              <a:pPr/>
              <a:t>5/2/2018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E3C1A64-2B6F-004B-A442-5FB13FE1451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58316768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E82E8D-AB0A-8B49-93C4-A0A7F4729E6E}" type="datetimeFigureOut">
              <a:rPr lang="en-US" smtClean="0">
                <a:solidFill>
                  <a:prstClr val="black">
                    <a:tint val="75000"/>
                  </a:prstClr>
                </a:solidFill>
              </a:rPr>
              <a:pPr/>
              <a:t>5/2/2018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E3C1A64-2B6F-004B-A442-5FB13FE1451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743160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3E82E8D-AB0A-8B49-93C4-A0A7F4729E6E}" type="datetimeFigureOut">
              <a:rPr lang="en-US" smtClean="0">
                <a:solidFill>
                  <a:prstClr val="black">
                    <a:tint val="75000"/>
                  </a:prstClr>
                </a:solidFill>
              </a:rPr>
              <a:pPr/>
              <a:t>5/2/2018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E3C1A64-2B6F-004B-A442-5FB13FE1451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669279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3E82E8D-AB0A-8B49-93C4-A0A7F4729E6E}" type="datetimeFigureOut">
              <a:rPr lang="en-US" smtClean="0">
                <a:solidFill>
                  <a:prstClr val="black">
                    <a:tint val="75000"/>
                  </a:prstClr>
                </a:solidFill>
              </a:rPr>
              <a:pPr/>
              <a:t>5/2/2018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9E3C1A64-2B6F-004B-A442-5FB13FE1451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6432235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3E82E8D-AB0A-8B49-93C4-A0A7F4729E6E}" type="datetimeFigureOut">
              <a:rPr lang="en-US" smtClean="0">
                <a:solidFill>
                  <a:prstClr val="black">
                    <a:tint val="75000"/>
                  </a:prstClr>
                </a:solidFill>
              </a:rPr>
              <a:pPr/>
              <a:t>5/2/2018</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9E3C1A64-2B6F-004B-A442-5FB13FE1451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647937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AC81B4A-C57B-8840-BC04-9D281D5FA304}" type="datetimeFigureOut">
              <a:rPr lang="en-US" smtClean="0">
                <a:solidFill>
                  <a:prstClr val="black">
                    <a:tint val="75000"/>
                  </a:prstClr>
                </a:solidFill>
              </a:rPr>
              <a:pPr/>
              <a:t>5/2/2018</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08ED355E-1A6A-054F-933D-BE66A955E35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6561068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3E82E8D-AB0A-8B49-93C4-A0A7F4729E6E}" type="datetimeFigureOut">
              <a:rPr lang="en-US" smtClean="0">
                <a:solidFill>
                  <a:prstClr val="black">
                    <a:tint val="75000"/>
                  </a:prstClr>
                </a:solidFill>
              </a:rPr>
              <a:pPr/>
              <a:t>5/2/2018</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9E3C1A64-2B6F-004B-A442-5FB13FE1451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7122687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E82E8D-AB0A-8B49-93C4-A0A7F4729E6E}" type="datetimeFigureOut">
              <a:rPr lang="en-US" smtClean="0">
                <a:solidFill>
                  <a:prstClr val="black">
                    <a:tint val="75000"/>
                  </a:prstClr>
                </a:solidFill>
              </a:rPr>
              <a:pPr/>
              <a:t>5/2/2018</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9E3C1A64-2B6F-004B-A442-5FB13FE1451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80579609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3E82E8D-AB0A-8B49-93C4-A0A7F4729E6E}" type="datetimeFigureOut">
              <a:rPr lang="en-US" smtClean="0">
                <a:solidFill>
                  <a:prstClr val="black">
                    <a:tint val="75000"/>
                  </a:prstClr>
                </a:solidFill>
              </a:rPr>
              <a:pPr/>
              <a:t>5/2/2018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9E3C1A64-2B6F-004B-A442-5FB13FE1451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5711794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3E82E8D-AB0A-8B49-93C4-A0A7F4729E6E}" type="datetimeFigureOut">
              <a:rPr lang="en-US" smtClean="0">
                <a:solidFill>
                  <a:prstClr val="black">
                    <a:tint val="75000"/>
                  </a:prstClr>
                </a:solidFill>
              </a:rPr>
              <a:pPr/>
              <a:t>5/2/2018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9E3C1A64-2B6F-004B-A442-5FB13FE1451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9652527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E82E8D-AB0A-8B49-93C4-A0A7F4729E6E}" type="datetimeFigureOut">
              <a:rPr lang="en-US" smtClean="0">
                <a:solidFill>
                  <a:prstClr val="black">
                    <a:tint val="75000"/>
                  </a:prstClr>
                </a:solidFill>
              </a:rPr>
              <a:pPr/>
              <a:t>5/2/2018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E3C1A64-2B6F-004B-A442-5FB13FE1451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9802974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E82E8D-AB0A-8B49-93C4-A0A7F4729E6E}" type="datetimeFigureOut">
              <a:rPr lang="en-US" smtClean="0">
                <a:solidFill>
                  <a:prstClr val="black">
                    <a:tint val="75000"/>
                  </a:prstClr>
                </a:solidFill>
              </a:rPr>
              <a:pPr/>
              <a:t>5/2/2018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E3C1A64-2B6F-004B-A442-5FB13FE1451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4195079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3E82E8D-AB0A-8B49-93C4-A0A7F4729E6E}" type="datetimeFigureOut">
              <a:rPr lang="en-US" smtClean="0">
                <a:solidFill>
                  <a:prstClr val="black">
                    <a:tint val="75000"/>
                  </a:prstClr>
                </a:solidFill>
              </a:rPr>
              <a:pPr/>
              <a:t>5/2/2018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E3C1A64-2B6F-004B-A442-5FB13FE1451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6733313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E82E8D-AB0A-8B49-93C4-A0A7F4729E6E}" type="datetimeFigureOut">
              <a:rPr lang="en-US" smtClean="0">
                <a:solidFill>
                  <a:prstClr val="black">
                    <a:tint val="75000"/>
                  </a:prstClr>
                </a:solidFill>
              </a:rPr>
              <a:pPr/>
              <a:t>5/2/2018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E3C1A64-2B6F-004B-A442-5FB13FE1451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3429749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3E82E8D-AB0A-8B49-93C4-A0A7F4729E6E}" type="datetimeFigureOut">
              <a:rPr lang="en-US" smtClean="0">
                <a:solidFill>
                  <a:prstClr val="black">
                    <a:tint val="75000"/>
                  </a:prstClr>
                </a:solidFill>
              </a:rPr>
              <a:pPr/>
              <a:t>5/2/2018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E3C1A64-2B6F-004B-A442-5FB13FE1451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0469771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3E82E8D-AB0A-8B49-93C4-A0A7F4729E6E}" type="datetimeFigureOut">
              <a:rPr lang="en-US" smtClean="0">
                <a:solidFill>
                  <a:prstClr val="black">
                    <a:tint val="75000"/>
                  </a:prstClr>
                </a:solidFill>
              </a:rPr>
              <a:pPr/>
              <a:t>5/2/2018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9E3C1A64-2B6F-004B-A442-5FB13FE1451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4626572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AC81B4A-C57B-8840-BC04-9D281D5FA304}" type="datetimeFigureOut">
              <a:rPr lang="en-US" smtClean="0">
                <a:solidFill>
                  <a:prstClr val="black">
                    <a:tint val="75000"/>
                  </a:prstClr>
                </a:solidFill>
              </a:rPr>
              <a:pPr/>
              <a:t>5/2/2018</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08ED355E-1A6A-054F-933D-BE66A955E35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9373790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3E82E8D-AB0A-8B49-93C4-A0A7F4729E6E}" type="datetimeFigureOut">
              <a:rPr lang="en-US" smtClean="0">
                <a:solidFill>
                  <a:prstClr val="black">
                    <a:tint val="75000"/>
                  </a:prstClr>
                </a:solidFill>
              </a:rPr>
              <a:pPr/>
              <a:t>5/2/2018</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9E3C1A64-2B6F-004B-A442-5FB13FE1451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9840815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3E82E8D-AB0A-8B49-93C4-A0A7F4729E6E}" type="datetimeFigureOut">
              <a:rPr lang="en-US" smtClean="0">
                <a:solidFill>
                  <a:prstClr val="black">
                    <a:tint val="75000"/>
                  </a:prstClr>
                </a:solidFill>
              </a:rPr>
              <a:pPr/>
              <a:t>5/2/2018</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9E3C1A64-2B6F-004B-A442-5FB13FE1451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57398094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E82E8D-AB0A-8B49-93C4-A0A7F4729E6E}" type="datetimeFigureOut">
              <a:rPr lang="en-US" smtClean="0">
                <a:solidFill>
                  <a:prstClr val="black">
                    <a:tint val="75000"/>
                  </a:prstClr>
                </a:solidFill>
              </a:rPr>
              <a:pPr/>
              <a:t>5/2/2018</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9E3C1A64-2B6F-004B-A442-5FB13FE1451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6907187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3E82E8D-AB0A-8B49-93C4-A0A7F4729E6E}" type="datetimeFigureOut">
              <a:rPr lang="en-US" smtClean="0">
                <a:solidFill>
                  <a:prstClr val="black">
                    <a:tint val="75000"/>
                  </a:prstClr>
                </a:solidFill>
              </a:rPr>
              <a:pPr/>
              <a:t>5/2/2018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9E3C1A64-2B6F-004B-A442-5FB13FE1451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24623387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3E82E8D-AB0A-8B49-93C4-A0A7F4729E6E}" type="datetimeFigureOut">
              <a:rPr lang="en-US" smtClean="0">
                <a:solidFill>
                  <a:prstClr val="black">
                    <a:tint val="75000"/>
                  </a:prstClr>
                </a:solidFill>
              </a:rPr>
              <a:pPr/>
              <a:t>5/2/2018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9E3C1A64-2B6F-004B-A442-5FB13FE1451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9047443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E82E8D-AB0A-8B49-93C4-A0A7F4729E6E}" type="datetimeFigureOut">
              <a:rPr lang="en-US" smtClean="0">
                <a:solidFill>
                  <a:prstClr val="black">
                    <a:tint val="75000"/>
                  </a:prstClr>
                </a:solidFill>
              </a:rPr>
              <a:pPr/>
              <a:t>5/2/2018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E3C1A64-2B6F-004B-A442-5FB13FE1451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41124414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E82E8D-AB0A-8B49-93C4-A0A7F4729E6E}" type="datetimeFigureOut">
              <a:rPr lang="en-US" smtClean="0">
                <a:solidFill>
                  <a:prstClr val="black">
                    <a:tint val="75000"/>
                  </a:prstClr>
                </a:solidFill>
              </a:rPr>
              <a:pPr/>
              <a:t>5/2/2018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E3C1A64-2B6F-004B-A442-5FB13FE1451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6717122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3E82E8D-AB0A-8B49-93C4-A0A7F4729E6E}" type="datetimeFigureOut">
              <a:rPr lang="en-US" smtClean="0">
                <a:solidFill>
                  <a:prstClr val="black">
                    <a:tint val="75000"/>
                  </a:prstClr>
                </a:solidFill>
              </a:rPr>
              <a:pPr/>
              <a:t>5/2/2018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E3C1A64-2B6F-004B-A442-5FB13FE1451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9191938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E82E8D-AB0A-8B49-93C4-A0A7F4729E6E}" type="datetimeFigureOut">
              <a:rPr lang="en-US" smtClean="0">
                <a:solidFill>
                  <a:prstClr val="black">
                    <a:tint val="75000"/>
                  </a:prstClr>
                </a:solidFill>
              </a:rPr>
              <a:pPr/>
              <a:t>5/2/2018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E3C1A64-2B6F-004B-A442-5FB13FE1451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3606494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3E82E8D-AB0A-8B49-93C4-A0A7F4729E6E}" type="datetimeFigureOut">
              <a:rPr lang="en-US" smtClean="0">
                <a:solidFill>
                  <a:prstClr val="black">
                    <a:tint val="75000"/>
                  </a:prstClr>
                </a:solidFill>
              </a:rPr>
              <a:pPr/>
              <a:t>5/2/2018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E3C1A64-2B6F-004B-A442-5FB13FE1451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811967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C81B4A-C57B-8840-BC04-9D281D5FA304}" type="datetimeFigureOut">
              <a:rPr lang="en-US" smtClean="0">
                <a:solidFill>
                  <a:prstClr val="black">
                    <a:tint val="75000"/>
                  </a:prstClr>
                </a:solidFill>
              </a:rPr>
              <a:pPr/>
              <a:t>5/2/2018</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08ED355E-1A6A-054F-933D-BE66A955E35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0406869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3E82E8D-AB0A-8B49-93C4-A0A7F4729E6E}" type="datetimeFigureOut">
              <a:rPr lang="en-US" smtClean="0">
                <a:solidFill>
                  <a:prstClr val="black">
                    <a:tint val="75000"/>
                  </a:prstClr>
                </a:solidFill>
              </a:rPr>
              <a:pPr/>
              <a:t>5/2/2018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9E3C1A64-2B6F-004B-A442-5FB13FE1451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8036706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3E82E8D-AB0A-8B49-93C4-A0A7F4729E6E}" type="datetimeFigureOut">
              <a:rPr lang="en-US" smtClean="0">
                <a:solidFill>
                  <a:prstClr val="black">
                    <a:tint val="75000"/>
                  </a:prstClr>
                </a:solidFill>
              </a:rPr>
              <a:pPr/>
              <a:t>5/2/2018</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9E3C1A64-2B6F-004B-A442-5FB13FE1451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7002432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3E82E8D-AB0A-8B49-93C4-A0A7F4729E6E}" type="datetimeFigureOut">
              <a:rPr lang="en-US" smtClean="0">
                <a:solidFill>
                  <a:prstClr val="black">
                    <a:tint val="75000"/>
                  </a:prstClr>
                </a:solidFill>
              </a:rPr>
              <a:pPr/>
              <a:t>5/2/2018</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9E3C1A64-2B6F-004B-A442-5FB13FE1451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2703555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E82E8D-AB0A-8B49-93C4-A0A7F4729E6E}" type="datetimeFigureOut">
              <a:rPr lang="en-US" smtClean="0">
                <a:solidFill>
                  <a:prstClr val="black">
                    <a:tint val="75000"/>
                  </a:prstClr>
                </a:solidFill>
              </a:rPr>
              <a:pPr/>
              <a:t>5/2/2018</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9E3C1A64-2B6F-004B-A442-5FB13FE1451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6889279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3E82E8D-AB0A-8B49-93C4-A0A7F4729E6E}" type="datetimeFigureOut">
              <a:rPr lang="en-US" smtClean="0">
                <a:solidFill>
                  <a:prstClr val="black">
                    <a:tint val="75000"/>
                  </a:prstClr>
                </a:solidFill>
              </a:rPr>
              <a:pPr/>
              <a:t>5/2/2018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9E3C1A64-2B6F-004B-A442-5FB13FE1451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2096719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3E82E8D-AB0A-8B49-93C4-A0A7F4729E6E}" type="datetimeFigureOut">
              <a:rPr lang="en-US" smtClean="0">
                <a:solidFill>
                  <a:prstClr val="black">
                    <a:tint val="75000"/>
                  </a:prstClr>
                </a:solidFill>
              </a:rPr>
              <a:pPr/>
              <a:t>5/2/2018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9E3C1A64-2B6F-004B-A442-5FB13FE1451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2961139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E82E8D-AB0A-8B49-93C4-A0A7F4729E6E}" type="datetimeFigureOut">
              <a:rPr lang="en-US" smtClean="0">
                <a:solidFill>
                  <a:prstClr val="black">
                    <a:tint val="75000"/>
                  </a:prstClr>
                </a:solidFill>
              </a:rPr>
              <a:pPr/>
              <a:t>5/2/2018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E3C1A64-2B6F-004B-A442-5FB13FE1451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6629222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E82E8D-AB0A-8B49-93C4-A0A7F4729E6E}" type="datetimeFigureOut">
              <a:rPr lang="en-US" smtClean="0">
                <a:solidFill>
                  <a:prstClr val="black">
                    <a:tint val="75000"/>
                  </a:prstClr>
                </a:solidFill>
              </a:rPr>
              <a:pPr/>
              <a:t>5/2/2018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E3C1A64-2B6F-004B-A442-5FB13FE1451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2137366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AC81B4A-C57B-8840-BC04-9D281D5FA304}" type="datetimeFigureOut">
              <a:rPr lang="en-US" smtClean="0">
                <a:solidFill>
                  <a:prstClr val="black">
                    <a:tint val="75000"/>
                  </a:prstClr>
                </a:solidFill>
              </a:rPr>
              <a:pPr/>
              <a:t>5/2/2018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8ED355E-1A6A-054F-933D-BE66A955E35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0919401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AC81B4A-C57B-8840-BC04-9D281D5FA304}" type="datetimeFigureOut">
              <a:rPr lang="en-US" smtClean="0">
                <a:solidFill>
                  <a:prstClr val="black">
                    <a:tint val="75000"/>
                  </a:prstClr>
                </a:solidFill>
              </a:rPr>
              <a:pPr/>
              <a:t>5/2/2018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8ED355E-1A6A-054F-933D-BE66A955E35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108253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AC81B4A-C57B-8840-BC04-9D281D5FA304}" type="datetimeFigureOut">
              <a:rPr lang="en-US" smtClean="0">
                <a:solidFill>
                  <a:prstClr val="black">
                    <a:tint val="75000"/>
                  </a:prstClr>
                </a:solidFill>
              </a:rPr>
              <a:pPr/>
              <a:t>5/2/2018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08ED355E-1A6A-054F-933D-BE66A955E35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65092463"/>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AC81B4A-C57B-8840-BC04-9D281D5FA304}" type="datetimeFigureOut">
              <a:rPr lang="en-US" smtClean="0">
                <a:solidFill>
                  <a:prstClr val="black">
                    <a:tint val="75000"/>
                  </a:prstClr>
                </a:solidFill>
              </a:rPr>
              <a:pPr/>
              <a:t>5/2/2018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8ED355E-1A6A-054F-933D-BE66A955E35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5516677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AC81B4A-C57B-8840-BC04-9D281D5FA304}" type="datetimeFigureOut">
              <a:rPr lang="en-US" smtClean="0">
                <a:solidFill>
                  <a:prstClr val="black">
                    <a:tint val="75000"/>
                  </a:prstClr>
                </a:solidFill>
              </a:rPr>
              <a:pPr/>
              <a:t>5/2/2018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08ED355E-1A6A-054F-933D-BE66A955E35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3066490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AC81B4A-C57B-8840-BC04-9D281D5FA304}" type="datetimeFigureOut">
              <a:rPr lang="en-US" smtClean="0">
                <a:solidFill>
                  <a:prstClr val="black">
                    <a:tint val="75000"/>
                  </a:prstClr>
                </a:solidFill>
              </a:rPr>
              <a:pPr/>
              <a:t>5/2/2018</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08ED355E-1A6A-054F-933D-BE66A955E35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7055525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AC81B4A-C57B-8840-BC04-9D281D5FA304}" type="datetimeFigureOut">
              <a:rPr lang="en-US" smtClean="0">
                <a:solidFill>
                  <a:prstClr val="black">
                    <a:tint val="75000"/>
                  </a:prstClr>
                </a:solidFill>
              </a:rPr>
              <a:pPr/>
              <a:t>5/2/2018</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08ED355E-1A6A-054F-933D-BE66A955E35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43817462"/>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C81B4A-C57B-8840-BC04-9D281D5FA304}" type="datetimeFigureOut">
              <a:rPr lang="en-US" smtClean="0">
                <a:solidFill>
                  <a:prstClr val="black">
                    <a:tint val="75000"/>
                  </a:prstClr>
                </a:solidFill>
              </a:rPr>
              <a:pPr/>
              <a:t>5/2/2018</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08ED355E-1A6A-054F-933D-BE66A955E35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6003413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AC81B4A-C57B-8840-BC04-9D281D5FA304}" type="datetimeFigureOut">
              <a:rPr lang="en-US" smtClean="0">
                <a:solidFill>
                  <a:prstClr val="black">
                    <a:tint val="75000"/>
                  </a:prstClr>
                </a:solidFill>
              </a:rPr>
              <a:pPr/>
              <a:t>5/2/2018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08ED355E-1A6A-054F-933D-BE66A955E35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2770791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AC81B4A-C57B-8840-BC04-9D281D5FA304}" type="datetimeFigureOut">
              <a:rPr lang="en-US" smtClean="0">
                <a:solidFill>
                  <a:prstClr val="black">
                    <a:tint val="75000"/>
                  </a:prstClr>
                </a:solidFill>
              </a:rPr>
              <a:pPr/>
              <a:t>5/2/2018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08ED355E-1A6A-054F-933D-BE66A955E35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92618050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AC81B4A-C57B-8840-BC04-9D281D5FA304}" type="datetimeFigureOut">
              <a:rPr lang="en-US" smtClean="0">
                <a:solidFill>
                  <a:prstClr val="black">
                    <a:tint val="75000"/>
                  </a:prstClr>
                </a:solidFill>
              </a:rPr>
              <a:pPr/>
              <a:t>5/2/2018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8ED355E-1A6A-054F-933D-BE66A955E35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5120516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AC81B4A-C57B-8840-BC04-9D281D5FA304}" type="datetimeFigureOut">
              <a:rPr lang="en-US" smtClean="0">
                <a:solidFill>
                  <a:prstClr val="black">
                    <a:tint val="75000"/>
                  </a:prstClr>
                </a:solidFill>
              </a:rPr>
              <a:pPr/>
              <a:t>5/2/2018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8ED355E-1A6A-054F-933D-BE66A955E35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22735192"/>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84DC74E-11D9-4578-9F0C-852B8513D21E}" type="datetimeFigureOut">
              <a:rPr lang="en-US" smtClean="0">
                <a:solidFill>
                  <a:prstClr val="black">
                    <a:tint val="75000"/>
                  </a:prstClr>
                </a:solidFill>
              </a:rPr>
              <a:pPr/>
              <a:t>5/2/2018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758D9106-89C7-4C64-A3DD-8FE798B8F33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555462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AC81B4A-C57B-8840-BC04-9D281D5FA304}" type="datetimeFigureOut">
              <a:rPr lang="en-US" smtClean="0">
                <a:solidFill>
                  <a:prstClr val="black">
                    <a:tint val="75000"/>
                  </a:prstClr>
                </a:solidFill>
              </a:rPr>
              <a:pPr/>
              <a:t>5/2/2018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08ED355E-1A6A-054F-933D-BE66A955E35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64067174"/>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84DC74E-11D9-4578-9F0C-852B8513D21E}" type="datetimeFigureOut">
              <a:rPr lang="en-US" smtClean="0">
                <a:solidFill>
                  <a:prstClr val="black">
                    <a:tint val="75000"/>
                  </a:prstClr>
                </a:solidFill>
              </a:rPr>
              <a:pPr/>
              <a:t>5/2/2018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758D9106-89C7-4C64-A3DD-8FE798B8F33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96174486"/>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84DC74E-11D9-4578-9F0C-852B8513D21E}" type="datetimeFigureOut">
              <a:rPr lang="en-US" smtClean="0">
                <a:solidFill>
                  <a:prstClr val="black">
                    <a:tint val="75000"/>
                  </a:prstClr>
                </a:solidFill>
              </a:rPr>
              <a:pPr/>
              <a:t>5/2/2018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758D9106-89C7-4C64-A3DD-8FE798B8F33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13146907"/>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84DC74E-11D9-4578-9F0C-852B8513D21E}" type="datetimeFigureOut">
              <a:rPr lang="en-US" smtClean="0">
                <a:solidFill>
                  <a:prstClr val="black">
                    <a:tint val="75000"/>
                  </a:prstClr>
                </a:solidFill>
              </a:rPr>
              <a:pPr/>
              <a:t>5/2/2018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758D9106-89C7-4C64-A3DD-8FE798B8F33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250182601"/>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84DC74E-11D9-4578-9F0C-852B8513D21E}" type="datetimeFigureOut">
              <a:rPr lang="en-US" smtClean="0">
                <a:solidFill>
                  <a:prstClr val="black">
                    <a:tint val="75000"/>
                  </a:prstClr>
                </a:solidFill>
              </a:rPr>
              <a:pPr/>
              <a:t>5/2/2018</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758D9106-89C7-4C64-A3DD-8FE798B8F33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1861650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84DC74E-11D9-4578-9F0C-852B8513D21E}" type="datetimeFigureOut">
              <a:rPr lang="en-US" smtClean="0">
                <a:solidFill>
                  <a:prstClr val="black">
                    <a:tint val="75000"/>
                  </a:prstClr>
                </a:solidFill>
              </a:rPr>
              <a:pPr/>
              <a:t>5/2/2018</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758D9106-89C7-4C64-A3DD-8FE798B8F33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66265095"/>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84DC74E-11D9-4578-9F0C-852B8513D21E}" type="datetimeFigureOut">
              <a:rPr lang="en-US" smtClean="0">
                <a:solidFill>
                  <a:prstClr val="black">
                    <a:tint val="75000"/>
                  </a:prstClr>
                </a:solidFill>
              </a:rPr>
              <a:pPr/>
              <a:t>5/2/2018</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758D9106-89C7-4C64-A3DD-8FE798B8F33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523435181"/>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84DC74E-11D9-4578-9F0C-852B8513D21E}" type="datetimeFigureOut">
              <a:rPr lang="en-US" smtClean="0">
                <a:solidFill>
                  <a:prstClr val="black">
                    <a:tint val="75000"/>
                  </a:prstClr>
                </a:solidFill>
              </a:rPr>
              <a:pPr/>
              <a:t>5/2/2018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758D9106-89C7-4C64-A3DD-8FE798B8F33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63786757"/>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84DC74E-11D9-4578-9F0C-852B8513D21E}" type="datetimeFigureOut">
              <a:rPr lang="en-US" smtClean="0">
                <a:solidFill>
                  <a:prstClr val="black">
                    <a:tint val="75000"/>
                  </a:prstClr>
                </a:solidFill>
              </a:rPr>
              <a:pPr/>
              <a:t>5/2/2018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758D9106-89C7-4C64-A3DD-8FE798B8F33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224898494"/>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84DC74E-11D9-4578-9F0C-852B8513D21E}" type="datetimeFigureOut">
              <a:rPr lang="en-US" smtClean="0">
                <a:solidFill>
                  <a:prstClr val="black">
                    <a:tint val="75000"/>
                  </a:prstClr>
                </a:solidFill>
              </a:rPr>
              <a:pPr/>
              <a:t>5/2/2018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758D9106-89C7-4C64-A3DD-8FE798B8F33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91134511"/>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84DC74E-11D9-4578-9F0C-852B8513D21E}" type="datetimeFigureOut">
              <a:rPr lang="en-US" smtClean="0">
                <a:solidFill>
                  <a:prstClr val="black">
                    <a:tint val="75000"/>
                  </a:prstClr>
                </a:solidFill>
              </a:rPr>
              <a:pPr/>
              <a:t>5/2/2018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758D9106-89C7-4C64-A3DD-8FE798B8F33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575421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fontAlgn="auto">
              <a:spcBef>
                <a:spcPts val="0"/>
              </a:spcBef>
              <a:spcAft>
                <a:spcPts val="0"/>
              </a:spcAft>
            </a:pPr>
            <a:fld id="{8AC81B4A-C57B-8840-BC04-9D281D5FA304}" type="datetimeFigureOut">
              <a:rPr lang="en-US" smtClean="0">
                <a:solidFill>
                  <a:prstClr val="black">
                    <a:tint val="75000"/>
                  </a:prstClr>
                </a:solidFill>
                <a:latin typeface="Calibri"/>
                <a:ea typeface="+mn-ea"/>
              </a:rPr>
              <a:pPr defTabSz="457200" fontAlgn="auto">
                <a:spcBef>
                  <a:spcPts val="0"/>
                </a:spcBef>
                <a:spcAft>
                  <a:spcPts val="0"/>
                </a:spcAft>
              </a:pPr>
              <a:t>5/2/2018</a:t>
            </a:fld>
            <a:endParaRPr lang="en-US" dirty="0">
              <a:solidFill>
                <a:prstClr val="black">
                  <a:tint val="75000"/>
                </a:prstClr>
              </a:solidFill>
              <a:latin typeface="Calibri"/>
              <a:ea typeface="+mn-ea"/>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fontAlgn="auto">
              <a:spcBef>
                <a:spcPts val="0"/>
              </a:spcBef>
              <a:spcAft>
                <a:spcPts val="0"/>
              </a:spcAft>
            </a:pPr>
            <a:endParaRPr lang="en-US" dirty="0">
              <a:solidFill>
                <a:prstClr val="black">
                  <a:tint val="75000"/>
                </a:prstClr>
              </a:solidFill>
              <a:latin typeface="Calibri"/>
              <a:ea typeface="+mn-ea"/>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fontAlgn="auto">
              <a:spcBef>
                <a:spcPts val="0"/>
              </a:spcBef>
              <a:spcAft>
                <a:spcPts val="0"/>
              </a:spcAft>
            </a:pPr>
            <a:fld id="{08ED355E-1A6A-054F-933D-BE66A955E359}" type="slidenum">
              <a:rPr lang="en-US" smtClean="0">
                <a:solidFill>
                  <a:prstClr val="black">
                    <a:tint val="75000"/>
                  </a:prstClr>
                </a:solidFill>
                <a:latin typeface="Calibri"/>
                <a:ea typeface="+mn-ea"/>
              </a:rPr>
              <a:pPr defTabSz="457200" fontAlgn="auto">
                <a:spcBef>
                  <a:spcPts val="0"/>
                </a:spcBef>
                <a:spcAft>
                  <a:spcPts val="0"/>
                </a:spcAft>
              </a:pPr>
              <a:t>‹#›</a:t>
            </a:fld>
            <a:endParaRPr lang="en-US" dirty="0">
              <a:solidFill>
                <a:prstClr val="black">
                  <a:tint val="75000"/>
                </a:prstClr>
              </a:solidFill>
              <a:latin typeface="Calibri"/>
              <a:ea typeface="+mn-ea"/>
            </a:endParaRPr>
          </a:p>
        </p:txBody>
      </p:sp>
    </p:spTree>
    <p:extLst>
      <p:ext uri="{BB962C8B-B14F-4D97-AF65-F5344CB8AC3E}">
        <p14:creationId xmlns:p14="http://schemas.microsoft.com/office/powerpoint/2010/main" val="3515411867"/>
      </p:ext>
    </p:extLst>
  </p:cSld>
  <p:clrMap bg1="lt1" tx1="dk1" bg2="lt2" tx2="dk2" accent1="accent1" accent2="accent2" accent3="accent3" accent4="accent4" accent5="accent5" accent6="accent6" hlink="hlink" folHlink="folHlink"/>
  <p:sldLayoutIdLst>
    <p:sldLayoutId id="2147488760" r:id="rId1"/>
    <p:sldLayoutId id="2147488761" r:id="rId2"/>
    <p:sldLayoutId id="2147488762" r:id="rId3"/>
    <p:sldLayoutId id="2147488763" r:id="rId4"/>
    <p:sldLayoutId id="2147488764" r:id="rId5"/>
    <p:sldLayoutId id="2147488765" r:id="rId6"/>
    <p:sldLayoutId id="2147488766" r:id="rId7"/>
    <p:sldLayoutId id="2147488767" r:id="rId8"/>
    <p:sldLayoutId id="2147488768" r:id="rId9"/>
    <p:sldLayoutId id="2147488769" r:id="rId10"/>
    <p:sldLayoutId id="2147488770"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fontAlgn="auto">
              <a:spcBef>
                <a:spcPts val="0"/>
              </a:spcBef>
              <a:spcAft>
                <a:spcPts val="0"/>
              </a:spcAft>
            </a:pPr>
            <a:fld id="{53E82E8D-AB0A-8B49-93C4-A0A7F4729E6E}" type="datetimeFigureOut">
              <a:rPr lang="en-US" smtClean="0">
                <a:solidFill>
                  <a:prstClr val="black">
                    <a:tint val="75000"/>
                  </a:prstClr>
                </a:solidFill>
                <a:latin typeface="Calibri"/>
                <a:ea typeface="+mn-ea"/>
              </a:rPr>
              <a:pPr defTabSz="457200" fontAlgn="auto">
                <a:spcBef>
                  <a:spcPts val="0"/>
                </a:spcBef>
                <a:spcAft>
                  <a:spcPts val="0"/>
                </a:spcAft>
              </a:pPr>
              <a:t>5/2/2018</a:t>
            </a:fld>
            <a:endParaRPr lang="en-US" dirty="0">
              <a:solidFill>
                <a:prstClr val="black">
                  <a:tint val="75000"/>
                </a:prstClr>
              </a:solidFill>
              <a:latin typeface="Calibri"/>
              <a:ea typeface="+mn-ea"/>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fontAlgn="auto">
              <a:spcBef>
                <a:spcPts val="0"/>
              </a:spcBef>
              <a:spcAft>
                <a:spcPts val="0"/>
              </a:spcAft>
            </a:pPr>
            <a:endParaRPr lang="en-US" dirty="0">
              <a:solidFill>
                <a:prstClr val="black">
                  <a:tint val="75000"/>
                </a:prstClr>
              </a:solidFill>
              <a:latin typeface="Calibri"/>
              <a:ea typeface="+mn-ea"/>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fontAlgn="auto">
              <a:spcBef>
                <a:spcPts val="0"/>
              </a:spcBef>
              <a:spcAft>
                <a:spcPts val="0"/>
              </a:spcAft>
            </a:pPr>
            <a:fld id="{9E3C1A64-2B6F-004B-A442-5FB13FE1451D}" type="slidenum">
              <a:rPr lang="en-US" smtClean="0">
                <a:solidFill>
                  <a:prstClr val="black">
                    <a:tint val="75000"/>
                  </a:prstClr>
                </a:solidFill>
                <a:latin typeface="Calibri"/>
                <a:ea typeface="+mn-ea"/>
              </a:rPr>
              <a:pPr defTabSz="457200" fontAlgn="auto">
                <a:spcBef>
                  <a:spcPts val="0"/>
                </a:spcBef>
                <a:spcAft>
                  <a:spcPts val="0"/>
                </a:spcAft>
              </a:pPr>
              <a:t>‹#›</a:t>
            </a:fld>
            <a:endParaRPr lang="en-US" dirty="0">
              <a:solidFill>
                <a:prstClr val="black">
                  <a:tint val="75000"/>
                </a:prstClr>
              </a:solidFill>
              <a:latin typeface="Calibri"/>
              <a:ea typeface="+mn-ea"/>
            </a:endParaRPr>
          </a:p>
        </p:txBody>
      </p:sp>
    </p:spTree>
    <p:extLst>
      <p:ext uri="{BB962C8B-B14F-4D97-AF65-F5344CB8AC3E}">
        <p14:creationId xmlns:p14="http://schemas.microsoft.com/office/powerpoint/2010/main" val="3162900862"/>
      </p:ext>
    </p:extLst>
  </p:cSld>
  <p:clrMap bg1="lt1" tx1="dk1" bg2="lt2" tx2="dk2" accent1="accent1" accent2="accent2" accent3="accent3" accent4="accent4" accent5="accent5" accent6="accent6" hlink="hlink" folHlink="folHlink"/>
  <p:sldLayoutIdLst>
    <p:sldLayoutId id="2147489048" r:id="rId1"/>
    <p:sldLayoutId id="2147489049" r:id="rId2"/>
    <p:sldLayoutId id="2147489050" r:id="rId3"/>
    <p:sldLayoutId id="2147489051" r:id="rId4"/>
    <p:sldLayoutId id="2147489052" r:id="rId5"/>
    <p:sldLayoutId id="2147489053" r:id="rId6"/>
    <p:sldLayoutId id="2147489054" r:id="rId7"/>
    <p:sldLayoutId id="2147489055" r:id="rId8"/>
    <p:sldLayoutId id="2147489056" r:id="rId9"/>
    <p:sldLayoutId id="2147489057" r:id="rId10"/>
    <p:sldLayoutId id="2147489058"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fontAlgn="auto">
              <a:spcBef>
                <a:spcPts val="0"/>
              </a:spcBef>
              <a:spcAft>
                <a:spcPts val="0"/>
              </a:spcAft>
            </a:pPr>
            <a:fld id="{53E82E8D-AB0A-8B49-93C4-A0A7F4729E6E}" type="datetimeFigureOut">
              <a:rPr lang="en-US" smtClean="0">
                <a:solidFill>
                  <a:prstClr val="black">
                    <a:tint val="75000"/>
                  </a:prstClr>
                </a:solidFill>
                <a:latin typeface="Calibri"/>
                <a:ea typeface="+mn-ea"/>
              </a:rPr>
              <a:pPr defTabSz="457200" fontAlgn="auto">
                <a:spcBef>
                  <a:spcPts val="0"/>
                </a:spcBef>
                <a:spcAft>
                  <a:spcPts val="0"/>
                </a:spcAft>
              </a:pPr>
              <a:t>5/2/2018</a:t>
            </a:fld>
            <a:endParaRPr lang="en-US" dirty="0">
              <a:solidFill>
                <a:prstClr val="black">
                  <a:tint val="75000"/>
                </a:prstClr>
              </a:solidFill>
              <a:latin typeface="Calibri"/>
              <a:ea typeface="+mn-ea"/>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fontAlgn="auto">
              <a:spcBef>
                <a:spcPts val="0"/>
              </a:spcBef>
              <a:spcAft>
                <a:spcPts val="0"/>
              </a:spcAft>
            </a:pPr>
            <a:endParaRPr lang="en-US" dirty="0">
              <a:solidFill>
                <a:prstClr val="black">
                  <a:tint val="75000"/>
                </a:prstClr>
              </a:solidFill>
              <a:latin typeface="Calibri"/>
              <a:ea typeface="+mn-ea"/>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fontAlgn="auto">
              <a:spcBef>
                <a:spcPts val="0"/>
              </a:spcBef>
              <a:spcAft>
                <a:spcPts val="0"/>
              </a:spcAft>
            </a:pPr>
            <a:fld id="{9E3C1A64-2B6F-004B-A442-5FB13FE1451D}" type="slidenum">
              <a:rPr lang="en-US" smtClean="0">
                <a:solidFill>
                  <a:prstClr val="black">
                    <a:tint val="75000"/>
                  </a:prstClr>
                </a:solidFill>
                <a:latin typeface="Calibri"/>
                <a:ea typeface="+mn-ea"/>
              </a:rPr>
              <a:pPr defTabSz="457200" fontAlgn="auto">
                <a:spcBef>
                  <a:spcPts val="0"/>
                </a:spcBef>
                <a:spcAft>
                  <a:spcPts val="0"/>
                </a:spcAft>
              </a:pPr>
              <a:t>‹#›</a:t>
            </a:fld>
            <a:endParaRPr lang="en-US" dirty="0">
              <a:solidFill>
                <a:prstClr val="black">
                  <a:tint val="75000"/>
                </a:prstClr>
              </a:solidFill>
              <a:latin typeface="Calibri"/>
              <a:ea typeface="+mn-ea"/>
            </a:endParaRPr>
          </a:p>
        </p:txBody>
      </p:sp>
    </p:spTree>
    <p:extLst>
      <p:ext uri="{BB962C8B-B14F-4D97-AF65-F5344CB8AC3E}">
        <p14:creationId xmlns:p14="http://schemas.microsoft.com/office/powerpoint/2010/main" val="4089071103"/>
      </p:ext>
    </p:extLst>
  </p:cSld>
  <p:clrMap bg1="lt1" tx1="dk1" bg2="lt2" tx2="dk2" accent1="accent1" accent2="accent2" accent3="accent3" accent4="accent4" accent5="accent5" accent6="accent6" hlink="hlink" folHlink="folHlink"/>
  <p:sldLayoutIdLst>
    <p:sldLayoutId id="2147489060" r:id="rId1"/>
    <p:sldLayoutId id="2147489061" r:id="rId2"/>
    <p:sldLayoutId id="2147489062" r:id="rId3"/>
    <p:sldLayoutId id="2147489063" r:id="rId4"/>
    <p:sldLayoutId id="2147489064" r:id="rId5"/>
    <p:sldLayoutId id="2147489065" r:id="rId6"/>
    <p:sldLayoutId id="2147489066" r:id="rId7"/>
    <p:sldLayoutId id="2147489067" r:id="rId8"/>
    <p:sldLayoutId id="2147489068" r:id="rId9"/>
    <p:sldLayoutId id="2147489069" r:id="rId10"/>
    <p:sldLayoutId id="2147489070"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fontAlgn="auto">
              <a:spcBef>
                <a:spcPts val="0"/>
              </a:spcBef>
              <a:spcAft>
                <a:spcPts val="0"/>
              </a:spcAft>
            </a:pPr>
            <a:fld id="{53E82E8D-AB0A-8B49-93C4-A0A7F4729E6E}" type="datetimeFigureOut">
              <a:rPr lang="en-US" smtClean="0">
                <a:solidFill>
                  <a:prstClr val="black">
                    <a:tint val="75000"/>
                  </a:prstClr>
                </a:solidFill>
                <a:latin typeface="Calibri"/>
                <a:ea typeface="+mn-ea"/>
              </a:rPr>
              <a:pPr defTabSz="457200" fontAlgn="auto">
                <a:spcBef>
                  <a:spcPts val="0"/>
                </a:spcBef>
                <a:spcAft>
                  <a:spcPts val="0"/>
                </a:spcAft>
              </a:pPr>
              <a:t>5/2/2018</a:t>
            </a:fld>
            <a:endParaRPr lang="en-US" dirty="0">
              <a:solidFill>
                <a:prstClr val="black">
                  <a:tint val="75000"/>
                </a:prstClr>
              </a:solidFill>
              <a:latin typeface="Calibri"/>
              <a:ea typeface="+mn-ea"/>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fontAlgn="auto">
              <a:spcBef>
                <a:spcPts val="0"/>
              </a:spcBef>
              <a:spcAft>
                <a:spcPts val="0"/>
              </a:spcAft>
            </a:pPr>
            <a:endParaRPr lang="en-US" dirty="0">
              <a:solidFill>
                <a:prstClr val="black">
                  <a:tint val="75000"/>
                </a:prstClr>
              </a:solidFill>
              <a:latin typeface="Calibri"/>
              <a:ea typeface="+mn-ea"/>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fontAlgn="auto">
              <a:spcBef>
                <a:spcPts val="0"/>
              </a:spcBef>
              <a:spcAft>
                <a:spcPts val="0"/>
              </a:spcAft>
            </a:pPr>
            <a:fld id="{9E3C1A64-2B6F-004B-A442-5FB13FE1451D}" type="slidenum">
              <a:rPr lang="en-US" smtClean="0">
                <a:solidFill>
                  <a:prstClr val="black">
                    <a:tint val="75000"/>
                  </a:prstClr>
                </a:solidFill>
                <a:latin typeface="Calibri"/>
                <a:ea typeface="+mn-ea"/>
              </a:rPr>
              <a:pPr defTabSz="457200" fontAlgn="auto">
                <a:spcBef>
                  <a:spcPts val="0"/>
                </a:spcBef>
                <a:spcAft>
                  <a:spcPts val="0"/>
                </a:spcAft>
              </a:pPr>
              <a:t>‹#›</a:t>
            </a:fld>
            <a:endParaRPr lang="en-US" dirty="0">
              <a:solidFill>
                <a:prstClr val="black">
                  <a:tint val="75000"/>
                </a:prstClr>
              </a:solidFill>
              <a:latin typeface="Calibri"/>
              <a:ea typeface="+mn-ea"/>
            </a:endParaRPr>
          </a:p>
        </p:txBody>
      </p:sp>
    </p:spTree>
    <p:extLst>
      <p:ext uri="{BB962C8B-B14F-4D97-AF65-F5344CB8AC3E}">
        <p14:creationId xmlns:p14="http://schemas.microsoft.com/office/powerpoint/2010/main" val="1740855809"/>
      </p:ext>
    </p:extLst>
  </p:cSld>
  <p:clrMap bg1="lt1" tx1="dk1" bg2="lt2" tx2="dk2" accent1="accent1" accent2="accent2" accent3="accent3" accent4="accent4" accent5="accent5" accent6="accent6" hlink="hlink" folHlink="folHlink"/>
  <p:sldLayoutIdLst>
    <p:sldLayoutId id="2147489072" r:id="rId1"/>
    <p:sldLayoutId id="2147489073" r:id="rId2"/>
    <p:sldLayoutId id="2147489074" r:id="rId3"/>
    <p:sldLayoutId id="2147489075" r:id="rId4"/>
    <p:sldLayoutId id="2147489076" r:id="rId5"/>
    <p:sldLayoutId id="2147489077" r:id="rId6"/>
    <p:sldLayoutId id="2147489078" r:id="rId7"/>
    <p:sldLayoutId id="2147489079" r:id="rId8"/>
    <p:sldLayoutId id="2147489080" r:id="rId9"/>
    <p:sldLayoutId id="2147489081" r:id="rId10"/>
    <p:sldLayoutId id="2147489082"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fontAlgn="auto">
              <a:spcBef>
                <a:spcPts val="0"/>
              </a:spcBef>
              <a:spcAft>
                <a:spcPts val="0"/>
              </a:spcAft>
            </a:pPr>
            <a:fld id="{53E82E8D-AB0A-8B49-93C4-A0A7F4729E6E}" type="datetimeFigureOut">
              <a:rPr lang="en-US" smtClean="0">
                <a:solidFill>
                  <a:prstClr val="black">
                    <a:tint val="75000"/>
                  </a:prstClr>
                </a:solidFill>
                <a:latin typeface="Calibri"/>
                <a:ea typeface="+mn-ea"/>
              </a:rPr>
              <a:pPr defTabSz="457200" fontAlgn="auto">
                <a:spcBef>
                  <a:spcPts val="0"/>
                </a:spcBef>
                <a:spcAft>
                  <a:spcPts val="0"/>
                </a:spcAft>
              </a:pPr>
              <a:t>5/2/2018</a:t>
            </a:fld>
            <a:endParaRPr lang="en-US" dirty="0">
              <a:solidFill>
                <a:prstClr val="black">
                  <a:tint val="75000"/>
                </a:prstClr>
              </a:solidFill>
              <a:latin typeface="Calibri"/>
              <a:ea typeface="+mn-ea"/>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fontAlgn="auto">
              <a:spcBef>
                <a:spcPts val="0"/>
              </a:spcBef>
              <a:spcAft>
                <a:spcPts val="0"/>
              </a:spcAft>
            </a:pPr>
            <a:endParaRPr lang="en-US" dirty="0">
              <a:solidFill>
                <a:prstClr val="black">
                  <a:tint val="75000"/>
                </a:prstClr>
              </a:solidFill>
              <a:latin typeface="Calibri"/>
              <a:ea typeface="+mn-ea"/>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fontAlgn="auto">
              <a:spcBef>
                <a:spcPts val="0"/>
              </a:spcBef>
              <a:spcAft>
                <a:spcPts val="0"/>
              </a:spcAft>
            </a:pPr>
            <a:fld id="{9E3C1A64-2B6F-004B-A442-5FB13FE1451D}" type="slidenum">
              <a:rPr lang="en-US" smtClean="0">
                <a:solidFill>
                  <a:prstClr val="black">
                    <a:tint val="75000"/>
                  </a:prstClr>
                </a:solidFill>
                <a:latin typeface="Calibri"/>
                <a:ea typeface="+mn-ea"/>
              </a:rPr>
              <a:pPr defTabSz="457200" fontAlgn="auto">
                <a:spcBef>
                  <a:spcPts val="0"/>
                </a:spcBef>
                <a:spcAft>
                  <a:spcPts val="0"/>
                </a:spcAft>
              </a:pPr>
              <a:t>‹#›</a:t>
            </a:fld>
            <a:endParaRPr lang="en-US" dirty="0">
              <a:solidFill>
                <a:prstClr val="black">
                  <a:tint val="75000"/>
                </a:prstClr>
              </a:solidFill>
              <a:latin typeface="Calibri"/>
              <a:ea typeface="+mn-ea"/>
            </a:endParaRPr>
          </a:p>
        </p:txBody>
      </p:sp>
    </p:spTree>
    <p:extLst>
      <p:ext uri="{BB962C8B-B14F-4D97-AF65-F5344CB8AC3E}">
        <p14:creationId xmlns:p14="http://schemas.microsoft.com/office/powerpoint/2010/main" val="199200286"/>
      </p:ext>
    </p:extLst>
  </p:cSld>
  <p:clrMap bg1="lt1" tx1="dk1" bg2="lt2" tx2="dk2" accent1="accent1" accent2="accent2" accent3="accent3" accent4="accent4" accent5="accent5" accent6="accent6" hlink="hlink" folHlink="folHlink"/>
  <p:sldLayoutIdLst>
    <p:sldLayoutId id="2147489096" r:id="rId1"/>
    <p:sldLayoutId id="2147489097" r:id="rId2"/>
    <p:sldLayoutId id="2147489098" r:id="rId3"/>
    <p:sldLayoutId id="2147489099" r:id="rId4"/>
    <p:sldLayoutId id="2147489100" r:id="rId5"/>
    <p:sldLayoutId id="2147489101" r:id="rId6"/>
    <p:sldLayoutId id="2147489102" r:id="rId7"/>
    <p:sldLayoutId id="2147489103" r:id="rId8"/>
    <p:sldLayoutId id="2147489104" r:id="rId9"/>
    <p:sldLayoutId id="2147489105" r:id="rId10"/>
    <p:sldLayoutId id="2147489106"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fontAlgn="auto">
              <a:spcBef>
                <a:spcPts val="0"/>
              </a:spcBef>
              <a:spcAft>
                <a:spcPts val="0"/>
              </a:spcAft>
            </a:pPr>
            <a:fld id="{53E82E8D-AB0A-8B49-93C4-A0A7F4729E6E}" type="datetimeFigureOut">
              <a:rPr lang="en-US" smtClean="0">
                <a:solidFill>
                  <a:prstClr val="black">
                    <a:tint val="75000"/>
                  </a:prstClr>
                </a:solidFill>
                <a:latin typeface="Calibri"/>
                <a:ea typeface="+mn-ea"/>
              </a:rPr>
              <a:pPr defTabSz="457200" fontAlgn="auto">
                <a:spcBef>
                  <a:spcPts val="0"/>
                </a:spcBef>
                <a:spcAft>
                  <a:spcPts val="0"/>
                </a:spcAft>
              </a:pPr>
              <a:t>5/2/2018</a:t>
            </a:fld>
            <a:endParaRPr lang="en-US" dirty="0">
              <a:solidFill>
                <a:prstClr val="black">
                  <a:tint val="75000"/>
                </a:prstClr>
              </a:solidFill>
              <a:latin typeface="Calibri"/>
              <a:ea typeface="+mn-ea"/>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fontAlgn="auto">
              <a:spcBef>
                <a:spcPts val="0"/>
              </a:spcBef>
              <a:spcAft>
                <a:spcPts val="0"/>
              </a:spcAft>
            </a:pPr>
            <a:endParaRPr lang="en-US" dirty="0">
              <a:solidFill>
                <a:prstClr val="black">
                  <a:tint val="75000"/>
                </a:prstClr>
              </a:solidFill>
              <a:latin typeface="Calibri"/>
              <a:ea typeface="+mn-ea"/>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fontAlgn="auto">
              <a:spcBef>
                <a:spcPts val="0"/>
              </a:spcBef>
              <a:spcAft>
                <a:spcPts val="0"/>
              </a:spcAft>
            </a:pPr>
            <a:fld id="{9E3C1A64-2B6F-004B-A442-5FB13FE1451D}" type="slidenum">
              <a:rPr lang="en-US" smtClean="0">
                <a:solidFill>
                  <a:prstClr val="black">
                    <a:tint val="75000"/>
                  </a:prstClr>
                </a:solidFill>
                <a:latin typeface="Calibri"/>
                <a:ea typeface="+mn-ea"/>
              </a:rPr>
              <a:pPr defTabSz="457200" fontAlgn="auto">
                <a:spcBef>
                  <a:spcPts val="0"/>
                </a:spcBef>
                <a:spcAft>
                  <a:spcPts val="0"/>
                </a:spcAft>
              </a:pPr>
              <a:t>‹#›</a:t>
            </a:fld>
            <a:endParaRPr lang="en-US" dirty="0">
              <a:solidFill>
                <a:prstClr val="black">
                  <a:tint val="75000"/>
                </a:prstClr>
              </a:solidFill>
              <a:latin typeface="Calibri"/>
              <a:ea typeface="+mn-ea"/>
            </a:endParaRPr>
          </a:p>
        </p:txBody>
      </p:sp>
    </p:spTree>
    <p:extLst>
      <p:ext uri="{BB962C8B-B14F-4D97-AF65-F5344CB8AC3E}">
        <p14:creationId xmlns:p14="http://schemas.microsoft.com/office/powerpoint/2010/main" val="2178026123"/>
      </p:ext>
    </p:extLst>
  </p:cSld>
  <p:clrMap bg1="lt1" tx1="dk1" bg2="lt2" tx2="dk2" accent1="accent1" accent2="accent2" accent3="accent3" accent4="accent4" accent5="accent5" accent6="accent6" hlink="hlink" folHlink="folHlink"/>
  <p:sldLayoutIdLst>
    <p:sldLayoutId id="2147489120" r:id="rId1"/>
    <p:sldLayoutId id="2147489121" r:id="rId2"/>
    <p:sldLayoutId id="2147489122" r:id="rId3"/>
    <p:sldLayoutId id="2147489123" r:id="rId4"/>
    <p:sldLayoutId id="2147489124" r:id="rId5"/>
    <p:sldLayoutId id="2147489125" r:id="rId6"/>
    <p:sldLayoutId id="2147489126" r:id="rId7"/>
    <p:sldLayoutId id="2147489127" r:id="rId8"/>
    <p:sldLayoutId id="2147489128" r:id="rId9"/>
    <p:sldLayoutId id="2147489129" r:id="rId10"/>
    <p:sldLayoutId id="2147489130"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fontAlgn="auto">
              <a:spcBef>
                <a:spcPts val="0"/>
              </a:spcBef>
              <a:spcAft>
                <a:spcPts val="0"/>
              </a:spcAft>
            </a:pPr>
            <a:fld id="{53E82E8D-AB0A-8B49-93C4-A0A7F4729E6E}" type="datetimeFigureOut">
              <a:rPr lang="en-US" smtClean="0">
                <a:solidFill>
                  <a:prstClr val="black">
                    <a:tint val="75000"/>
                  </a:prstClr>
                </a:solidFill>
                <a:latin typeface="Calibri"/>
                <a:ea typeface="+mn-ea"/>
              </a:rPr>
              <a:pPr defTabSz="457200" fontAlgn="auto">
                <a:spcBef>
                  <a:spcPts val="0"/>
                </a:spcBef>
                <a:spcAft>
                  <a:spcPts val="0"/>
                </a:spcAft>
              </a:pPr>
              <a:t>5/2/2018</a:t>
            </a:fld>
            <a:endParaRPr lang="en-US" dirty="0">
              <a:solidFill>
                <a:prstClr val="black">
                  <a:tint val="75000"/>
                </a:prstClr>
              </a:solidFill>
              <a:latin typeface="Calibri"/>
              <a:ea typeface="+mn-ea"/>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fontAlgn="auto">
              <a:spcBef>
                <a:spcPts val="0"/>
              </a:spcBef>
              <a:spcAft>
                <a:spcPts val="0"/>
              </a:spcAft>
            </a:pPr>
            <a:endParaRPr lang="en-US" dirty="0">
              <a:solidFill>
                <a:prstClr val="black">
                  <a:tint val="75000"/>
                </a:prstClr>
              </a:solidFill>
              <a:latin typeface="Calibri"/>
              <a:ea typeface="+mn-ea"/>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fontAlgn="auto">
              <a:spcBef>
                <a:spcPts val="0"/>
              </a:spcBef>
              <a:spcAft>
                <a:spcPts val="0"/>
              </a:spcAft>
            </a:pPr>
            <a:fld id="{9E3C1A64-2B6F-004B-A442-5FB13FE1451D}" type="slidenum">
              <a:rPr lang="en-US" smtClean="0">
                <a:solidFill>
                  <a:prstClr val="black">
                    <a:tint val="75000"/>
                  </a:prstClr>
                </a:solidFill>
                <a:latin typeface="Calibri"/>
                <a:ea typeface="+mn-ea"/>
              </a:rPr>
              <a:pPr defTabSz="457200" fontAlgn="auto">
                <a:spcBef>
                  <a:spcPts val="0"/>
                </a:spcBef>
                <a:spcAft>
                  <a:spcPts val="0"/>
                </a:spcAft>
              </a:pPr>
              <a:t>‹#›</a:t>
            </a:fld>
            <a:endParaRPr lang="en-US" dirty="0">
              <a:solidFill>
                <a:prstClr val="black">
                  <a:tint val="75000"/>
                </a:prstClr>
              </a:solidFill>
              <a:latin typeface="Calibri"/>
              <a:ea typeface="+mn-ea"/>
            </a:endParaRPr>
          </a:p>
        </p:txBody>
      </p:sp>
    </p:spTree>
    <p:extLst>
      <p:ext uri="{BB962C8B-B14F-4D97-AF65-F5344CB8AC3E}">
        <p14:creationId xmlns:p14="http://schemas.microsoft.com/office/powerpoint/2010/main" val="2841204854"/>
      </p:ext>
    </p:extLst>
  </p:cSld>
  <p:clrMap bg1="lt1" tx1="dk1" bg2="lt2" tx2="dk2" accent1="accent1" accent2="accent2" accent3="accent3" accent4="accent4" accent5="accent5" accent6="accent6" hlink="hlink" folHlink="folHlink"/>
  <p:sldLayoutIdLst>
    <p:sldLayoutId id="2147489132" r:id="rId1"/>
    <p:sldLayoutId id="2147489133" r:id="rId2"/>
    <p:sldLayoutId id="2147489134" r:id="rId3"/>
    <p:sldLayoutId id="2147489135" r:id="rId4"/>
    <p:sldLayoutId id="2147489136" r:id="rId5"/>
    <p:sldLayoutId id="2147489137" r:id="rId6"/>
    <p:sldLayoutId id="2147489138" r:id="rId7"/>
    <p:sldLayoutId id="2147489139" r:id="rId8"/>
    <p:sldLayoutId id="2147489140" r:id="rId9"/>
    <p:sldLayoutId id="2147489141" r:id="rId10"/>
    <p:sldLayoutId id="2147489142"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fontAlgn="auto">
              <a:spcBef>
                <a:spcPts val="0"/>
              </a:spcBef>
              <a:spcAft>
                <a:spcPts val="0"/>
              </a:spcAft>
            </a:pPr>
            <a:fld id="{8AC81B4A-C57B-8840-BC04-9D281D5FA304}" type="datetimeFigureOut">
              <a:rPr lang="en-US" smtClean="0">
                <a:solidFill>
                  <a:prstClr val="black">
                    <a:tint val="75000"/>
                  </a:prstClr>
                </a:solidFill>
                <a:latin typeface="Calibri"/>
              </a:rPr>
              <a:pPr defTabSz="457200" fontAlgn="auto">
                <a:spcBef>
                  <a:spcPts val="0"/>
                </a:spcBef>
                <a:spcAft>
                  <a:spcPts val="0"/>
                </a:spcAft>
              </a:pPr>
              <a:t>5/2/2018</a:t>
            </a:fld>
            <a:endParaRPr lang="en-US" dirty="0">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fontAlgn="auto">
              <a:spcBef>
                <a:spcPts val="0"/>
              </a:spcBef>
              <a:spcAft>
                <a:spcPts val="0"/>
              </a:spcAft>
            </a:pPr>
            <a:endParaRPr lang="en-US" dirty="0">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fontAlgn="auto">
              <a:spcBef>
                <a:spcPts val="0"/>
              </a:spcBef>
              <a:spcAft>
                <a:spcPts val="0"/>
              </a:spcAft>
            </a:pPr>
            <a:fld id="{08ED355E-1A6A-054F-933D-BE66A955E359}" type="slidenum">
              <a:rPr lang="en-US" smtClean="0">
                <a:solidFill>
                  <a:prstClr val="black">
                    <a:tint val="75000"/>
                  </a:prstClr>
                </a:solidFill>
                <a:latin typeface="Calibri"/>
              </a:rPr>
              <a:pPr defTabSz="457200" fontAlgn="auto">
                <a:spcBef>
                  <a:spcPts val="0"/>
                </a:spcBef>
                <a:spcAft>
                  <a:spcPts val="0"/>
                </a:spcAft>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3194888693"/>
      </p:ext>
    </p:extLst>
  </p:cSld>
  <p:clrMap bg1="lt1" tx1="dk1" bg2="lt2" tx2="dk2" accent1="accent1" accent2="accent2" accent3="accent3" accent4="accent4" accent5="accent5" accent6="accent6" hlink="hlink" folHlink="folHlink"/>
  <p:sldLayoutIdLst>
    <p:sldLayoutId id="2147489144" r:id="rId1"/>
    <p:sldLayoutId id="2147489145" r:id="rId2"/>
    <p:sldLayoutId id="2147489146" r:id="rId3"/>
    <p:sldLayoutId id="2147489147" r:id="rId4"/>
    <p:sldLayoutId id="2147489148" r:id="rId5"/>
    <p:sldLayoutId id="2147489149" r:id="rId6"/>
    <p:sldLayoutId id="2147489150" r:id="rId7"/>
    <p:sldLayoutId id="2147489151" r:id="rId8"/>
    <p:sldLayoutId id="2147489152" r:id="rId9"/>
    <p:sldLayoutId id="2147489153" r:id="rId10"/>
    <p:sldLayoutId id="2147489154"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584DC74E-11D9-4578-9F0C-852B8513D21E}" type="datetimeFigureOut">
              <a:rPr lang="en-US" smtClean="0">
                <a:solidFill>
                  <a:prstClr val="black">
                    <a:tint val="75000"/>
                  </a:prstClr>
                </a:solidFill>
                <a:latin typeface="Calibri"/>
              </a:rPr>
              <a:pPr fontAlgn="auto">
                <a:spcBef>
                  <a:spcPts val="0"/>
                </a:spcBef>
                <a:spcAft>
                  <a:spcPts val="0"/>
                </a:spcAft>
              </a:pPr>
              <a:t>5/2/2018</a:t>
            </a:fld>
            <a:endParaRPr lang="en-US" dirty="0">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dirty="0">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758D9106-89C7-4C64-A3DD-8FE798B8F337}" type="slidenum">
              <a:rPr lang="en-US" smtClean="0">
                <a:solidFill>
                  <a:prstClr val="black">
                    <a:tint val="75000"/>
                  </a:prstClr>
                </a:solidFill>
                <a:latin typeface="Calibri"/>
              </a:rPr>
              <a:pPr fontAlgn="auto">
                <a:spcBef>
                  <a:spcPts val="0"/>
                </a:spcBef>
                <a:spcAft>
                  <a:spcPts val="0"/>
                </a:spcAft>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2472192931"/>
      </p:ext>
    </p:extLst>
  </p:cSld>
  <p:clrMap bg1="lt1" tx1="dk1" bg2="lt2" tx2="dk2" accent1="accent1" accent2="accent2" accent3="accent3" accent4="accent4" accent5="accent5" accent6="accent6" hlink="hlink" folHlink="folHlink"/>
  <p:sldLayoutIdLst>
    <p:sldLayoutId id="2147489156" r:id="rId1"/>
    <p:sldLayoutId id="2147489157" r:id="rId2"/>
    <p:sldLayoutId id="2147489158" r:id="rId3"/>
    <p:sldLayoutId id="2147489159" r:id="rId4"/>
    <p:sldLayoutId id="2147489160" r:id="rId5"/>
    <p:sldLayoutId id="2147489161" r:id="rId6"/>
    <p:sldLayoutId id="2147489162" r:id="rId7"/>
    <p:sldLayoutId id="2147489163" r:id="rId8"/>
    <p:sldLayoutId id="2147489164" r:id="rId9"/>
    <p:sldLayoutId id="2147489165" r:id="rId10"/>
    <p:sldLayoutId id="2147489166"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xml"/><Relationship Id="rId1" Type="http://schemas.openxmlformats.org/officeDocument/2006/relationships/slideLayout" Target="../slideLayouts/slideLayout90.xml"/><Relationship Id="rId4" Type="http://schemas.openxmlformats.org/officeDocument/2006/relationships/chart" Target="../charts/chart1.xml"/></Relationships>
</file>

<file path=ppt/slides/_rels/slide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2.emf"/><Relationship Id="rId1" Type="http://schemas.openxmlformats.org/officeDocument/2006/relationships/slideLayout" Target="../slideLayouts/slideLayout90.xml"/></Relationships>
</file>

<file path=ppt/slides/_rels/slide1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jpg"/><Relationship Id="rId1" Type="http://schemas.openxmlformats.org/officeDocument/2006/relationships/slideLayout" Target="../slideLayouts/slideLayout35.xml"/></Relationships>
</file>

<file path=ppt/slides/_rels/slide2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image" Target="../media/image2.emf"/><Relationship Id="rId1" Type="http://schemas.openxmlformats.org/officeDocument/2006/relationships/slideLayout" Target="../slideLayouts/slideLayout2.xml"/><Relationship Id="rId4" Type="http://schemas.openxmlformats.org/officeDocument/2006/relationships/chart" Target="../charts/chart7.xml"/></Relationships>
</file>

<file path=ppt/slides/_rels/slide2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chart" Target="../charts/chart8.xml"/></Relationships>
</file>

<file path=ppt/slides/_rels/slide2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jpg"/><Relationship Id="rId1" Type="http://schemas.openxmlformats.org/officeDocument/2006/relationships/slideLayout" Target="../slideLayouts/slideLayout68.xml"/></Relationships>
</file>

<file path=ppt/slides/_rels/slide2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5.xml"/><Relationship Id="rId1" Type="http://schemas.openxmlformats.org/officeDocument/2006/relationships/slideLayout" Target="../slideLayouts/slideLayout79.xml"/></Relationships>
</file>

<file path=ppt/slides/_rels/slide2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jpg"/><Relationship Id="rId1" Type="http://schemas.openxmlformats.org/officeDocument/2006/relationships/slideLayout" Target="../slideLayouts/slideLayout57.xml"/></Relationships>
</file>

<file path=ppt/slides/_rels/slide2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jpg"/><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5.jpg"/><Relationship Id="rId1" Type="http://schemas.openxmlformats.org/officeDocument/2006/relationships/slideLayout" Target="../slideLayouts/slideLayout46.xml"/></Relationships>
</file>

<file path=ppt/slides/_rels/slide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xml"/><Relationship Id="rId1" Type="http://schemas.openxmlformats.org/officeDocument/2006/relationships/slideLayout" Target="../slideLayouts/slideLayout46.xml"/></Relationships>
</file>

<file path=ppt/slides/_rels/slide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46.xml"/></Relationships>
</file>

<file path=ppt/slides/_rels/slide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xml"/><Relationship Id="rId1" Type="http://schemas.openxmlformats.org/officeDocument/2006/relationships/slideLayout" Target="../slideLayouts/slideLayout46.xml"/></Relationships>
</file>

<file path=ppt/slides/_rels/slide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46.xml"/></Relationships>
</file>

<file path=ppt/slides/_rels/slide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chemeClr val="bg1">
              <a:alpha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dirty="0">
              <a:solidFill>
                <a:prstClr val="white"/>
              </a:solidFill>
            </a:endParaRPr>
          </a:p>
        </p:txBody>
      </p:sp>
      <p:sp>
        <p:nvSpPr>
          <p:cNvPr id="3" name="TextBox 2"/>
          <p:cNvSpPr txBox="1"/>
          <p:nvPr/>
        </p:nvSpPr>
        <p:spPr>
          <a:xfrm>
            <a:off x="0" y="4724400"/>
            <a:ext cx="4861024" cy="1752600"/>
          </a:xfrm>
          <a:prstGeom prst="rect">
            <a:avLst/>
          </a:prstGeom>
          <a:solidFill>
            <a:srgbClr val="BB16A3">
              <a:alpha val="50000"/>
            </a:srgbClr>
          </a:solidFill>
        </p:spPr>
        <p:txBody>
          <a:bodyPr wrap="square" rtlCol="0">
            <a:spAutoFit/>
          </a:bodyPr>
          <a:lstStyle/>
          <a:p>
            <a:endParaRPr lang="en-GB" dirty="0"/>
          </a:p>
        </p:txBody>
      </p:sp>
      <p:sp>
        <p:nvSpPr>
          <p:cNvPr id="4" name="TextBox 3"/>
          <p:cNvSpPr txBox="1"/>
          <p:nvPr/>
        </p:nvSpPr>
        <p:spPr>
          <a:xfrm>
            <a:off x="175275" y="4800600"/>
            <a:ext cx="2635346" cy="830997"/>
          </a:xfrm>
          <a:prstGeom prst="rect">
            <a:avLst/>
          </a:prstGeom>
          <a:noFill/>
        </p:spPr>
        <p:txBody>
          <a:bodyPr wrap="square" rtlCol="0">
            <a:spAutoFit/>
          </a:bodyPr>
          <a:lstStyle/>
          <a:p>
            <a:pPr algn="r" defTabSz="457200" fontAlgn="auto">
              <a:spcBef>
                <a:spcPts val="0"/>
              </a:spcBef>
              <a:spcAft>
                <a:spcPts val="0"/>
              </a:spcAft>
            </a:pPr>
            <a:r>
              <a:rPr lang="en-US" sz="4800" dirty="0">
                <a:solidFill>
                  <a:srgbClr val="FFC223"/>
                </a:solidFill>
                <a:latin typeface="Corbel" pitchFamily="34" charset="0"/>
                <a:ea typeface="+mn-ea"/>
                <a:cs typeface="Arial Narrow"/>
              </a:rPr>
              <a:t>1Q 2018</a:t>
            </a:r>
          </a:p>
        </p:txBody>
      </p:sp>
      <p:sp>
        <p:nvSpPr>
          <p:cNvPr id="6" name="Rounded Rectangle 3"/>
          <p:cNvSpPr/>
          <p:nvPr/>
        </p:nvSpPr>
        <p:spPr>
          <a:xfrm>
            <a:off x="76200" y="6001807"/>
            <a:ext cx="1881607" cy="381000"/>
          </a:xfrm>
          <a:custGeom>
            <a:avLst/>
            <a:gdLst>
              <a:gd name="connsiteX0" fmla="*/ 0 w 8763000"/>
              <a:gd name="connsiteY0" fmla="*/ 101602 h 609600"/>
              <a:gd name="connsiteX1" fmla="*/ 101602 w 8763000"/>
              <a:gd name="connsiteY1" fmla="*/ 0 h 609600"/>
              <a:gd name="connsiteX2" fmla="*/ 8661398 w 8763000"/>
              <a:gd name="connsiteY2" fmla="*/ 0 h 609600"/>
              <a:gd name="connsiteX3" fmla="*/ 8763000 w 8763000"/>
              <a:gd name="connsiteY3" fmla="*/ 101602 h 609600"/>
              <a:gd name="connsiteX4" fmla="*/ 8763000 w 8763000"/>
              <a:gd name="connsiteY4" fmla="*/ 507998 h 609600"/>
              <a:gd name="connsiteX5" fmla="*/ 8661398 w 8763000"/>
              <a:gd name="connsiteY5" fmla="*/ 609600 h 609600"/>
              <a:gd name="connsiteX6" fmla="*/ 101602 w 8763000"/>
              <a:gd name="connsiteY6" fmla="*/ 609600 h 609600"/>
              <a:gd name="connsiteX7" fmla="*/ 0 w 8763000"/>
              <a:gd name="connsiteY7" fmla="*/ 507998 h 609600"/>
              <a:gd name="connsiteX8" fmla="*/ 0 w 8763000"/>
              <a:gd name="connsiteY8" fmla="*/ 101602 h 609600"/>
              <a:gd name="connsiteX0" fmla="*/ 0 w 8763000"/>
              <a:gd name="connsiteY0" fmla="*/ 101602 h 609600"/>
              <a:gd name="connsiteX1" fmla="*/ 101602 w 8763000"/>
              <a:gd name="connsiteY1" fmla="*/ 0 h 609600"/>
              <a:gd name="connsiteX2" fmla="*/ 8661398 w 8763000"/>
              <a:gd name="connsiteY2" fmla="*/ 0 h 609600"/>
              <a:gd name="connsiteX3" fmla="*/ 8658047 w 8763000"/>
              <a:gd name="connsiteY3" fmla="*/ 101602 h 609600"/>
              <a:gd name="connsiteX4" fmla="*/ 8763000 w 8763000"/>
              <a:gd name="connsiteY4" fmla="*/ 507998 h 609600"/>
              <a:gd name="connsiteX5" fmla="*/ 8661398 w 8763000"/>
              <a:gd name="connsiteY5" fmla="*/ 609600 h 609600"/>
              <a:gd name="connsiteX6" fmla="*/ 101602 w 8763000"/>
              <a:gd name="connsiteY6" fmla="*/ 609600 h 609600"/>
              <a:gd name="connsiteX7" fmla="*/ 0 w 8763000"/>
              <a:gd name="connsiteY7" fmla="*/ 507998 h 609600"/>
              <a:gd name="connsiteX8" fmla="*/ 0 w 8763000"/>
              <a:gd name="connsiteY8" fmla="*/ 101602 h 609600"/>
              <a:gd name="connsiteX0" fmla="*/ 0 w 8685497"/>
              <a:gd name="connsiteY0" fmla="*/ 101602 h 609600"/>
              <a:gd name="connsiteX1" fmla="*/ 101602 w 8685497"/>
              <a:gd name="connsiteY1" fmla="*/ 0 h 609600"/>
              <a:gd name="connsiteX2" fmla="*/ 8661398 w 8685497"/>
              <a:gd name="connsiteY2" fmla="*/ 0 h 609600"/>
              <a:gd name="connsiteX3" fmla="*/ 8658047 w 8685497"/>
              <a:gd name="connsiteY3" fmla="*/ 101602 h 609600"/>
              <a:gd name="connsiteX4" fmla="*/ 8647552 w 8685497"/>
              <a:gd name="connsiteY4" fmla="*/ 507998 h 609600"/>
              <a:gd name="connsiteX5" fmla="*/ 8661398 w 8685497"/>
              <a:gd name="connsiteY5" fmla="*/ 609600 h 609600"/>
              <a:gd name="connsiteX6" fmla="*/ 101602 w 8685497"/>
              <a:gd name="connsiteY6" fmla="*/ 609600 h 609600"/>
              <a:gd name="connsiteX7" fmla="*/ 0 w 8685497"/>
              <a:gd name="connsiteY7" fmla="*/ 507998 h 609600"/>
              <a:gd name="connsiteX8" fmla="*/ 0 w 8685497"/>
              <a:gd name="connsiteY8" fmla="*/ 101602 h 609600"/>
              <a:gd name="connsiteX0" fmla="*/ 0 w 8683192"/>
              <a:gd name="connsiteY0" fmla="*/ 101602 h 609600"/>
              <a:gd name="connsiteX1" fmla="*/ 101602 w 8683192"/>
              <a:gd name="connsiteY1" fmla="*/ 0 h 609600"/>
              <a:gd name="connsiteX2" fmla="*/ 8622522 w 8683192"/>
              <a:gd name="connsiteY2" fmla="*/ 0 h 609600"/>
              <a:gd name="connsiteX3" fmla="*/ 8658047 w 8683192"/>
              <a:gd name="connsiteY3" fmla="*/ 101602 h 609600"/>
              <a:gd name="connsiteX4" fmla="*/ 8647552 w 8683192"/>
              <a:gd name="connsiteY4" fmla="*/ 507998 h 609600"/>
              <a:gd name="connsiteX5" fmla="*/ 8661398 w 8683192"/>
              <a:gd name="connsiteY5" fmla="*/ 609600 h 609600"/>
              <a:gd name="connsiteX6" fmla="*/ 101602 w 8683192"/>
              <a:gd name="connsiteY6" fmla="*/ 609600 h 609600"/>
              <a:gd name="connsiteX7" fmla="*/ 0 w 8683192"/>
              <a:gd name="connsiteY7" fmla="*/ 507998 h 609600"/>
              <a:gd name="connsiteX8" fmla="*/ 0 w 8683192"/>
              <a:gd name="connsiteY8" fmla="*/ 101602 h 609600"/>
              <a:gd name="connsiteX0" fmla="*/ 0 w 8683192"/>
              <a:gd name="connsiteY0" fmla="*/ 101602 h 609600"/>
              <a:gd name="connsiteX1" fmla="*/ 101602 w 8683192"/>
              <a:gd name="connsiteY1" fmla="*/ 0 h 609600"/>
              <a:gd name="connsiteX2" fmla="*/ 8622522 w 8683192"/>
              <a:gd name="connsiteY2" fmla="*/ 0 h 609600"/>
              <a:gd name="connsiteX3" fmla="*/ 8580295 w 8683192"/>
              <a:gd name="connsiteY3" fmla="*/ 108082 h 609600"/>
              <a:gd name="connsiteX4" fmla="*/ 8647552 w 8683192"/>
              <a:gd name="connsiteY4" fmla="*/ 507998 h 609600"/>
              <a:gd name="connsiteX5" fmla="*/ 8661398 w 8683192"/>
              <a:gd name="connsiteY5" fmla="*/ 609600 h 609600"/>
              <a:gd name="connsiteX6" fmla="*/ 101602 w 8683192"/>
              <a:gd name="connsiteY6" fmla="*/ 609600 h 609600"/>
              <a:gd name="connsiteX7" fmla="*/ 0 w 8683192"/>
              <a:gd name="connsiteY7" fmla="*/ 507998 h 609600"/>
              <a:gd name="connsiteX8" fmla="*/ 0 w 8683192"/>
              <a:gd name="connsiteY8" fmla="*/ 101602 h 609600"/>
              <a:gd name="connsiteX0" fmla="*/ 0 w 8647552"/>
              <a:gd name="connsiteY0" fmla="*/ 101602 h 609600"/>
              <a:gd name="connsiteX1" fmla="*/ 101602 w 8647552"/>
              <a:gd name="connsiteY1" fmla="*/ 0 h 609600"/>
              <a:gd name="connsiteX2" fmla="*/ 8622522 w 8647552"/>
              <a:gd name="connsiteY2" fmla="*/ 0 h 609600"/>
              <a:gd name="connsiteX3" fmla="*/ 8580295 w 8647552"/>
              <a:gd name="connsiteY3" fmla="*/ 108082 h 609600"/>
              <a:gd name="connsiteX4" fmla="*/ 8647552 w 8647552"/>
              <a:gd name="connsiteY4" fmla="*/ 507998 h 609600"/>
              <a:gd name="connsiteX5" fmla="*/ 8570687 w 8647552"/>
              <a:gd name="connsiteY5" fmla="*/ 609600 h 609600"/>
              <a:gd name="connsiteX6" fmla="*/ 101602 w 8647552"/>
              <a:gd name="connsiteY6" fmla="*/ 609600 h 609600"/>
              <a:gd name="connsiteX7" fmla="*/ 0 w 8647552"/>
              <a:gd name="connsiteY7" fmla="*/ 507998 h 609600"/>
              <a:gd name="connsiteX8" fmla="*/ 0 w 8647552"/>
              <a:gd name="connsiteY8" fmla="*/ 101602 h 609600"/>
              <a:gd name="connsiteX0" fmla="*/ 0 w 8647552"/>
              <a:gd name="connsiteY0" fmla="*/ 101602 h 609600"/>
              <a:gd name="connsiteX1" fmla="*/ 101602 w 8647552"/>
              <a:gd name="connsiteY1" fmla="*/ 0 h 609600"/>
              <a:gd name="connsiteX2" fmla="*/ 8622522 w 8647552"/>
              <a:gd name="connsiteY2" fmla="*/ 0 h 609600"/>
              <a:gd name="connsiteX3" fmla="*/ 8612692 w 8647552"/>
              <a:gd name="connsiteY3" fmla="*/ 108082 h 609600"/>
              <a:gd name="connsiteX4" fmla="*/ 8647552 w 8647552"/>
              <a:gd name="connsiteY4" fmla="*/ 507998 h 609600"/>
              <a:gd name="connsiteX5" fmla="*/ 8570687 w 8647552"/>
              <a:gd name="connsiteY5" fmla="*/ 609600 h 609600"/>
              <a:gd name="connsiteX6" fmla="*/ 101602 w 8647552"/>
              <a:gd name="connsiteY6" fmla="*/ 609600 h 609600"/>
              <a:gd name="connsiteX7" fmla="*/ 0 w 8647552"/>
              <a:gd name="connsiteY7" fmla="*/ 507998 h 609600"/>
              <a:gd name="connsiteX8" fmla="*/ 0 w 8647552"/>
              <a:gd name="connsiteY8" fmla="*/ 101602 h 609600"/>
              <a:gd name="connsiteX0" fmla="*/ 0 w 8647676"/>
              <a:gd name="connsiteY0" fmla="*/ 101602 h 609600"/>
              <a:gd name="connsiteX1" fmla="*/ 101602 w 8647676"/>
              <a:gd name="connsiteY1" fmla="*/ 0 h 609600"/>
              <a:gd name="connsiteX2" fmla="*/ 8622522 w 8647676"/>
              <a:gd name="connsiteY2" fmla="*/ 0 h 609600"/>
              <a:gd name="connsiteX3" fmla="*/ 8612692 w 8647676"/>
              <a:gd name="connsiteY3" fmla="*/ 108082 h 609600"/>
              <a:gd name="connsiteX4" fmla="*/ 8647552 w 8647676"/>
              <a:gd name="connsiteY4" fmla="*/ 507998 h 609600"/>
              <a:gd name="connsiteX5" fmla="*/ 8596604 w 8647676"/>
              <a:gd name="connsiteY5" fmla="*/ 609600 h 609600"/>
              <a:gd name="connsiteX6" fmla="*/ 101602 w 8647676"/>
              <a:gd name="connsiteY6" fmla="*/ 609600 h 609600"/>
              <a:gd name="connsiteX7" fmla="*/ 0 w 8647676"/>
              <a:gd name="connsiteY7" fmla="*/ 507998 h 609600"/>
              <a:gd name="connsiteX8" fmla="*/ 0 w 8647676"/>
              <a:gd name="connsiteY8" fmla="*/ 101602 h 609600"/>
              <a:gd name="connsiteX0" fmla="*/ 0 w 8645145"/>
              <a:gd name="connsiteY0" fmla="*/ 101602 h 609600"/>
              <a:gd name="connsiteX1" fmla="*/ 101602 w 8645145"/>
              <a:gd name="connsiteY1" fmla="*/ 0 h 609600"/>
              <a:gd name="connsiteX2" fmla="*/ 8622522 w 8645145"/>
              <a:gd name="connsiteY2" fmla="*/ 0 h 609600"/>
              <a:gd name="connsiteX3" fmla="*/ 8612692 w 8645145"/>
              <a:gd name="connsiteY3" fmla="*/ 108082 h 609600"/>
              <a:gd name="connsiteX4" fmla="*/ 8628114 w 8645145"/>
              <a:gd name="connsiteY4" fmla="*/ 384882 h 609600"/>
              <a:gd name="connsiteX5" fmla="*/ 8596604 w 8645145"/>
              <a:gd name="connsiteY5" fmla="*/ 609600 h 609600"/>
              <a:gd name="connsiteX6" fmla="*/ 101602 w 8645145"/>
              <a:gd name="connsiteY6" fmla="*/ 609600 h 609600"/>
              <a:gd name="connsiteX7" fmla="*/ 0 w 8645145"/>
              <a:gd name="connsiteY7" fmla="*/ 507998 h 609600"/>
              <a:gd name="connsiteX8" fmla="*/ 0 w 8645145"/>
              <a:gd name="connsiteY8" fmla="*/ 101602 h 609600"/>
              <a:gd name="connsiteX0" fmla="*/ 0 w 8646621"/>
              <a:gd name="connsiteY0" fmla="*/ 101602 h 609600"/>
              <a:gd name="connsiteX1" fmla="*/ 101602 w 8646621"/>
              <a:gd name="connsiteY1" fmla="*/ 0 h 609600"/>
              <a:gd name="connsiteX2" fmla="*/ 8622522 w 8646621"/>
              <a:gd name="connsiteY2" fmla="*/ 0 h 609600"/>
              <a:gd name="connsiteX3" fmla="*/ 8619171 w 8646621"/>
              <a:gd name="connsiteY3" fmla="*/ 166399 h 609600"/>
              <a:gd name="connsiteX4" fmla="*/ 8628114 w 8646621"/>
              <a:gd name="connsiteY4" fmla="*/ 384882 h 609600"/>
              <a:gd name="connsiteX5" fmla="*/ 8596604 w 8646621"/>
              <a:gd name="connsiteY5" fmla="*/ 609600 h 609600"/>
              <a:gd name="connsiteX6" fmla="*/ 101602 w 8646621"/>
              <a:gd name="connsiteY6" fmla="*/ 609600 h 609600"/>
              <a:gd name="connsiteX7" fmla="*/ 0 w 8646621"/>
              <a:gd name="connsiteY7" fmla="*/ 507998 h 609600"/>
              <a:gd name="connsiteX8" fmla="*/ 0 w 8646621"/>
              <a:gd name="connsiteY8" fmla="*/ 101602 h 609600"/>
              <a:gd name="connsiteX0" fmla="*/ 0 w 8633484"/>
              <a:gd name="connsiteY0" fmla="*/ 101602 h 609600"/>
              <a:gd name="connsiteX1" fmla="*/ 101602 w 8633484"/>
              <a:gd name="connsiteY1" fmla="*/ 0 h 609600"/>
              <a:gd name="connsiteX2" fmla="*/ 8596604 w 8633484"/>
              <a:gd name="connsiteY2" fmla="*/ 0 h 609600"/>
              <a:gd name="connsiteX3" fmla="*/ 8619171 w 8633484"/>
              <a:gd name="connsiteY3" fmla="*/ 166399 h 609600"/>
              <a:gd name="connsiteX4" fmla="*/ 8628114 w 8633484"/>
              <a:gd name="connsiteY4" fmla="*/ 384882 h 609600"/>
              <a:gd name="connsiteX5" fmla="*/ 8596604 w 8633484"/>
              <a:gd name="connsiteY5" fmla="*/ 609600 h 609600"/>
              <a:gd name="connsiteX6" fmla="*/ 101602 w 8633484"/>
              <a:gd name="connsiteY6" fmla="*/ 609600 h 609600"/>
              <a:gd name="connsiteX7" fmla="*/ 0 w 8633484"/>
              <a:gd name="connsiteY7" fmla="*/ 507998 h 609600"/>
              <a:gd name="connsiteX8" fmla="*/ 0 w 8633484"/>
              <a:gd name="connsiteY8" fmla="*/ 101602 h 60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633484" h="609600">
                <a:moveTo>
                  <a:pt x="0" y="101602"/>
                </a:moveTo>
                <a:cubicBezTo>
                  <a:pt x="0" y="45489"/>
                  <a:pt x="45489" y="0"/>
                  <a:pt x="101602" y="0"/>
                </a:cubicBezTo>
                <a:lnTo>
                  <a:pt x="8596604" y="0"/>
                </a:lnTo>
                <a:cubicBezTo>
                  <a:pt x="8652717" y="0"/>
                  <a:pt x="8619171" y="110286"/>
                  <a:pt x="8619171" y="166399"/>
                </a:cubicBezTo>
                <a:cubicBezTo>
                  <a:pt x="8619171" y="301864"/>
                  <a:pt x="8628114" y="249417"/>
                  <a:pt x="8628114" y="384882"/>
                </a:cubicBezTo>
                <a:cubicBezTo>
                  <a:pt x="8628114" y="440995"/>
                  <a:pt x="8652717" y="609600"/>
                  <a:pt x="8596604" y="609600"/>
                </a:cubicBezTo>
                <a:lnTo>
                  <a:pt x="101602" y="609600"/>
                </a:lnTo>
                <a:cubicBezTo>
                  <a:pt x="45489" y="609600"/>
                  <a:pt x="0" y="564111"/>
                  <a:pt x="0" y="507998"/>
                </a:cubicBezTo>
                <a:lnTo>
                  <a:pt x="0" y="101602"/>
                </a:lnTo>
                <a:close/>
              </a:path>
            </a:pathLst>
          </a:custGeom>
          <a:noFill/>
          <a:ln w="25400" cap="flat" cmpd="sng" algn="ctr">
            <a:noFill/>
            <a:prstDash val="solid"/>
          </a:ln>
          <a:effectLst/>
        </p:spPr>
        <p:txBody>
          <a:bodyPr rtlCol="0" anchor="ctr"/>
          <a:lstStyle/>
          <a:p>
            <a:pPr defTabSz="457200" fontAlgn="auto">
              <a:spcBef>
                <a:spcPts val="0"/>
              </a:spcBef>
              <a:spcAft>
                <a:spcPts val="0"/>
              </a:spcAft>
            </a:pPr>
            <a:endParaRPr lang="en-GB" i="1" kern="0" dirty="0">
              <a:solidFill>
                <a:srgbClr val="491B7E"/>
              </a:solidFill>
              <a:latin typeface="Corbel" pitchFamily="34" charset="0"/>
              <a:ea typeface="+mn-ea"/>
              <a:cs typeface="Arial" charset="0"/>
            </a:endParaRPr>
          </a:p>
          <a:p>
            <a:pPr algn="ctr" defTabSz="457200" fontAlgn="auto">
              <a:spcBef>
                <a:spcPts val="0"/>
              </a:spcBef>
              <a:spcAft>
                <a:spcPts val="0"/>
              </a:spcAft>
            </a:pPr>
            <a:r>
              <a:rPr lang="en-GB" kern="0" dirty="0">
                <a:solidFill>
                  <a:srgbClr val="491B7E"/>
                </a:solidFill>
                <a:latin typeface="Corbel" pitchFamily="34" charset="0"/>
                <a:ea typeface="+mn-ea"/>
                <a:cs typeface="Arial" charset="0"/>
              </a:rPr>
              <a:t>2 May 2018</a:t>
            </a:r>
          </a:p>
          <a:p>
            <a:pPr defTabSz="457200" fontAlgn="auto">
              <a:spcBef>
                <a:spcPts val="0"/>
              </a:spcBef>
              <a:spcAft>
                <a:spcPts val="0"/>
              </a:spcAft>
            </a:pPr>
            <a:r>
              <a:rPr lang="en-GB" i="1" kern="0" dirty="0">
                <a:solidFill>
                  <a:srgbClr val="491B7E"/>
                </a:solidFill>
                <a:latin typeface="Corbel" pitchFamily="34" charset="0"/>
                <a:ea typeface="+mn-ea"/>
                <a:cs typeface="Arial" charset="0"/>
              </a:rPr>
              <a:t> </a:t>
            </a:r>
          </a:p>
        </p:txBody>
      </p:sp>
      <p:sp>
        <p:nvSpPr>
          <p:cNvPr id="7" name="TextBox 6"/>
          <p:cNvSpPr txBox="1"/>
          <p:nvPr/>
        </p:nvSpPr>
        <p:spPr>
          <a:xfrm>
            <a:off x="194347" y="5562600"/>
            <a:ext cx="5159860" cy="369332"/>
          </a:xfrm>
          <a:prstGeom prst="rect">
            <a:avLst/>
          </a:prstGeom>
          <a:noFill/>
        </p:spPr>
        <p:txBody>
          <a:bodyPr wrap="square" rtlCol="0">
            <a:spAutoFit/>
          </a:bodyPr>
          <a:lstStyle/>
          <a:p>
            <a:pPr defTabSz="457200" fontAlgn="auto">
              <a:spcBef>
                <a:spcPts val="0"/>
              </a:spcBef>
              <a:spcAft>
                <a:spcPts val="0"/>
              </a:spcAft>
            </a:pPr>
            <a:r>
              <a:rPr lang="en-US" dirty="0">
                <a:solidFill>
                  <a:srgbClr val="FFC223"/>
                </a:solidFill>
                <a:latin typeface="Corbel" pitchFamily="34" charset="0"/>
                <a:cs typeface="Arial"/>
              </a:rPr>
              <a:t>Investors &amp; Analysts Presentation</a:t>
            </a:r>
            <a:endParaRPr lang="en-US" dirty="0">
              <a:solidFill>
                <a:srgbClr val="FFC223"/>
              </a:solidFill>
              <a:latin typeface="Corbel" pitchFamily="34" charset="0"/>
              <a:ea typeface="+mn-ea"/>
              <a:cs typeface="Arial"/>
            </a:endParaRPr>
          </a:p>
        </p:txBody>
      </p:sp>
      <p:pic>
        <p:nvPicPr>
          <p:cNvPr id="8" name="Picture 7" descr="FCMB LOGOS.pdf"/>
          <p:cNvPicPr>
            <a:picLocks noChangeAspect="1"/>
          </p:cNvPicPr>
          <p:nvPr/>
        </p:nvPicPr>
        <p:blipFill rotWithShape="1">
          <a:blip r:embed="rId3" cstate="print">
            <a:extLst>
              <a:ext uri="{28A0092B-C50C-407E-A947-70E740481C1C}">
                <a14:useLocalDpi xmlns:a14="http://schemas.microsoft.com/office/drawing/2010/main" val="0"/>
              </a:ext>
            </a:extLst>
          </a:blip>
          <a:srcRect l="5682" t="18059" r="54951" b="25515"/>
          <a:stretch/>
        </p:blipFill>
        <p:spPr>
          <a:xfrm>
            <a:off x="111473" y="97728"/>
            <a:ext cx="1031527" cy="1045272"/>
          </a:xfrm>
          <a:prstGeom prst="rect">
            <a:avLst/>
          </a:prstGeom>
        </p:spPr>
      </p:pic>
    </p:spTree>
    <p:extLst>
      <p:ext uri="{BB962C8B-B14F-4D97-AF65-F5344CB8AC3E}">
        <p14:creationId xmlns:p14="http://schemas.microsoft.com/office/powerpoint/2010/main" val="296624408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p:cNvSpPr>
            <a:spLocks noGrp="1"/>
          </p:cNvSpPr>
          <p:nvPr>
            <p:ph type="sldNum" sz="quarter" idx="12"/>
          </p:nvPr>
        </p:nvSpPr>
        <p:spPr>
          <a:xfrm>
            <a:off x="7848600" y="6553200"/>
            <a:ext cx="1318846" cy="365125"/>
          </a:xfrm>
        </p:spPr>
        <p:txBody>
          <a:bodyPr/>
          <a:lstStyle/>
          <a:p>
            <a:fld id="{5B1C2CD0-820B-5044-BB6F-43ECDF7114E2}" type="slidenum">
              <a:rPr lang="en-US" smtClean="0">
                <a:solidFill>
                  <a:prstClr val="black">
                    <a:tint val="75000"/>
                  </a:prstClr>
                </a:solidFill>
                <a:latin typeface="Corbel" pitchFamily="34" charset="0"/>
              </a:rPr>
              <a:pPr/>
              <a:t>10</a:t>
            </a:fld>
            <a:endParaRPr lang="en-US" dirty="0">
              <a:solidFill>
                <a:prstClr val="black">
                  <a:tint val="75000"/>
                </a:prstClr>
              </a:solidFill>
              <a:latin typeface="Corbel" pitchFamily="34" charset="0"/>
            </a:endParaRPr>
          </a:p>
        </p:txBody>
      </p:sp>
      <p:cxnSp>
        <p:nvCxnSpPr>
          <p:cNvPr id="8" name="Straight Connector 7"/>
          <p:cNvCxnSpPr/>
          <p:nvPr/>
        </p:nvCxnSpPr>
        <p:spPr>
          <a:xfrm>
            <a:off x="0" y="1066800"/>
            <a:ext cx="7632700" cy="0"/>
          </a:xfrm>
          <a:prstGeom prst="line">
            <a:avLst/>
          </a:prstGeom>
          <a:ln w="38100" cap="flat" cmpd="sng" algn="ctr">
            <a:solidFill>
              <a:srgbClr val="662E9E"/>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9" name="Picture 8" descr="FCMB LOGOS.pdf"/>
          <p:cNvPicPr>
            <a:picLocks noChangeAspect="1"/>
          </p:cNvPicPr>
          <p:nvPr/>
        </p:nvPicPr>
        <p:blipFill rotWithShape="1">
          <a:blip r:embed="rId2" cstate="print">
            <a:extLst>
              <a:ext uri="{28A0092B-C50C-407E-A947-70E740481C1C}">
                <a14:useLocalDpi xmlns:a14="http://schemas.microsoft.com/office/drawing/2010/main" val="0"/>
              </a:ext>
            </a:extLst>
          </a:blip>
          <a:srcRect l="5682" t="18059" r="54951" b="25515"/>
          <a:stretch/>
        </p:blipFill>
        <p:spPr>
          <a:xfrm>
            <a:off x="76200" y="21528"/>
            <a:ext cx="1031527" cy="1045272"/>
          </a:xfrm>
          <a:prstGeom prst="rect">
            <a:avLst/>
          </a:prstGeom>
        </p:spPr>
      </p:pic>
      <p:graphicFrame>
        <p:nvGraphicFramePr>
          <p:cNvPr id="11" name="Content Placeholder 3"/>
          <p:cNvGraphicFramePr>
            <a:graphicFrameLocks/>
          </p:cNvGraphicFramePr>
          <p:nvPr>
            <p:extLst/>
          </p:nvPr>
        </p:nvGraphicFramePr>
        <p:xfrm>
          <a:off x="76200" y="1219200"/>
          <a:ext cx="5207000" cy="5412122"/>
        </p:xfrm>
        <a:graphic>
          <a:graphicData uri="http://schemas.openxmlformats.org/drawingml/2006/table">
            <a:tbl>
              <a:tblPr firstRow="1" bandRow="1">
                <a:tableStyleId>{5C22544A-7EE6-4342-B048-85BDC9FD1C3A}</a:tableStyleId>
              </a:tblPr>
              <a:tblGrid>
                <a:gridCol w="1524000">
                  <a:extLst>
                    <a:ext uri="{9D8B030D-6E8A-4147-A177-3AD203B41FA5}">
                      <a16:colId xmlns="" xmlns:a16="http://schemas.microsoft.com/office/drawing/2014/main" val="20000"/>
                    </a:ext>
                  </a:extLst>
                </a:gridCol>
                <a:gridCol w="736600">
                  <a:extLst>
                    <a:ext uri="{9D8B030D-6E8A-4147-A177-3AD203B41FA5}">
                      <a16:colId xmlns="" xmlns:a16="http://schemas.microsoft.com/office/drawing/2014/main" val="20004"/>
                    </a:ext>
                  </a:extLst>
                </a:gridCol>
                <a:gridCol w="736600">
                  <a:extLst>
                    <a:ext uri="{9D8B030D-6E8A-4147-A177-3AD203B41FA5}">
                      <a16:colId xmlns="" xmlns:a16="http://schemas.microsoft.com/office/drawing/2014/main" val="20005"/>
                    </a:ext>
                  </a:extLst>
                </a:gridCol>
                <a:gridCol w="736600">
                  <a:extLst>
                    <a:ext uri="{9D8B030D-6E8A-4147-A177-3AD203B41FA5}">
                      <a16:colId xmlns="" xmlns:a16="http://schemas.microsoft.com/office/drawing/2014/main" val="20001"/>
                    </a:ext>
                  </a:extLst>
                </a:gridCol>
                <a:gridCol w="736600">
                  <a:extLst>
                    <a:ext uri="{9D8B030D-6E8A-4147-A177-3AD203B41FA5}">
                      <a16:colId xmlns="" xmlns:a16="http://schemas.microsoft.com/office/drawing/2014/main" val="20002"/>
                    </a:ext>
                  </a:extLst>
                </a:gridCol>
                <a:gridCol w="736600">
                  <a:extLst>
                    <a:ext uri="{9D8B030D-6E8A-4147-A177-3AD203B41FA5}">
                      <a16:colId xmlns="" xmlns:a16="http://schemas.microsoft.com/office/drawing/2014/main" val="20003"/>
                    </a:ext>
                  </a:extLst>
                </a:gridCol>
              </a:tblGrid>
              <a:tr h="51068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20" b="1" u="none" dirty="0">
                          <a:solidFill>
                            <a:schemeClr val="tx1">
                              <a:lumMod val="75000"/>
                              <a:lumOff val="25000"/>
                            </a:schemeClr>
                          </a:solidFill>
                          <a:latin typeface="Corbel" panose="020B0503020204020204" pitchFamily="34" charset="0"/>
                        </a:rPr>
                        <a:t>N’billion</a:t>
                      </a:r>
                    </a:p>
                  </a:txBody>
                  <a:tcPr marL="19501" marR="19501" marT="18000" marB="18000" anchor="ctr">
                    <a:lnL w="28575" cap="flat" cmpd="sng" algn="ctr">
                      <a:solidFill>
                        <a:schemeClr val="bg1"/>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28575" cap="flat" cmpd="sng" algn="ctr">
                      <a:solidFill>
                        <a:srgbClr val="662E9E"/>
                      </a:solidFill>
                      <a:prstDash val="solid"/>
                      <a:round/>
                      <a:headEnd type="none" w="med" len="med"/>
                      <a:tailEnd type="none" w="med" len="med"/>
                    </a:lnT>
                    <a:lnB w="28575" cap="flat" cmpd="sng" algn="ctr">
                      <a:solidFill>
                        <a:srgbClr val="662E9E"/>
                      </a:solidFill>
                      <a:prstDash val="solid"/>
                      <a:round/>
                      <a:headEnd type="none" w="med" len="med"/>
                      <a:tailEnd type="none" w="med" len="med"/>
                    </a:lnB>
                    <a:noFill/>
                  </a:tcPr>
                </a:tc>
                <a:tc>
                  <a:txBody>
                    <a:bodyPr/>
                    <a:lstStyle/>
                    <a:p>
                      <a:pPr algn="ctr"/>
                      <a:r>
                        <a:rPr lang="en-US" sz="1420" b="1" u="none" dirty="0">
                          <a:solidFill>
                            <a:schemeClr val="tx1">
                              <a:lumMod val="75000"/>
                              <a:lumOff val="25000"/>
                            </a:schemeClr>
                          </a:solidFill>
                          <a:latin typeface="Corbel" panose="020B0503020204020204" pitchFamily="34" charset="0"/>
                        </a:rPr>
                        <a:t>1Q17</a:t>
                      </a:r>
                    </a:p>
                  </a:txBody>
                  <a:tcPr marL="19501" marR="19501" marT="18000" marB="18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28575" cap="flat" cmpd="sng" algn="ctr">
                      <a:solidFill>
                        <a:srgbClr val="662E9E"/>
                      </a:solidFill>
                      <a:prstDash val="solid"/>
                      <a:round/>
                      <a:headEnd type="none" w="med" len="med"/>
                      <a:tailEnd type="none" w="med" len="med"/>
                    </a:lnT>
                    <a:lnB w="28575" cap="flat" cmpd="sng" algn="ctr">
                      <a:solidFill>
                        <a:srgbClr val="662E9E"/>
                      </a:solidFill>
                      <a:prstDash val="solid"/>
                      <a:round/>
                      <a:headEnd type="none" w="med" len="med"/>
                      <a:tailEnd type="none" w="med" len="med"/>
                    </a:lnB>
                    <a:noFill/>
                  </a:tcPr>
                </a:tc>
                <a:tc>
                  <a:txBody>
                    <a:bodyPr/>
                    <a:lstStyle/>
                    <a:p>
                      <a:pPr algn="ctr"/>
                      <a:r>
                        <a:rPr lang="en-US" sz="1420" b="1" u="none" dirty="0">
                          <a:solidFill>
                            <a:schemeClr val="tx1">
                              <a:lumMod val="75000"/>
                              <a:lumOff val="25000"/>
                            </a:schemeClr>
                          </a:solidFill>
                          <a:latin typeface="Corbel" panose="020B0503020204020204" pitchFamily="34" charset="0"/>
                        </a:rPr>
                        <a:t>4Q17</a:t>
                      </a:r>
                    </a:p>
                  </a:txBody>
                  <a:tcPr marL="19501" marR="19501" marT="18000" marB="18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28575" cap="flat" cmpd="sng" algn="ctr">
                      <a:solidFill>
                        <a:srgbClr val="662E9E"/>
                      </a:solidFill>
                      <a:prstDash val="solid"/>
                      <a:round/>
                      <a:headEnd type="none" w="med" len="med"/>
                      <a:tailEnd type="none" w="med" len="med"/>
                    </a:lnT>
                    <a:lnB w="28575" cap="flat" cmpd="sng" algn="ctr">
                      <a:solidFill>
                        <a:srgbClr val="662E9E"/>
                      </a:solidFill>
                      <a:prstDash val="solid"/>
                      <a:round/>
                      <a:headEnd type="none" w="med" len="med"/>
                      <a:tailEnd type="none" w="med" len="med"/>
                    </a:lnB>
                    <a:noFill/>
                  </a:tcPr>
                </a:tc>
                <a:tc>
                  <a:txBody>
                    <a:bodyPr/>
                    <a:lstStyle/>
                    <a:p>
                      <a:pPr algn="ctr"/>
                      <a:r>
                        <a:rPr lang="en-US" sz="1420" b="1" u="none" dirty="0">
                          <a:solidFill>
                            <a:schemeClr val="tx1">
                              <a:lumMod val="75000"/>
                              <a:lumOff val="25000"/>
                            </a:schemeClr>
                          </a:solidFill>
                          <a:latin typeface="Corbel" panose="020B0503020204020204" pitchFamily="34" charset="0"/>
                        </a:rPr>
                        <a:t>1Q18</a:t>
                      </a:r>
                    </a:p>
                  </a:txBody>
                  <a:tcPr marL="19501" marR="19501" marT="18000" marB="18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28575" cap="flat" cmpd="sng" algn="ctr">
                      <a:solidFill>
                        <a:srgbClr val="662E9E"/>
                      </a:solidFill>
                      <a:prstDash val="solid"/>
                      <a:round/>
                      <a:headEnd type="none" w="med" len="med"/>
                      <a:tailEnd type="none" w="med" len="med"/>
                    </a:lnT>
                    <a:lnB w="28575" cap="flat" cmpd="sng" algn="ctr">
                      <a:solidFill>
                        <a:srgbClr val="662E9E"/>
                      </a:solidFill>
                      <a:prstDash val="solid"/>
                      <a:round/>
                      <a:headEnd type="none" w="med" len="med"/>
                      <a:tailEnd type="none" w="med" len="med"/>
                    </a:lnB>
                    <a:solidFill>
                      <a:schemeClr val="bg1">
                        <a:lumMod val="75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420" b="1" u="none" dirty="0">
                          <a:solidFill>
                            <a:schemeClr val="tx1">
                              <a:lumMod val="75000"/>
                              <a:lumOff val="25000"/>
                            </a:schemeClr>
                          </a:solidFill>
                          <a:latin typeface="Corbel" panose="020B0503020204020204" pitchFamily="34" charset="0"/>
                        </a:rPr>
                        <a:t>%</a:t>
                      </a:r>
                      <a:r>
                        <a:rPr lang="el-GR" sz="1420" b="1" u="none" dirty="0">
                          <a:solidFill>
                            <a:schemeClr val="tx1">
                              <a:lumMod val="75000"/>
                              <a:lumOff val="25000"/>
                            </a:schemeClr>
                          </a:solidFill>
                          <a:latin typeface="Corbel" panose="020B0503020204020204" pitchFamily="34" charset="0"/>
                        </a:rPr>
                        <a:t>Δ</a:t>
                      </a:r>
                      <a:endParaRPr lang="en-US" sz="1420" b="1" u="none" dirty="0">
                        <a:solidFill>
                          <a:schemeClr val="tx1">
                            <a:lumMod val="75000"/>
                            <a:lumOff val="25000"/>
                          </a:schemeClr>
                        </a:solidFill>
                        <a:latin typeface="Corbel" panose="020B0503020204020204" pitchFamily="34" charset="0"/>
                      </a:endParaRPr>
                    </a:p>
                    <a:p>
                      <a:pPr algn="ctr"/>
                      <a:r>
                        <a:rPr lang="en-US" sz="1420" b="1" u="none" dirty="0">
                          <a:solidFill>
                            <a:schemeClr val="tx1">
                              <a:lumMod val="75000"/>
                              <a:lumOff val="25000"/>
                            </a:schemeClr>
                          </a:solidFill>
                          <a:latin typeface="Corbel" panose="020B0503020204020204" pitchFamily="34" charset="0"/>
                        </a:rPr>
                        <a:t>QoQ</a:t>
                      </a:r>
                    </a:p>
                  </a:txBody>
                  <a:tcPr marL="19501" marR="19501" marT="18000" marB="18000" anchor="ctr">
                    <a:lnL w="12700" cap="flat" cmpd="sng" algn="ctr">
                      <a:solidFill>
                        <a:schemeClr val="bg1">
                          <a:lumMod val="7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rgbClr val="662E9E"/>
                      </a:solidFill>
                      <a:prstDash val="solid"/>
                      <a:round/>
                      <a:headEnd type="none" w="med" len="med"/>
                      <a:tailEnd type="none" w="med" len="med"/>
                    </a:lnT>
                    <a:lnB w="28575" cap="flat" cmpd="sng" algn="ctr">
                      <a:solidFill>
                        <a:srgbClr val="662E9E"/>
                      </a:solidFill>
                      <a:prstDash val="solid"/>
                      <a:round/>
                      <a:headEnd type="none" w="med" len="med"/>
                      <a:tailEnd type="none" w="med" len="med"/>
                    </a:lnB>
                    <a:noFill/>
                  </a:tcPr>
                </a:tc>
                <a:tc>
                  <a:txBody>
                    <a:bodyPr/>
                    <a:lstStyle/>
                    <a:p>
                      <a:pPr algn="ctr"/>
                      <a:r>
                        <a:rPr lang="en-US" sz="1420" b="1" u="none" dirty="0">
                          <a:solidFill>
                            <a:schemeClr val="tx1">
                              <a:lumMod val="75000"/>
                              <a:lumOff val="25000"/>
                            </a:schemeClr>
                          </a:solidFill>
                          <a:latin typeface="Corbel" panose="020B0503020204020204" pitchFamily="34" charset="0"/>
                        </a:rPr>
                        <a:t>%</a:t>
                      </a:r>
                      <a:r>
                        <a:rPr lang="el-GR" sz="1420" b="1" u="none" dirty="0">
                          <a:solidFill>
                            <a:schemeClr val="tx1">
                              <a:lumMod val="75000"/>
                              <a:lumOff val="25000"/>
                            </a:schemeClr>
                          </a:solidFill>
                          <a:latin typeface="Corbel" panose="020B0503020204020204" pitchFamily="34" charset="0"/>
                        </a:rPr>
                        <a:t>Δ</a:t>
                      </a:r>
                      <a:endParaRPr lang="en-US" sz="1420" b="1" u="none" dirty="0">
                        <a:solidFill>
                          <a:schemeClr val="tx1">
                            <a:lumMod val="75000"/>
                            <a:lumOff val="25000"/>
                          </a:schemeClr>
                        </a:solidFill>
                        <a:latin typeface="Corbel" panose="020B0503020204020204" pitchFamily="34" charset="0"/>
                      </a:endParaRPr>
                    </a:p>
                    <a:p>
                      <a:pPr algn="ctr"/>
                      <a:r>
                        <a:rPr lang="en-US" sz="1420" b="1" u="none" dirty="0">
                          <a:solidFill>
                            <a:schemeClr val="tx1">
                              <a:lumMod val="75000"/>
                              <a:lumOff val="25000"/>
                            </a:schemeClr>
                          </a:solidFill>
                          <a:latin typeface="Corbel" panose="020B0503020204020204" pitchFamily="34" charset="0"/>
                        </a:rPr>
                        <a:t>YoY</a:t>
                      </a:r>
                    </a:p>
                  </a:txBody>
                  <a:tcPr marL="19501" marR="19501" marT="18000" marB="18000" anchor="ct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rgbClr val="662E9E"/>
                      </a:solidFill>
                      <a:prstDash val="solid"/>
                      <a:round/>
                      <a:headEnd type="none" w="med" len="med"/>
                      <a:tailEnd type="none" w="med" len="med"/>
                    </a:lnT>
                    <a:lnB w="28575" cap="flat" cmpd="sng" algn="ctr">
                      <a:solidFill>
                        <a:srgbClr val="662E9E"/>
                      </a:solidFill>
                      <a:prstDash val="solid"/>
                      <a:round/>
                      <a:headEnd type="none" w="med" len="med"/>
                      <a:tailEnd type="none" w="med" len="med"/>
                    </a:lnB>
                    <a:noFill/>
                  </a:tcPr>
                </a:tc>
                <a:extLst>
                  <a:ext uri="{0D108BD9-81ED-4DB2-BD59-A6C34878D82A}">
                    <a16:rowId xmlns="" xmlns:a16="http://schemas.microsoft.com/office/drawing/2014/main" val="10000"/>
                  </a:ext>
                </a:extLst>
              </a:tr>
              <a:tr h="251319">
                <a:tc>
                  <a:txBody>
                    <a:bodyPr/>
                    <a:lstStyle/>
                    <a:p>
                      <a:pPr algn="l" rtl="0" fontAlgn="b"/>
                      <a:r>
                        <a:rPr lang="en-GB" sz="1420" b="0" i="0" u="none" strike="noStrike" dirty="0">
                          <a:solidFill>
                            <a:srgbClr val="595959"/>
                          </a:solidFill>
                          <a:effectLst/>
                          <a:latin typeface="Corbel" panose="020B0503020204020204" pitchFamily="34" charset="0"/>
                        </a:rPr>
                        <a:t>Revenue </a:t>
                      </a:r>
                    </a:p>
                  </a:txBody>
                  <a:tcPr marL="0" marR="0" marT="0" marB="0" anchor="ctr">
                    <a:lnL w="28575" cap="flat" cmpd="sng" algn="ctr">
                      <a:solidFill>
                        <a:schemeClr val="bg1"/>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28575" cap="flat" cmpd="sng" algn="ctr">
                      <a:solidFill>
                        <a:srgbClr val="662E9E"/>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ctr" fontAlgn="t"/>
                      <a:r>
                        <a:rPr lang="en-GB" sz="1420" b="1" i="0" u="none" strike="noStrike" dirty="0">
                          <a:solidFill>
                            <a:srgbClr val="000000"/>
                          </a:solidFill>
                          <a:effectLst/>
                          <a:latin typeface="Corbel" panose="020B0503020204020204" pitchFamily="34" charset="0"/>
                        </a:rPr>
                        <a:t>37.0 </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28575" cap="flat" cmpd="sng" algn="ctr">
                      <a:solidFill>
                        <a:srgbClr val="662E9E"/>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ctr" fontAlgn="t"/>
                      <a:r>
                        <a:rPr lang="en-GB" sz="1420" b="1" i="0" u="none" strike="noStrike" dirty="0">
                          <a:solidFill>
                            <a:srgbClr val="000000"/>
                          </a:solidFill>
                          <a:effectLst/>
                          <a:latin typeface="Corbel" panose="020B0503020204020204" pitchFamily="34" charset="0"/>
                        </a:rPr>
                        <a:t>47.4 </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28575" cap="flat" cmpd="sng" algn="ctr">
                      <a:solidFill>
                        <a:srgbClr val="662E9E"/>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ctr" fontAlgn="t"/>
                      <a:r>
                        <a:rPr lang="en-GB" sz="1420" b="1" i="0" u="none" strike="noStrike" dirty="0">
                          <a:solidFill>
                            <a:srgbClr val="000000"/>
                          </a:solidFill>
                          <a:effectLst/>
                          <a:latin typeface="Corbel" panose="020B0503020204020204" pitchFamily="34" charset="0"/>
                        </a:rPr>
                        <a:t>  38.7 </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28575" cap="flat" cmpd="sng" algn="ctr">
                      <a:solidFill>
                        <a:srgbClr val="662E9E"/>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75000"/>
                      </a:schemeClr>
                    </a:solidFill>
                  </a:tcPr>
                </a:tc>
                <a:tc>
                  <a:txBody>
                    <a:bodyPr/>
                    <a:lstStyle/>
                    <a:p>
                      <a:pPr algn="ctr" fontAlgn="t"/>
                      <a:r>
                        <a:rPr lang="en-GB" sz="1420" b="1" i="0" u="none" strike="noStrike" dirty="0">
                          <a:solidFill>
                            <a:srgbClr val="000000"/>
                          </a:solidFill>
                          <a:effectLst/>
                          <a:latin typeface="Corbel" panose="020B0503020204020204" pitchFamily="34" charset="0"/>
                        </a:rPr>
                        <a:t>-18.50%</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rgbClr val="662E9E"/>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ctr" fontAlgn="t"/>
                      <a:r>
                        <a:rPr lang="en-GB" sz="1420" b="1" i="0" u="none" strike="noStrike" dirty="0">
                          <a:solidFill>
                            <a:srgbClr val="000000"/>
                          </a:solidFill>
                          <a:effectLst/>
                          <a:latin typeface="Corbel" panose="020B0503020204020204" pitchFamily="34" charset="0"/>
                        </a:rPr>
                        <a:t>4.65%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rgbClr val="662E9E"/>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 xmlns:a16="http://schemas.microsoft.com/office/drawing/2014/main" val="10016"/>
                  </a:ext>
                </a:extLst>
              </a:tr>
              <a:tr h="228600">
                <a:tc>
                  <a:txBody>
                    <a:bodyPr/>
                    <a:lstStyle/>
                    <a:p>
                      <a:pPr algn="l"/>
                      <a:r>
                        <a:rPr lang="en-US" sz="1420" dirty="0">
                          <a:solidFill>
                            <a:schemeClr val="tx1">
                              <a:lumMod val="75000"/>
                              <a:lumOff val="25000"/>
                            </a:schemeClr>
                          </a:solidFill>
                          <a:latin typeface="Corbel" panose="020B0503020204020204" pitchFamily="34" charset="0"/>
                        </a:rPr>
                        <a:t>Net Interest Income</a:t>
                      </a:r>
                    </a:p>
                  </a:txBody>
                  <a:tcPr marL="19501" marR="19501" marT="18000" marB="18000" anchor="ctr">
                    <a:lnL w="28575" cap="flat" cmpd="sng" algn="ctr">
                      <a:solidFill>
                        <a:schemeClr val="bg1"/>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t"/>
                      <a:r>
                        <a:rPr lang="en-GB" sz="1420" b="1" i="0" u="none" strike="noStrike" dirty="0">
                          <a:solidFill>
                            <a:srgbClr val="000000"/>
                          </a:solidFill>
                          <a:effectLst/>
                          <a:latin typeface="Corbel" panose="020B0503020204020204" pitchFamily="34" charset="0"/>
                        </a:rPr>
                        <a:t>15.2 </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t"/>
                      <a:r>
                        <a:rPr lang="en-GB" sz="1420" b="1" i="0" u="none" strike="noStrike" dirty="0">
                          <a:solidFill>
                            <a:srgbClr val="000000"/>
                          </a:solidFill>
                          <a:effectLst/>
                          <a:latin typeface="Corbel" panose="020B0503020204020204" pitchFamily="34" charset="0"/>
                        </a:rPr>
                        <a:t>20.2 </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t"/>
                      <a:r>
                        <a:rPr lang="en-GB" sz="1420" b="1" i="0" u="none" strike="noStrike" dirty="0">
                          <a:solidFill>
                            <a:srgbClr val="000000"/>
                          </a:solidFill>
                          <a:effectLst/>
                          <a:latin typeface="Corbel" panose="020B0503020204020204" pitchFamily="34" charset="0"/>
                        </a:rPr>
                        <a:t>  17.4 </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75000"/>
                      </a:schemeClr>
                    </a:solidFill>
                  </a:tcPr>
                </a:tc>
                <a:tc>
                  <a:txBody>
                    <a:bodyPr/>
                    <a:lstStyle/>
                    <a:p>
                      <a:pPr algn="ctr" fontAlgn="t"/>
                      <a:r>
                        <a:rPr lang="en-GB" sz="1420" b="1" i="0" u="none" strike="noStrike" dirty="0">
                          <a:solidFill>
                            <a:srgbClr val="000000"/>
                          </a:solidFill>
                          <a:effectLst/>
                          <a:latin typeface="Corbel" panose="020B0503020204020204" pitchFamily="34" charset="0"/>
                        </a:rPr>
                        <a:t>-13.85%</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t"/>
                      <a:r>
                        <a:rPr lang="en-GB" sz="1420" b="1" i="0" u="none" strike="noStrike" dirty="0">
                          <a:solidFill>
                            <a:srgbClr val="000000"/>
                          </a:solidFill>
                          <a:effectLst/>
                          <a:latin typeface="Corbel" panose="020B0503020204020204" pitchFamily="34" charset="0"/>
                        </a:rPr>
                        <a:t>14.25%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 xmlns:a16="http://schemas.microsoft.com/office/drawing/2014/main" val="10001"/>
                  </a:ext>
                </a:extLst>
              </a:tr>
              <a:tr h="287145">
                <a:tc>
                  <a:txBody>
                    <a:bodyPr/>
                    <a:lstStyle/>
                    <a:p>
                      <a:pPr algn="l" rtl="0" fontAlgn="b"/>
                      <a:r>
                        <a:rPr lang="en-GB" sz="1420" b="1" i="0" u="none" strike="noStrike" dirty="0">
                          <a:solidFill>
                            <a:srgbClr val="595959"/>
                          </a:solidFill>
                          <a:effectLst/>
                          <a:latin typeface="Corbel" panose="020B0503020204020204" pitchFamily="34" charset="0"/>
                        </a:rPr>
                        <a:t>Non Interest Income   </a:t>
                      </a:r>
                    </a:p>
                  </a:txBody>
                  <a:tcPr marL="0" marR="0" marT="0" marB="0" anchor="ctr">
                    <a:lnL w="28575" cap="flat" cmpd="sng" algn="ctr">
                      <a:solidFill>
                        <a:schemeClr val="bg1"/>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t"/>
                      <a:r>
                        <a:rPr lang="en-GB" sz="1420" b="1" i="0" u="none" strike="noStrike" dirty="0">
                          <a:solidFill>
                            <a:srgbClr val="000000"/>
                          </a:solidFill>
                          <a:effectLst/>
                          <a:latin typeface="Corbel" panose="020B0503020204020204" pitchFamily="34" charset="0"/>
                        </a:rPr>
                        <a:t>7.3 </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t"/>
                      <a:r>
                        <a:rPr lang="en-GB" sz="1420" b="1" i="0" u="none" strike="noStrike" dirty="0">
                          <a:solidFill>
                            <a:srgbClr val="000000"/>
                          </a:solidFill>
                          <a:effectLst/>
                          <a:latin typeface="Corbel" panose="020B0503020204020204" pitchFamily="34" charset="0"/>
                        </a:rPr>
                        <a:t>11.7 </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t"/>
                      <a:r>
                        <a:rPr lang="en-GB" sz="1420" b="1" i="0" u="none" strike="noStrike" dirty="0">
                          <a:solidFill>
                            <a:srgbClr val="000000"/>
                          </a:solidFill>
                          <a:effectLst/>
                          <a:latin typeface="Corbel" panose="020B0503020204020204" pitchFamily="34" charset="0"/>
                        </a:rPr>
                        <a:t>6.3 </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75000"/>
                      </a:schemeClr>
                    </a:solidFill>
                  </a:tcPr>
                </a:tc>
                <a:tc>
                  <a:txBody>
                    <a:bodyPr/>
                    <a:lstStyle/>
                    <a:p>
                      <a:pPr algn="ctr" fontAlgn="t"/>
                      <a:r>
                        <a:rPr lang="en-GB" sz="1420" b="1" i="0" u="none" strike="noStrike" dirty="0">
                          <a:solidFill>
                            <a:srgbClr val="000000"/>
                          </a:solidFill>
                          <a:effectLst/>
                          <a:latin typeface="Corbel" panose="020B0503020204020204" pitchFamily="34" charset="0"/>
                        </a:rPr>
                        <a:t>-45.86%</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t"/>
                      <a:r>
                        <a:rPr lang="en-GB" sz="1420" b="1" i="0" u="none" strike="noStrike" dirty="0">
                          <a:solidFill>
                            <a:srgbClr val="000000"/>
                          </a:solidFill>
                          <a:effectLst/>
                          <a:latin typeface="Corbel" panose="020B0503020204020204" pitchFamily="34" charset="0"/>
                        </a:rPr>
                        <a:t>-13.05%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 xmlns:a16="http://schemas.microsoft.com/office/drawing/2014/main" val="10002"/>
                  </a:ext>
                </a:extLst>
              </a:tr>
              <a:tr h="2871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20" dirty="0">
                          <a:solidFill>
                            <a:schemeClr val="tx1">
                              <a:lumMod val="75000"/>
                              <a:lumOff val="25000"/>
                            </a:schemeClr>
                          </a:solidFill>
                          <a:latin typeface="Corbel" panose="020B0503020204020204" pitchFamily="34" charset="0"/>
                        </a:rPr>
                        <a:t>Net impairment</a:t>
                      </a:r>
                      <a:r>
                        <a:rPr lang="en-US" sz="1420" baseline="0" dirty="0">
                          <a:solidFill>
                            <a:schemeClr val="tx1">
                              <a:lumMod val="75000"/>
                              <a:lumOff val="25000"/>
                            </a:schemeClr>
                          </a:solidFill>
                          <a:latin typeface="Corbel" panose="020B0503020204020204" pitchFamily="34" charset="0"/>
                        </a:rPr>
                        <a:t> loss on loans</a:t>
                      </a:r>
                      <a:endParaRPr lang="en-US" sz="1420" dirty="0">
                        <a:solidFill>
                          <a:schemeClr val="tx1">
                            <a:lumMod val="75000"/>
                            <a:lumOff val="25000"/>
                          </a:schemeClr>
                        </a:solidFill>
                        <a:latin typeface="Corbel" panose="020B0503020204020204" pitchFamily="34" charset="0"/>
                      </a:endParaRPr>
                    </a:p>
                  </a:txBody>
                  <a:tcPr marL="19501" marR="19501" marT="18000" marB="18000" anchor="ctr">
                    <a:lnL w="28575" cap="flat" cmpd="sng" algn="ctr">
                      <a:solidFill>
                        <a:schemeClr val="bg1"/>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t"/>
                      <a:r>
                        <a:rPr lang="en-GB" sz="1420" b="0" i="0" u="none" strike="noStrike" dirty="0">
                          <a:solidFill>
                            <a:srgbClr val="000000"/>
                          </a:solidFill>
                          <a:effectLst/>
                          <a:latin typeface="Corbel" panose="020B0503020204020204" pitchFamily="34" charset="0"/>
                        </a:rPr>
                        <a:t>(4.7)</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t"/>
                      <a:r>
                        <a:rPr lang="en-GB" sz="1420" b="0" i="0" u="none" strike="noStrike" dirty="0">
                          <a:solidFill>
                            <a:srgbClr val="000000"/>
                          </a:solidFill>
                          <a:effectLst/>
                          <a:latin typeface="Corbel" panose="020B0503020204020204" pitchFamily="34" charset="0"/>
                        </a:rPr>
                        <a:t>(8.8)</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t"/>
                      <a:r>
                        <a:rPr lang="en-GB" sz="1420" b="0" i="0" u="none" strike="noStrike" dirty="0">
                          <a:solidFill>
                            <a:srgbClr val="000000"/>
                          </a:solidFill>
                          <a:effectLst/>
                          <a:latin typeface="Corbel" panose="020B0503020204020204" pitchFamily="34" charset="0"/>
                        </a:rPr>
                        <a:t>(4.6)</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75000"/>
                      </a:schemeClr>
                    </a:solidFill>
                  </a:tcPr>
                </a:tc>
                <a:tc>
                  <a:txBody>
                    <a:bodyPr/>
                    <a:lstStyle/>
                    <a:p>
                      <a:pPr algn="ctr" fontAlgn="t"/>
                      <a:r>
                        <a:rPr lang="en-GB" sz="1420" b="0" i="0" u="none" strike="noStrike" dirty="0">
                          <a:solidFill>
                            <a:srgbClr val="000000"/>
                          </a:solidFill>
                          <a:effectLst/>
                          <a:latin typeface="Corbel" panose="020B0503020204020204" pitchFamily="34" charset="0"/>
                        </a:rPr>
                        <a:t>-47.70%</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t"/>
                      <a:r>
                        <a:rPr lang="en-GB" sz="1420" b="0" i="0" u="none" strike="noStrike" dirty="0">
                          <a:solidFill>
                            <a:srgbClr val="000000"/>
                          </a:solidFill>
                          <a:effectLst/>
                          <a:latin typeface="Corbel" panose="020B0503020204020204" pitchFamily="34" charset="0"/>
                        </a:rPr>
                        <a:t>-3.22%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 xmlns:a16="http://schemas.microsoft.com/office/drawing/2014/main" val="10003"/>
                  </a:ext>
                </a:extLst>
              </a:tr>
              <a:tr h="27520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20" dirty="0">
                          <a:solidFill>
                            <a:schemeClr val="tx1">
                              <a:lumMod val="75000"/>
                              <a:lumOff val="25000"/>
                            </a:schemeClr>
                          </a:solidFill>
                          <a:latin typeface="Corbel" panose="020B0503020204020204" pitchFamily="34" charset="0"/>
                        </a:rPr>
                        <a:t>Operating Expenses</a:t>
                      </a:r>
                    </a:p>
                  </a:txBody>
                  <a:tcPr marL="19501" marR="19501" marT="18000" marB="18000" anchor="ctr">
                    <a:lnL w="28575" cap="flat" cmpd="sng" algn="ctr">
                      <a:solidFill>
                        <a:schemeClr val="bg1"/>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t"/>
                      <a:r>
                        <a:rPr lang="en-GB" sz="1420" b="0" i="0" u="none" strike="noStrike" dirty="0">
                          <a:solidFill>
                            <a:srgbClr val="000000"/>
                          </a:solidFill>
                          <a:effectLst/>
                          <a:latin typeface="Corbel" panose="020B0503020204020204" pitchFamily="34" charset="0"/>
                        </a:rPr>
                        <a:t>(15.7)</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t"/>
                      <a:r>
                        <a:rPr lang="en-GB" sz="1420" b="0" i="0" u="none" strike="noStrike" dirty="0">
                          <a:solidFill>
                            <a:srgbClr val="000000"/>
                          </a:solidFill>
                          <a:effectLst/>
                          <a:latin typeface="Corbel" panose="020B0503020204020204" pitchFamily="34" charset="0"/>
                        </a:rPr>
                        <a:t>(18.5)</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t"/>
                      <a:r>
                        <a:rPr lang="en-GB" sz="1420" b="0" i="0" u="none" strike="noStrike" dirty="0">
                          <a:solidFill>
                            <a:srgbClr val="000000"/>
                          </a:solidFill>
                          <a:effectLst/>
                          <a:latin typeface="Corbel" panose="020B0503020204020204" pitchFamily="34" charset="0"/>
                        </a:rPr>
                        <a:t>(16.7)</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75000"/>
                      </a:schemeClr>
                    </a:solidFill>
                  </a:tcPr>
                </a:tc>
                <a:tc>
                  <a:txBody>
                    <a:bodyPr/>
                    <a:lstStyle/>
                    <a:p>
                      <a:pPr algn="ctr" fontAlgn="t"/>
                      <a:r>
                        <a:rPr lang="en-GB" sz="1420" b="0" i="0" u="none" strike="noStrike" dirty="0">
                          <a:solidFill>
                            <a:srgbClr val="000000"/>
                          </a:solidFill>
                          <a:effectLst/>
                          <a:latin typeface="Corbel" panose="020B0503020204020204" pitchFamily="34" charset="0"/>
                        </a:rPr>
                        <a:t>-9.85%</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t"/>
                      <a:r>
                        <a:rPr lang="en-GB" sz="1420" b="0" i="0" u="none" strike="noStrike" dirty="0">
                          <a:solidFill>
                            <a:srgbClr val="000000"/>
                          </a:solidFill>
                          <a:effectLst/>
                          <a:latin typeface="Corbel" panose="020B0503020204020204" pitchFamily="34" charset="0"/>
                        </a:rPr>
                        <a:t>6.05%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 xmlns:a16="http://schemas.microsoft.com/office/drawing/2014/main" val="10004"/>
                  </a:ext>
                </a:extLst>
              </a:tr>
              <a:tr h="275206">
                <a:tc>
                  <a:txBody>
                    <a:bodyPr/>
                    <a:lstStyle/>
                    <a:p>
                      <a:pPr algn="l"/>
                      <a:r>
                        <a:rPr lang="en-US" sz="1420" dirty="0">
                          <a:solidFill>
                            <a:schemeClr val="tx1">
                              <a:lumMod val="75000"/>
                              <a:lumOff val="25000"/>
                            </a:schemeClr>
                          </a:solidFill>
                          <a:latin typeface="Corbel" panose="020B0503020204020204" pitchFamily="34" charset="0"/>
                        </a:rPr>
                        <a:t>PBT</a:t>
                      </a:r>
                    </a:p>
                  </a:txBody>
                  <a:tcPr marL="19501" marR="19501" marT="18000" marB="18000" anchor="ctr">
                    <a:lnL w="28575" cap="flat" cmpd="sng" algn="ctr">
                      <a:solidFill>
                        <a:schemeClr val="bg1"/>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28575" cap="flat" cmpd="sng" algn="ctr">
                      <a:solidFill>
                        <a:srgbClr val="662E9E"/>
                      </a:solidFill>
                      <a:prstDash val="solid"/>
                      <a:round/>
                      <a:headEnd type="none" w="med" len="med"/>
                      <a:tailEnd type="none" w="med" len="med"/>
                    </a:lnB>
                    <a:noFill/>
                  </a:tcPr>
                </a:tc>
                <a:tc>
                  <a:txBody>
                    <a:bodyPr/>
                    <a:lstStyle/>
                    <a:p>
                      <a:pPr algn="ctr" fontAlgn="t"/>
                      <a:r>
                        <a:rPr lang="en-GB" sz="1420" b="1" i="0" u="none" strike="noStrike" dirty="0">
                          <a:solidFill>
                            <a:srgbClr val="000000"/>
                          </a:solidFill>
                          <a:effectLst/>
                          <a:latin typeface="Corbel" panose="020B0503020204020204" pitchFamily="34" charset="0"/>
                        </a:rPr>
                        <a:t>1.8 </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28575" cap="flat" cmpd="sng" algn="ctr">
                      <a:solidFill>
                        <a:srgbClr val="662E9E"/>
                      </a:solidFill>
                      <a:prstDash val="solid"/>
                      <a:round/>
                      <a:headEnd type="none" w="med" len="med"/>
                      <a:tailEnd type="none" w="med" len="med"/>
                    </a:lnB>
                    <a:noFill/>
                  </a:tcPr>
                </a:tc>
                <a:tc>
                  <a:txBody>
                    <a:bodyPr/>
                    <a:lstStyle/>
                    <a:p>
                      <a:pPr algn="ctr" fontAlgn="t"/>
                      <a:r>
                        <a:rPr lang="en-GB" sz="1420" b="1" i="0" u="none" strike="noStrike" dirty="0">
                          <a:solidFill>
                            <a:srgbClr val="000000"/>
                          </a:solidFill>
                          <a:effectLst/>
                          <a:latin typeface="Corbel" panose="020B0503020204020204" pitchFamily="34" charset="0"/>
                        </a:rPr>
                        <a:t>3.6 </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28575" cap="flat" cmpd="sng" algn="ctr">
                      <a:solidFill>
                        <a:srgbClr val="662E9E"/>
                      </a:solidFill>
                      <a:prstDash val="solid"/>
                      <a:round/>
                      <a:headEnd type="none" w="med" len="med"/>
                      <a:tailEnd type="none" w="med" len="med"/>
                    </a:lnB>
                    <a:noFill/>
                  </a:tcPr>
                </a:tc>
                <a:tc>
                  <a:txBody>
                    <a:bodyPr/>
                    <a:lstStyle/>
                    <a:p>
                      <a:pPr algn="ctr" fontAlgn="t"/>
                      <a:r>
                        <a:rPr lang="en-GB" sz="1420" b="1" i="0" u="none" strike="noStrike" dirty="0">
                          <a:solidFill>
                            <a:srgbClr val="000000"/>
                          </a:solidFill>
                          <a:effectLst/>
                          <a:latin typeface="Corbel" panose="020B0503020204020204" pitchFamily="34" charset="0"/>
                        </a:rPr>
                        <a:t>2.2 </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28575" cap="flat" cmpd="sng" algn="ctr">
                      <a:solidFill>
                        <a:srgbClr val="662E9E"/>
                      </a:solidFill>
                      <a:prstDash val="solid"/>
                      <a:round/>
                      <a:headEnd type="none" w="med" len="med"/>
                      <a:tailEnd type="none" w="med" len="med"/>
                    </a:lnB>
                    <a:solidFill>
                      <a:schemeClr val="bg1">
                        <a:lumMod val="75000"/>
                      </a:schemeClr>
                    </a:solidFill>
                  </a:tcPr>
                </a:tc>
                <a:tc>
                  <a:txBody>
                    <a:bodyPr/>
                    <a:lstStyle/>
                    <a:p>
                      <a:pPr algn="ctr" fontAlgn="t"/>
                      <a:r>
                        <a:rPr lang="en-GB" sz="1420" b="1" i="0" u="none" strike="noStrike" dirty="0">
                          <a:solidFill>
                            <a:srgbClr val="000000"/>
                          </a:solidFill>
                          <a:effectLst/>
                          <a:latin typeface="Corbel" panose="020B0503020204020204" pitchFamily="34" charset="0"/>
                        </a:rPr>
                        <a:t>-39.73%</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28575" cap="flat" cmpd="sng" algn="ctr">
                      <a:solidFill>
                        <a:srgbClr val="662E9E"/>
                      </a:solidFill>
                      <a:prstDash val="solid"/>
                      <a:round/>
                      <a:headEnd type="none" w="med" len="med"/>
                      <a:tailEnd type="none" w="med" len="med"/>
                    </a:lnB>
                    <a:noFill/>
                  </a:tcPr>
                </a:tc>
                <a:tc>
                  <a:txBody>
                    <a:bodyPr/>
                    <a:lstStyle/>
                    <a:p>
                      <a:pPr algn="ctr" fontAlgn="t"/>
                      <a:r>
                        <a:rPr lang="en-GB" sz="1420" b="1" i="0" u="none" strike="noStrike" dirty="0">
                          <a:solidFill>
                            <a:srgbClr val="000000"/>
                          </a:solidFill>
                          <a:effectLst/>
                          <a:latin typeface="Corbel" panose="020B0503020204020204" pitchFamily="34" charset="0"/>
                        </a:rPr>
                        <a:t>20.1%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28575" cap="flat" cmpd="sng" algn="ctr">
                      <a:solidFill>
                        <a:srgbClr val="662E9E"/>
                      </a:solidFill>
                      <a:prstDash val="solid"/>
                      <a:round/>
                      <a:headEnd type="none" w="med" len="med"/>
                      <a:tailEnd type="none" w="med" len="med"/>
                    </a:lnB>
                    <a:noFill/>
                  </a:tcPr>
                </a:tc>
                <a:extLst>
                  <a:ext uri="{0D108BD9-81ED-4DB2-BD59-A6C34878D82A}">
                    <a16:rowId xmlns="" xmlns:a16="http://schemas.microsoft.com/office/drawing/2014/main" val="10005"/>
                  </a:ext>
                </a:extLst>
              </a:tr>
              <a:tr h="275206">
                <a:tc>
                  <a:txBody>
                    <a:bodyPr/>
                    <a:lstStyle/>
                    <a:p>
                      <a:pPr marL="0" algn="l" defTabSz="914400" rtl="0" eaLnBrk="1" latinLnBrk="0" hangingPunct="1"/>
                      <a:r>
                        <a:rPr lang="en-US" sz="1420" kern="1200" dirty="0">
                          <a:solidFill>
                            <a:schemeClr val="tx1">
                              <a:lumMod val="75000"/>
                              <a:lumOff val="25000"/>
                            </a:schemeClr>
                          </a:solidFill>
                          <a:latin typeface="Corbel" panose="020B0503020204020204" pitchFamily="34" charset="0"/>
                          <a:ea typeface="+mn-ea"/>
                          <a:cs typeface="+mn-cs"/>
                        </a:rPr>
                        <a:t>Risk Assets</a:t>
                      </a:r>
                    </a:p>
                  </a:txBody>
                  <a:tcPr marL="19501" marR="19501" marT="18000" marB="18000" anchor="ctr">
                    <a:lnL w="28575" cap="flat" cmpd="sng" algn="ctr">
                      <a:solidFill>
                        <a:schemeClr val="bg1"/>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28575" cap="flat" cmpd="sng" algn="ctr">
                      <a:solidFill>
                        <a:srgbClr val="662E9E"/>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420" b="0" i="0" u="none" strike="noStrike" dirty="0">
                          <a:solidFill>
                            <a:srgbClr val="000000"/>
                          </a:solidFill>
                          <a:effectLst/>
                          <a:latin typeface="Corbel" panose="020B0503020204020204" pitchFamily="34" charset="0"/>
                        </a:rPr>
                        <a:t>    655.90 </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28575" cap="flat" cmpd="sng" algn="ctr">
                      <a:solidFill>
                        <a:srgbClr val="662E9E"/>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420" b="0" i="0" u="none" strike="noStrike" dirty="0">
                          <a:solidFill>
                            <a:srgbClr val="000000"/>
                          </a:solidFill>
                          <a:effectLst/>
                          <a:latin typeface="Corbel" panose="020B0503020204020204" pitchFamily="34" charset="0"/>
                        </a:rPr>
                        <a:t>649.38</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28575" cap="flat" cmpd="sng" algn="ctr">
                      <a:solidFill>
                        <a:srgbClr val="662E9E"/>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420" b="0" i="0" u="none" strike="noStrike" dirty="0">
                          <a:solidFill>
                            <a:srgbClr val="000000"/>
                          </a:solidFill>
                          <a:effectLst/>
                          <a:latin typeface="Corbel" panose="020B0503020204020204" pitchFamily="34" charset="0"/>
                        </a:rPr>
                        <a:t>595.35</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28575" cap="flat" cmpd="sng" algn="ctr">
                      <a:solidFill>
                        <a:srgbClr val="662E9E"/>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75000"/>
                      </a:schemeClr>
                    </a:solidFill>
                  </a:tcPr>
                </a:tc>
                <a:tc>
                  <a:txBody>
                    <a:bodyPr/>
                    <a:lstStyle/>
                    <a:p>
                      <a:pPr algn="ctr" fontAlgn="ctr"/>
                      <a:r>
                        <a:rPr lang="en-GB" sz="1420" b="0" i="0" u="none" strike="noStrike" dirty="0">
                          <a:solidFill>
                            <a:srgbClr val="000000"/>
                          </a:solidFill>
                          <a:effectLst/>
                          <a:latin typeface="Corbel" panose="020B0503020204020204" pitchFamily="34" charset="0"/>
                        </a:rPr>
                        <a:t>-8.3%</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rgbClr val="662E9E"/>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420" b="0" i="0" u="none" strike="noStrike" dirty="0">
                          <a:solidFill>
                            <a:srgbClr val="000000"/>
                          </a:solidFill>
                          <a:effectLst/>
                          <a:latin typeface="Corbel" panose="020B0503020204020204" pitchFamily="34" charset="0"/>
                        </a:rPr>
                        <a:t>-9.2%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rgbClr val="662E9E"/>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 xmlns:a16="http://schemas.microsoft.com/office/drawing/2014/main" val="10006"/>
                  </a:ext>
                </a:extLst>
              </a:tr>
              <a:tr h="275206">
                <a:tc>
                  <a:txBody>
                    <a:bodyPr/>
                    <a:lstStyle/>
                    <a:p>
                      <a:pPr marL="0" algn="l" defTabSz="914400" rtl="0" eaLnBrk="1" latinLnBrk="0" hangingPunct="1"/>
                      <a:r>
                        <a:rPr lang="en-US" sz="1420" kern="1200" dirty="0">
                          <a:solidFill>
                            <a:schemeClr val="tx1">
                              <a:lumMod val="75000"/>
                              <a:lumOff val="25000"/>
                            </a:schemeClr>
                          </a:solidFill>
                          <a:latin typeface="Corbel" panose="020B0503020204020204" pitchFamily="34" charset="0"/>
                          <a:ea typeface="+mn-ea"/>
                          <a:cs typeface="+mn-cs"/>
                        </a:rPr>
                        <a:t>Deposits</a:t>
                      </a:r>
                    </a:p>
                  </a:txBody>
                  <a:tcPr marL="19501" marR="19501" marT="18000" marB="18000" anchor="ctr">
                    <a:lnL w="28575" cap="flat" cmpd="sng" algn="ctr">
                      <a:solidFill>
                        <a:schemeClr val="bg1"/>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28575" cap="flat" cmpd="sng" algn="ctr">
                      <a:solidFill>
                        <a:srgbClr val="662E9E"/>
                      </a:solidFill>
                      <a:prstDash val="solid"/>
                      <a:round/>
                      <a:headEnd type="none" w="med" len="med"/>
                      <a:tailEnd type="none" w="med" len="med"/>
                    </a:lnB>
                    <a:noFill/>
                  </a:tcPr>
                </a:tc>
                <a:tc>
                  <a:txBody>
                    <a:bodyPr/>
                    <a:lstStyle/>
                    <a:p>
                      <a:pPr algn="ctr" fontAlgn="ctr"/>
                      <a:r>
                        <a:rPr lang="en-GB" sz="1420" b="0" i="0" u="none" strike="noStrike" dirty="0">
                          <a:solidFill>
                            <a:srgbClr val="000000"/>
                          </a:solidFill>
                          <a:effectLst/>
                          <a:latin typeface="Corbel" panose="020B0503020204020204" pitchFamily="34" charset="0"/>
                        </a:rPr>
                        <a:t>693.32 </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28575" cap="flat" cmpd="sng" algn="ctr">
                      <a:solidFill>
                        <a:srgbClr val="662E9E"/>
                      </a:solidFill>
                      <a:prstDash val="solid"/>
                      <a:round/>
                      <a:headEnd type="none" w="med" len="med"/>
                      <a:tailEnd type="none" w="med" len="med"/>
                    </a:lnB>
                    <a:noFill/>
                  </a:tcPr>
                </a:tc>
                <a:tc>
                  <a:txBody>
                    <a:bodyPr/>
                    <a:lstStyle/>
                    <a:p>
                      <a:pPr algn="ctr" fontAlgn="ctr"/>
                      <a:r>
                        <a:rPr lang="en-GB" sz="1420" b="0" i="0" u="none" strike="noStrike" dirty="0">
                          <a:solidFill>
                            <a:srgbClr val="000000"/>
                          </a:solidFill>
                          <a:effectLst/>
                          <a:latin typeface="Corbel" panose="020B0503020204020204" pitchFamily="34" charset="0"/>
                        </a:rPr>
                        <a:t>692.39</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28575" cap="flat" cmpd="sng" algn="ctr">
                      <a:solidFill>
                        <a:srgbClr val="662E9E"/>
                      </a:solidFill>
                      <a:prstDash val="solid"/>
                      <a:round/>
                      <a:headEnd type="none" w="med" len="med"/>
                      <a:tailEnd type="none" w="med" len="med"/>
                    </a:lnB>
                    <a:noFill/>
                  </a:tcPr>
                </a:tc>
                <a:tc>
                  <a:txBody>
                    <a:bodyPr/>
                    <a:lstStyle/>
                    <a:p>
                      <a:pPr algn="ctr" fontAlgn="ctr"/>
                      <a:r>
                        <a:rPr lang="en-GB" sz="1420" b="0" i="0" u="none" strike="noStrike" dirty="0">
                          <a:solidFill>
                            <a:srgbClr val="000000"/>
                          </a:solidFill>
                          <a:effectLst/>
                          <a:latin typeface="Corbel" panose="020B0503020204020204" pitchFamily="34" charset="0"/>
                        </a:rPr>
                        <a:t>749.36</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28575" cap="flat" cmpd="sng" algn="ctr">
                      <a:solidFill>
                        <a:srgbClr val="662E9E"/>
                      </a:solidFill>
                      <a:prstDash val="solid"/>
                      <a:round/>
                      <a:headEnd type="none" w="med" len="med"/>
                      <a:tailEnd type="none" w="med" len="med"/>
                    </a:lnB>
                    <a:solidFill>
                      <a:schemeClr val="bg1">
                        <a:lumMod val="75000"/>
                      </a:schemeClr>
                    </a:solidFill>
                  </a:tcPr>
                </a:tc>
                <a:tc>
                  <a:txBody>
                    <a:bodyPr/>
                    <a:lstStyle/>
                    <a:p>
                      <a:pPr algn="ctr" fontAlgn="ctr"/>
                      <a:r>
                        <a:rPr lang="en-GB" sz="1420" b="0" i="0" u="none" strike="noStrike" dirty="0">
                          <a:solidFill>
                            <a:srgbClr val="000000"/>
                          </a:solidFill>
                          <a:effectLst/>
                          <a:latin typeface="Corbel" panose="020B0503020204020204" pitchFamily="34" charset="0"/>
                        </a:rPr>
                        <a:t>8.23%</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28575" cap="flat" cmpd="sng" algn="ctr">
                      <a:solidFill>
                        <a:srgbClr val="662E9E"/>
                      </a:solidFill>
                      <a:prstDash val="solid"/>
                      <a:round/>
                      <a:headEnd type="none" w="med" len="med"/>
                      <a:tailEnd type="none" w="med" len="med"/>
                    </a:lnB>
                    <a:noFill/>
                  </a:tcPr>
                </a:tc>
                <a:tc>
                  <a:txBody>
                    <a:bodyPr/>
                    <a:lstStyle/>
                    <a:p>
                      <a:pPr algn="ctr" fontAlgn="ctr"/>
                      <a:r>
                        <a:rPr lang="en-GB" sz="1420" b="0" i="0" u="none" strike="noStrike" dirty="0">
                          <a:solidFill>
                            <a:srgbClr val="000000"/>
                          </a:solidFill>
                          <a:effectLst/>
                          <a:latin typeface="Corbel" panose="020B0503020204020204" pitchFamily="34" charset="0"/>
                        </a:rPr>
                        <a:t>8.1%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28575" cap="flat" cmpd="sng" algn="ctr">
                      <a:solidFill>
                        <a:srgbClr val="662E9E"/>
                      </a:solidFill>
                      <a:prstDash val="solid"/>
                      <a:round/>
                      <a:headEnd type="none" w="med" len="med"/>
                      <a:tailEnd type="none" w="med" len="med"/>
                    </a:lnB>
                    <a:noFill/>
                  </a:tcPr>
                </a:tc>
                <a:extLst>
                  <a:ext uri="{0D108BD9-81ED-4DB2-BD59-A6C34878D82A}">
                    <a16:rowId xmlns="" xmlns:a16="http://schemas.microsoft.com/office/drawing/2014/main" val="10007"/>
                  </a:ext>
                </a:extLst>
              </a:tr>
              <a:tr h="275206">
                <a:tc>
                  <a:txBody>
                    <a:bodyPr/>
                    <a:lstStyle/>
                    <a:p>
                      <a:pPr marL="0" algn="l" defTabSz="914400" rtl="0" eaLnBrk="1" latinLnBrk="0" hangingPunct="1"/>
                      <a:r>
                        <a:rPr lang="en-US" sz="1420" kern="1200" dirty="0">
                          <a:solidFill>
                            <a:schemeClr val="tx1">
                              <a:lumMod val="75000"/>
                              <a:lumOff val="25000"/>
                            </a:schemeClr>
                          </a:solidFill>
                          <a:latin typeface="Corbel" panose="020B0503020204020204" pitchFamily="34" charset="0"/>
                          <a:ea typeface="+mn-ea"/>
                          <a:cs typeface="+mn-cs"/>
                        </a:rPr>
                        <a:t>CIR</a:t>
                      </a:r>
                    </a:p>
                  </a:txBody>
                  <a:tcPr marL="19501" marR="19501" marT="18000" marB="18000" anchor="ctr">
                    <a:lnL w="28575" cap="flat" cmpd="sng" algn="ctr">
                      <a:solidFill>
                        <a:schemeClr val="bg1"/>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28575" cap="flat" cmpd="sng" algn="ctr">
                      <a:solidFill>
                        <a:srgbClr val="662E9E"/>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420" b="0" i="0" u="none" strike="noStrike" dirty="0">
                          <a:solidFill>
                            <a:srgbClr val="000000"/>
                          </a:solidFill>
                          <a:effectLst/>
                          <a:latin typeface="Corbel" panose="020B0503020204020204" pitchFamily="34" charset="0"/>
                        </a:rPr>
                        <a:t>69.8%</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28575" cap="flat" cmpd="sng" algn="ctr">
                      <a:solidFill>
                        <a:srgbClr val="662E9E"/>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420" b="0" i="0" u="none" strike="noStrike" dirty="0">
                          <a:solidFill>
                            <a:srgbClr val="000000"/>
                          </a:solidFill>
                          <a:effectLst/>
                          <a:latin typeface="Corbel" panose="020B0503020204020204" pitchFamily="34" charset="0"/>
                        </a:rPr>
                        <a:t>58.0%</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28575" cap="flat" cmpd="sng" algn="ctr">
                      <a:solidFill>
                        <a:srgbClr val="662E9E"/>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420" b="0" i="0" u="none" strike="noStrike" dirty="0">
                          <a:solidFill>
                            <a:srgbClr val="000000"/>
                          </a:solidFill>
                          <a:effectLst/>
                          <a:latin typeface="Corbel" panose="020B0503020204020204" pitchFamily="34" charset="0"/>
                        </a:rPr>
                        <a:t>70.3%</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28575" cap="flat" cmpd="sng" algn="ctr">
                      <a:solidFill>
                        <a:srgbClr val="662E9E"/>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75000"/>
                      </a:schemeClr>
                    </a:solidFill>
                  </a:tcPr>
                </a:tc>
                <a:tc>
                  <a:txBody>
                    <a:bodyPr/>
                    <a:lstStyle/>
                    <a:p>
                      <a:pPr algn="ctr" fontAlgn="ctr"/>
                      <a:r>
                        <a:rPr lang="en-GB" sz="1420" b="0" i="0" u="none" strike="noStrike" dirty="0">
                          <a:solidFill>
                            <a:srgbClr val="000000"/>
                          </a:solidFill>
                          <a:effectLst/>
                          <a:latin typeface="Corbel" panose="020B0503020204020204" pitchFamily="34" charset="0"/>
                        </a:rPr>
                        <a:t>21.2%</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rgbClr val="662E9E"/>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420" b="0" i="0" u="none" strike="noStrike" dirty="0">
                          <a:solidFill>
                            <a:srgbClr val="000000"/>
                          </a:solidFill>
                          <a:effectLst/>
                          <a:latin typeface="Corbel" panose="020B0503020204020204" pitchFamily="34" charset="0"/>
                        </a:rPr>
                        <a:t>0.6%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rgbClr val="662E9E"/>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 xmlns:a16="http://schemas.microsoft.com/office/drawing/2014/main" val="10008"/>
                  </a:ext>
                </a:extLst>
              </a:tr>
              <a:tr h="275206">
                <a:tc>
                  <a:txBody>
                    <a:bodyPr/>
                    <a:lstStyle/>
                    <a:p>
                      <a:pPr marL="0" algn="l" defTabSz="914400" rtl="0" eaLnBrk="1" latinLnBrk="0" hangingPunct="1"/>
                      <a:r>
                        <a:rPr lang="en-US" sz="1420" kern="1200" dirty="0">
                          <a:solidFill>
                            <a:schemeClr val="tx1"/>
                          </a:solidFill>
                          <a:latin typeface="Corbel" panose="020B0503020204020204" pitchFamily="34" charset="0"/>
                          <a:ea typeface="+mn-ea"/>
                          <a:cs typeface="+mn-cs"/>
                        </a:rPr>
                        <a:t>NIM</a:t>
                      </a:r>
                    </a:p>
                  </a:txBody>
                  <a:tcPr marL="19501" marR="19501" marT="18000" marB="18000" anchor="ctr">
                    <a:lnL w="28575" cap="flat" cmpd="sng" algn="ctr">
                      <a:solidFill>
                        <a:schemeClr val="bg1"/>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420" b="0" i="0" u="none" strike="noStrike" dirty="0">
                          <a:solidFill>
                            <a:schemeClr val="tx1"/>
                          </a:solidFill>
                          <a:effectLst/>
                          <a:latin typeface="Corbel" panose="020B0503020204020204" pitchFamily="34" charset="0"/>
                        </a:rPr>
                        <a:t>7.2%</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420" b="0" i="0" u="none" strike="noStrike" dirty="0">
                          <a:solidFill>
                            <a:schemeClr val="tx1"/>
                          </a:solidFill>
                          <a:effectLst/>
                          <a:latin typeface="Corbel" panose="020B0503020204020204" pitchFamily="34" charset="0"/>
                        </a:rPr>
                        <a:t>9.3%</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420" b="0" i="0" u="none" strike="noStrike" dirty="0">
                          <a:solidFill>
                            <a:schemeClr val="tx1"/>
                          </a:solidFill>
                          <a:effectLst/>
                          <a:latin typeface="Corbel" panose="020B0503020204020204" pitchFamily="34" charset="0"/>
                        </a:rPr>
                        <a:t>8.8%</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75000"/>
                      </a:schemeClr>
                    </a:solidFill>
                  </a:tcPr>
                </a:tc>
                <a:tc>
                  <a:txBody>
                    <a:bodyPr/>
                    <a:lstStyle/>
                    <a:p>
                      <a:pPr algn="ctr" fontAlgn="ctr"/>
                      <a:r>
                        <a:rPr lang="en-GB" sz="1420" b="0" i="0" u="none" strike="noStrike" dirty="0">
                          <a:solidFill>
                            <a:schemeClr val="tx1"/>
                          </a:solidFill>
                          <a:effectLst/>
                          <a:latin typeface="Corbel" panose="020B0503020204020204" pitchFamily="34" charset="0"/>
                        </a:rPr>
                        <a:t>-5.8%</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420" b="0" i="0" u="none" strike="noStrike" dirty="0">
                          <a:solidFill>
                            <a:schemeClr val="tx1"/>
                          </a:solidFill>
                          <a:effectLst/>
                          <a:latin typeface="Corbel" panose="020B0503020204020204" pitchFamily="34" charset="0"/>
                        </a:rPr>
                        <a:t>22.5%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 xmlns:a16="http://schemas.microsoft.com/office/drawing/2014/main" val="10009"/>
                  </a:ext>
                </a:extLst>
              </a:tr>
              <a:tr h="275206">
                <a:tc>
                  <a:txBody>
                    <a:bodyPr/>
                    <a:lstStyle/>
                    <a:p>
                      <a:pPr marL="0" algn="l" defTabSz="914400" rtl="0" eaLnBrk="1" latinLnBrk="0" hangingPunct="1"/>
                      <a:r>
                        <a:rPr lang="en-US" sz="1420" kern="1200" dirty="0">
                          <a:solidFill>
                            <a:schemeClr val="tx1">
                              <a:lumMod val="75000"/>
                              <a:lumOff val="25000"/>
                            </a:schemeClr>
                          </a:solidFill>
                          <a:latin typeface="Corbel" panose="020B0503020204020204" pitchFamily="34" charset="0"/>
                          <a:ea typeface="+mn-ea"/>
                          <a:cs typeface="+mn-cs"/>
                        </a:rPr>
                        <a:t>Cost</a:t>
                      </a:r>
                      <a:r>
                        <a:rPr lang="en-US" sz="1420" kern="1200" baseline="0" dirty="0">
                          <a:solidFill>
                            <a:schemeClr val="tx1">
                              <a:lumMod val="75000"/>
                              <a:lumOff val="25000"/>
                            </a:schemeClr>
                          </a:solidFill>
                          <a:latin typeface="Corbel" panose="020B0503020204020204" pitchFamily="34" charset="0"/>
                          <a:ea typeface="+mn-ea"/>
                          <a:cs typeface="+mn-cs"/>
                        </a:rPr>
                        <a:t> of Funds</a:t>
                      </a:r>
                      <a:endParaRPr lang="en-US" sz="1420" kern="1200" dirty="0">
                        <a:solidFill>
                          <a:schemeClr val="tx1">
                            <a:lumMod val="75000"/>
                            <a:lumOff val="25000"/>
                          </a:schemeClr>
                        </a:solidFill>
                        <a:latin typeface="Corbel" panose="020B0503020204020204" pitchFamily="34" charset="0"/>
                        <a:ea typeface="+mn-ea"/>
                        <a:cs typeface="+mn-cs"/>
                      </a:endParaRPr>
                    </a:p>
                  </a:txBody>
                  <a:tcPr marL="19501" marR="19501" marT="18000" marB="18000" anchor="ctr">
                    <a:lnL w="28575" cap="flat" cmpd="sng" algn="ctr">
                      <a:solidFill>
                        <a:schemeClr val="bg1"/>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420" b="0" i="0" u="none" strike="noStrike" dirty="0">
                          <a:solidFill>
                            <a:srgbClr val="000000"/>
                          </a:solidFill>
                          <a:effectLst/>
                          <a:latin typeface="Corbel" panose="020B0503020204020204" pitchFamily="34" charset="0"/>
                        </a:rPr>
                        <a:t>6.3%</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420" b="0" i="0" u="none" strike="noStrike" dirty="0">
                          <a:solidFill>
                            <a:srgbClr val="000000"/>
                          </a:solidFill>
                          <a:effectLst/>
                          <a:latin typeface="Corbel" panose="020B0503020204020204" pitchFamily="34" charset="0"/>
                        </a:rPr>
                        <a:t>6.7%</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420" b="0" i="0" u="none" strike="noStrike" dirty="0">
                          <a:solidFill>
                            <a:srgbClr val="000000"/>
                          </a:solidFill>
                          <a:effectLst/>
                          <a:latin typeface="Corbel" panose="020B0503020204020204" pitchFamily="34" charset="0"/>
                        </a:rPr>
                        <a:t>6.4%</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75000"/>
                      </a:schemeClr>
                    </a:solidFill>
                  </a:tcPr>
                </a:tc>
                <a:tc>
                  <a:txBody>
                    <a:bodyPr/>
                    <a:lstStyle/>
                    <a:p>
                      <a:pPr algn="ctr" fontAlgn="ctr"/>
                      <a:r>
                        <a:rPr lang="en-GB" sz="1420" b="0" i="0" u="none" strike="noStrike" dirty="0">
                          <a:solidFill>
                            <a:srgbClr val="000000"/>
                          </a:solidFill>
                          <a:effectLst/>
                          <a:latin typeface="Corbel" panose="020B0503020204020204" pitchFamily="34" charset="0"/>
                        </a:rPr>
                        <a:t>-4.1%</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420" b="0" i="0" u="none" strike="noStrike" dirty="0">
                          <a:solidFill>
                            <a:srgbClr val="000000"/>
                          </a:solidFill>
                          <a:effectLst/>
                          <a:latin typeface="Corbel" panose="020B0503020204020204" pitchFamily="34" charset="0"/>
                        </a:rPr>
                        <a:t>1.5%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 xmlns:a16="http://schemas.microsoft.com/office/drawing/2014/main" val="10010"/>
                  </a:ext>
                </a:extLst>
              </a:tr>
              <a:tr h="275206">
                <a:tc>
                  <a:txBody>
                    <a:bodyPr/>
                    <a:lstStyle/>
                    <a:p>
                      <a:pPr marL="0" algn="l" defTabSz="914400" rtl="0" eaLnBrk="1" latinLnBrk="0" hangingPunct="1"/>
                      <a:r>
                        <a:rPr lang="en-US" sz="1420" kern="1200" dirty="0">
                          <a:solidFill>
                            <a:schemeClr val="tx1">
                              <a:lumMod val="75000"/>
                              <a:lumOff val="25000"/>
                            </a:schemeClr>
                          </a:solidFill>
                          <a:latin typeface="Corbel" panose="020B0503020204020204" pitchFamily="34" charset="0"/>
                          <a:ea typeface="+mn-ea"/>
                          <a:cs typeface="+mn-cs"/>
                        </a:rPr>
                        <a:t>Loans to Deposits</a:t>
                      </a:r>
                    </a:p>
                  </a:txBody>
                  <a:tcPr marL="19501" marR="19501" marT="18000" marB="18000" anchor="ctr">
                    <a:lnL w="28575" cap="flat" cmpd="sng" algn="ctr">
                      <a:solidFill>
                        <a:schemeClr val="bg1"/>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420" b="0" i="0" u="none" strike="noStrike" dirty="0">
                          <a:solidFill>
                            <a:srgbClr val="000000"/>
                          </a:solidFill>
                          <a:effectLst/>
                          <a:latin typeface="Corbel" panose="020B0503020204020204" pitchFamily="34" charset="0"/>
                        </a:rPr>
                        <a:t>89.0%</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420" b="0" i="0" u="none" strike="noStrike" dirty="0">
                          <a:solidFill>
                            <a:srgbClr val="000000"/>
                          </a:solidFill>
                          <a:effectLst/>
                          <a:latin typeface="Corbel" panose="020B0503020204020204" pitchFamily="34" charset="0"/>
                        </a:rPr>
                        <a:t>88.4%</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420" b="0" i="0" u="none" strike="noStrike" dirty="0">
                          <a:solidFill>
                            <a:srgbClr val="000000"/>
                          </a:solidFill>
                          <a:effectLst/>
                          <a:latin typeface="Corbel" panose="020B0503020204020204" pitchFamily="34" charset="0"/>
                        </a:rPr>
                        <a:t>74.8%</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75000"/>
                      </a:schemeClr>
                    </a:solidFill>
                  </a:tcPr>
                </a:tc>
                <a:tc>
                  <a:txBody>
                    <a:bodyPr/>
                    <a:lstStyle/>
                    <a:p>
                      <a:pPr algn="ctr" fontAlgn="ctr"/>
                      <a:r>
                        <a:rPr lang="en-GB" sz="1420" b="0" i="0" u="none" strike="noStrike" dirty="0">
                          <a:solidFill>
                            <a:srgbClr val="000000"/>
                          </a:solidFill>
                          <a:effectLst/>
                          <a:latin typeface="Corbel" panose="020B0503020204020204" pitchFamily="34" charset="0"/>
                        </a:rPr>
                        <a:t>-15.3%</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420" b="0" i="0" u="none" strike="noStrike" dirty="0">
                          <a:solidFill>
                            <a:srgbClr val="000000"/>
                          </a:solidFill>
                          <a:effectLst/>
                          <a:latin typeface="Corbel" panose="020B0503020204020204" pitchFamily="34" charset="0"/>
                        </a:rPr>
                        <a:t>-15.9%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 xmlns:a16="http://schemas.microsoft.com/office/drawing/2014/main" val="10011"/>
                  </a:ext>
                </a:extLst>
              </a:tr>
              <a:tr h="275206">
                <a:tc>
                  <a:txBody>
                    <a:bodyPr/>
                    <a:lstStyle/>
                    <a:p>
                      <a:pPr marL="0" algn="l" defTabSz="914400" rtl="0" eaLnBrk="1" latinLnBrk="0" hangingPunct="1"/>
                      <a:r>
                        <a:rPr lang="en-US" sz="1420" kern="1200" dirty="0">
                          <a:solidFill>
                            <a:schemeClr val="tx1">
                              <a:lumMod val="75000"/>
                              <a:lumOff val="25000"/>
                            </a:schemeClr>
                          </a:solidFill>
                          <a:latin typeface="Corbel" panose="020B0503020204020204" pitchFamily="34" charset="0"/>
                          <a:ea typeface="+mn-ea"/>
                          <a:cs typeface="+mn-cs"/>
                        </a:rPr>
                        <a:t>Loans to Funding</a:t>
                      </a:r>
                    </a:p>
                  </a:txBody>
                  <a:tcPr marL="19501" marR="19501" marT="18000" marB="18000" anchor="ctr">
                    <a:lnL w="28575" cap="flat" cmpd="sng" algn="ctr">
                      <a:solidFill>
                        <a:schemeClr val="bg1"/>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b"/>
                      <a:r>
                        <a:rPr lang="en-GB" sz="1420" b="0" i="0" u="none" strike="noStrike" dirty="0">
                          <a:solidFill>
                            <a:srgbClr val="000000"/>
                          </a:solidFill>
                          <a:effectLst/>
                          <a:latin typeface="Corbel" panose="020B0503020204020204" pitchFamily="34" charset="0"/>
                        </a:rPr>
                        <a:t>70.1%</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420" b="0" i="0" u="none" strike="noStrike" dirty="0">
                          <a:solidFill>
                            <a:srgbClr val="000000"/>
                          </a:solidFill>
                          <a:effectLst/>
                          <a:latin typeface="Corbel" panose="020B0503020204020204" pitchFamily="34" charset="0"/>
                        </a:rPr>
                        <a:t>71.5%</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420" b="0" i="0" u="none" strike="noStrike" dirty="0">
                          <a:solidFill>
                            <a:srgbClr val="000000"/>
                          </a:solidFill>
                          <a:effectLst/>
                          <a:latin typeface="Corbel" panose="020B0503020204020204" pitchFamily="34" charset="0"/>
                        </a:rPr>
                        <a:t>60.8%</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75000"/>
                      </a:schemeClr>
                    </a:solidFill>
                  </a:tcPr>
                </a:tc>
                <a:tc>
                  <a:txBody>
                    <a:bodyPr/>
                    <a:lstStyle/>
                    <a:p>
                      <a:pPr algn="ctr" fontAlgn="ctr"/>
                      <a:r>
                        <a:rPr lang="en-GB" sz="1420" b="0" i="0" u="none" strike="noStrike" dirty="0">
                          <a:solidFill>
                            <a:srgbClr val="000000"/>
                          </a:solidFill>
                          <a:effectLst/>
                          <a:latin typeface="Corbel" panose="020B0503020204020204" pitchFamily="34" charset="0"/>
                        </a:rPr>
                        <a:t>-15.0%</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420" b="0" i="0" u="none" strike="noStrike" dirty="0">
                          <a:solidFill>
                            <a:srgbClr val="000000"/>
                          </a:solidFill>
                          <a:effectLst/>
                          <a:latin typeface="Corbel" panose="020B0503020204020204" pitchFamily="34" charset="0"/>
                        </a:rPr>
                        <a:t>-13.3%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 xmlns:a16="http://schemas.microsoft.com/office/drawing/2014/main" val="10012"/>
                  </a:ext>
                </a:extLst>
              </a:tr>
              <a:tr h="275206">
                <a:tc>
                  <a:txBody>
                    <a:bodyPr/>
                    <a:lstStyle/>
                    <a:p>
                      <a:pPr marL="0" algn="l" defTabSz="914400" rtl="0" eaLnBrk="1" latinLnBrk="0" hangingPunct="1"/>
                      <a:r>
                        <a:rPr lang="en-US" sz="1420" kern="1200" dirty="0">
                          <a:solidFill>
                            <a:schemeClr val="tx1">
                              <a:lumMod val="75000"/>
                              <a:lumOff val="25000"/>
                            </a:schemeClr>
                          </a:solidFill>
                          <a:latin typeface="Corbel" panose="020B0503020204020204" pitchFamily="34" charset="0"/>
                          <a:ea typeface="+mn-ea"/>
                          <a:cs typeface="+mn-cs"/>
                        </a:rPr>
                        <a:t>Liquidity</a:t>
                      </a:r>
                    </a:p>
                  </a:txBody>
                  <a:tcPr marL="19501" marR="19501" marT="18000" marB="18000" anchor="ctr">
                    <a:lnL w="28575" cap="flat" cmpd="sng" algn="ctr">
                      <a:solidFill>
                        <a:schemeClr val="bg1"/>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420" b="0" i="0" u="none" strike="noStrike" dirty="0">
                          <a:solidFill>
                            <a:srgbClr val="000000"/>
                          </a:solidFill>
                          <a:effectLst/>
                          <a:latin typeface="Corbel" panose="020B0503020204020204" pitchFamily="34" charset="0"/>
                        </a:rPr>
                        <a:t>31.9%</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420" b="0" i="0" u="none" strike="noStrike" dirty="0">
                          <a:solidFill>
                            <a:srgbClr val="000000"/>
                          </a:solidFill>
                          <a:effectLst/>
                          <a:latin typeface="Corbel" panose="020B0503020204020204" pitchFamily="34" charset="0"/>
                        </a:rPr>
                        <a:t>35.3%</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420" b="0" i="0" u="none" strike="noStrike" dirty="0">
                          <a:solidFill>
                            <a:srgbClr val="000000"/>
                          </a:solidFill>
                          <a:effectLst/>
                          <a:latin typeface="Corbel" panose="020B0503020204020204" pitchFamily="34" charset="0"/>
                        </a:rPr>
                        <a:t>46.6%</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75000"/>
                      </a:schemeClr>
                    </a:solidFill>
                  </a:tcPr>
                </a:tc>
                <a:tc>
                  <a:txBody>
                    <a:bodyPr/>
                    <a:lstStyle/>
                    <a:p>
                      <a:pPr algn="ctr" fontAlgn="ctr"/>
                      <a:r>
                        <a:rPr lang="en-GB" sz="1420" b="0" i="0" u="none" strike="noStrike" dirty="0">
                          <a:solidFill>
                            <a:srgbClr val="000000"/>
                          </a:solidFill>
                          <a:effectLst/>
                          <a:latin typeface="Corbel" panose="020B0503020204020204" pitchFamily="34" charset="0"/>
                        </a:rPr>
                        <a:t>32.09%</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420" b="0" i="0" u="none" strike="noStrike" dirty="0">
                          <a:solidFill>
                            <a:srgbClr val="000000"/>
                          </a:solidFill>
                          <a:effectLst/>
                          <a:latin typeface="Corbel" panose="020B0503020204020204" pitchFamily="34" charset="0"/>
                        </a:rPr>
                        <a:t>46.1%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 xmlns:a16="http://schemas.microsoft.com/office/drawing/2014/main" val="10013"/>
                  </a:ext>
                </a:extLst>
              </a:tr>
              <a:tr h="275206">
                <a:tc>
                  <a:txBody>
                    <a:bodyPr/>
                    <a:lstStyle/>
                    <a:p>
                      <a:pPr marL="0" algn="l" defTabSz="914400" rtl="0" eaLnBrk="1" latinLnBrk="0" hangingPunct="1"/>
                      <a:r>
                        <a:rPr lang="en-US" sz="1420" kern="1200" dirty="0">
                          <a:solidFill>
                            <a:schemeClr val="tx1">
                              <a:lumMod val="75000"/>
                              <a:lumOff val="25000"/>
                            </a:schemeClr>
                          </a:solidFill>
                          <a:latin typeface="Corbel" panose="020B0503020204020204" pitchFamily="34" charset="0"/>
                          <a:ea typeface="+mn-ea"/>
                          <a:cs typeface="+mn-cs"/>
                        </a:rPr>
                        <a:t>CAR</a:t>
                      </a:r>
                    </a:p>
                  </a:txBody>
                  <a:tcPr marL="19501" marR="19501" marT="18000" marB="18000" anchor="ctr">
                    <a:lnL w="28575" cap="flat" cmpd="sng" algn="ctr">
                      <a:solidFill>
                        <a:schemeClr val="bg1"/>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420" b="0" i="0" u="none" strike="noStrike" dirty="0">
                          <a:solidFill>
                            <a:srgbClr val="000000"/>
                          </a:solidFill>
                          <a:effectLst/>
                          <a:latin typeface="Corbel" panose="020B0503020204020204" pitchFamily="34" charset="0"/>
                        </a:rPr>
                        <a:t>16.0%</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420" b="0" i="0" u="none" strike="noStrike" dirty="0">
                          <a:solidFill>
                            <a:srgbClr val="000000"/>
                          </a:solidFill>
                          <a:effectLst/>
                          <a:latin typeface="Corbel" panose="020B0503020204020204" pitchFamily="34" charset="0"/>
                        </a:rPr>
                        <a:t>16.88%</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420" b="0" i="0" u="none" strike="noStrike" dirty="0" smtClean="0">
                          <a:solidFill>
                            <a:srgbClr val="000000"/>
                          </a:solidFill>
                          <a:effectLst/>
                          <a:latin typeface="Corbel" panose="020B0503020204020204" pitchFamily="34" charset="0"/>
                        </a:rPr>
                        <a:t>16.27%</a:t>
                      </a:r>
                      <a:endParaRPr lang="en-GB" sz="1420" b="0" i="0" u="none" strike="noStrike" dirty="0">
                        <a:solidFill>
                          <a:srgbClr val="000000"/>
                        </a:solidFill>
                        <a:effectLst/>
                        <a:latin typeface="Corbel" panose="020B0503020204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75000"/>
                      </a:schemeClr>
                    </a:solidFill>
                  </a:tcPr>
                </a:tc>
                <a:tc>
                  <a:txBody>
                    <a:bodyPr/>
                    <a:lstStyle/>
                    <a:p>
                      <a:pPr algn="ctr" fontAlgn="ctr"/>
                      <a:r>
                        <a:rPr lang="en-GB" sz="1420" b="0" i="0" u="none" strike="noStrike" dirty="0" smtClean="0">
                          <a:solidFill>
                            <a:srgbClr val="000000"/>
                          </a:solidFill>
                          <a:effectLst/>
                          <a:latin typeface="Corbel" panose="020B0503020204020204" pitchFamily="34" charset="0"/>
                        </a:rPr>
                        <a:t>-3.61%</a:t>
                      </a:r>
                      <a:endParaRPr lang="en-GB" sz="1420" b="0" i="0" u="none" strike="noStrike" dirty="0">
                        <a:solidFill>
                          <a:srgbClr val="000000"/>
                        </a:solidFill>
                        <a:effectLst/>
                        <a:latin typeface="Corbel" panose="020B0503020204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420" b="0" i="0" u="none" strike="noStrike" dirty="0" smtClean="0">
                          <a:solidFill>
                            <a:srgbClr val="000000"/>
                          </a:solidFill>
                          <a:effectLst/>
                          <a:latin typeface="Corbel" panose="020B0503020204020204" pitchFamily="34" charset="0"/>
                        </a:rPr>
                        <a:t>1.6%</a:t>
                      </a:r>
                      <a:endParaRPr lang="en-GB" sz="1420" b="0" i="0" u="none" strike="noStrike" dirty="0">
                        <a:solidFill>
                          <a:srgbClr val="000000"/>
                        </a:solidFill>
                        <a:effectLst/>
                        <a:latin typeface="Corbel" panose="020B0503020204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 xmlns:a16="http://schemas.microsoft.com/office/drawing/2014/main" val="10014"/>
                  </a:ext>
                </a:extLst>
              </a:tr>
              <a:tr h="275206">
                <a:tc>
                  <a:txBody>
                    <a:bodyPr/>
                    <a:lstStyle/>
                    <a:p>
                      <a:pPr marL="0" algn="l" defTabSz="914400" rtl="0" eaLnBrk="1" latinLnBrk="0" hangingPunct="1"/>
                      <a:r>
                        <a:rPr lang="en-US" sz="1420" kern="1200" dirty="0">
                          <a:solidFill>
                            <a:schemeClr val="tx1">
                              <a:lumMod val="75000"/>
                              <a:lumOff val="25000"/>
                            </a:schemeClr>
                          </a:solidFill>
                          <a:latin typeface="Corbel" panose="020B0503020204020204" pitchFamily="34" charset="0"/>
                          <a:ea typeface="+mn-ea"/>
                          <a:cs typeface="+mn-cs"/>
                        </a:rPr>
                        <a:t>NPL</a:t>
                      </a:r>
                    </a:p>
                  </a:txBody>
                  <a:tcPr marL="19501" marR="19501" marT="18000" marB="18000" anchor="ctr">
                    <a:lnL w="28575" cap="flat" cmpd="sng" algn="ctr">
                      <a:solidFill>
                        <a:schemeClr val="bg1"/>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28575" cap="flat" cmpd="sng" algn="ctr">
                      <a:solidFill>
                        <a:srgbClr val="662E9E"/>
                      </a:solidFill>
                      <a:prstDash val="solid"/>
                      <a:round/>
                      <a:headEnd type="none" w="med" len="med"/>
                      <a:tailEnd type="none" w="med" len="med"/>
                    </a:lnB>
                    <a:noFill/>
                  </a:tcPr>
                </a:tc>
                <a:tc>
                  <a:txBody>
                    <a:bodyPr/>
                    <a:lstStyle/>
                    <a:p>
                      <a:pPr algn="ctr" fontAlgn="ctr"/>
                      <a:r>
                        <a:rPr lang="en-GB" sz="1420" b="0" i="0" u="none" strike="noStrike" dirty="0">
                          <a:solidFill>
                            <a:srgbClr val="000000"/>
                          </a:solidFill>
                          <a:effectLst/>
                          <a:latin typeface="Corbel" panose="020B0503020204020204" pitchFamily="34" charset="0"/>
                        </a:rPr>
                        <a:t>4.3%</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28575" cap="flat" cmpd="sng" algn="ctr">
                      <a:solidFill>
                        <a:srgbClr val="662E9E"/>
                      </a:solidFill>
                      <a:prstDash val="solid"/>
                      <a:round/>
                      <a:headEnd type="none" w="med" len="med"/>
                      <a:tailEnd type="none" w="med" len="med"/>
                    </a:lnB>
                    <a:noFill/>
                  </a:tcPr>
                </a:tc>
                <a:tc>
                  <a:txBody>
                    <a:bodyPr/>
                    <a:lstStyle/>
                    <a:p>
                      <a:pPr algn="ctr" fontAlgn="ctr"/>
                      <a:r>
                        <a:rPr lang="en-GB" sz="1420" b="0" i="0" u="none" strike="noStrike" dirty="0">
                          <a:solidFill>
                            <a:srgbClr val="000000"/>
                          </a:solidFill>
                          <a:effectLst/>
                          <a:latin typeface="Corbel" panose="020B0503020204020204" pitchFamily="34" charset="0"/>
                        </a:rPr>
                        <a:t>4.7%</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28575" cap="flat" cmpd="sng" algn="ctr">
                      <a:solidFill>
                        <a:srgbClr val="662E9E"/>
                      </a:solidFill>
                      <a:prstDash val="solid"/>
                      <a:round/>
                      <a:headEnd type="none" w="med" len="med"/>
                      <a:tailEnd type="none" w="med" len="med"/>
                    </a:lnB>
                    <a:noFill/>
                  </a:tcPr>
                </a:tc>
                <a:tc>
                  <a:txBody>
                    <a:bodyPr/>
                    <a:lstStyle/>
                    <a:p>
                      <a:pPr algn="ctr" fontAlgn="ctr"/>
                      <a:r>
                        <a:rPr lang="en-GB" sz="1420" b="0" i="0" u="none" strike="noStrike" dirty="0">
                          <a:solidFill>
                            <a:srgbClr val="000000"/>
                          </a:solidFill>
                          <a:effectLst/>
                          <a:latin typeface="Corbel" panose="020B0503020204020204" pitchFamily="34" charset="0"/>
                        </a:rPr>
                        <a:t>5.6%</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28575" cap="flat" cmpd="sng" algn="ctr">
                      <a:solidFill>
                        <a:srgbClr val="662E9E"/>
                      </a:solidFill>
                      <a:prstDash val="solid"/>
                      <a:round/>
                      <a:headEnd type="none" w="med" len="med"/>
                      <a:tailEnd type="none" w="med" len="med"/>
                    </a:lnB>
                    <a:solidFill>
                      <a:schemeClr val="bg1">
                        <a:lumMod val="75000"/>
                      </a:schemeClr>
                    </a:solidFill>
                  </a:tcPr>
                </a:tc>
                <a:tc>
                  <a:txBody>
                    <a:bodyPr/>
                    <a:lstStyle/>
                    <a:p>
                      <a:pPr algn="ctr" fontAlgn="ctr"/>
                      <a:r>
                        <a:rPr lang="en-GB" sz="1420" b="0" i="0" u="none" strike="noStrike" dirty="0">
                          <a:solidFill>
                            <a:srgbClr val="000000"/>
                          </a:solidFill>
                          <a:effectLst/>
                          <a:latin typeface="Corbel" panose="020B0503020204020204" pitchFamily="34" charset="0"/>
                        </a:rPr>
                        <a:t>18.4%</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28575" cap="flat" cmpd="sng" algn="ctr">
                      <a:solidFill>
                        <a:srgbClr val="662E9E"/>
                      </a:solidFill>
                      <a:prstDash val="solid"/>
                      <a:round/>
                      <a:headEnd type="none" w="med" len="med"/>
                      <a:tailEnd type="none" w="med" len="med"/>
                    </a:lnB>
                    <a:noFill/>
                  </a:tcPr>
                </a:tc>
                <a:tc>
                  <a:txBody>
                    <a:bodyPr/>
                    <a:lstStyle/>
                    <a:p>
                      <a:pPr algn="ctr" fontAlgn="ctr"/>
                      <a:r>
                        <a:rPr lang="en-GB" sz="1420" b="0" i="0" u="none" strike="noStrike" dirty="0">
                          <a:solidFill>
                            <a:srgbClr val="000000"/>
                          </a:solidFill>
                          <a:effectLst/>
                          <a:latin typeface="Corbel" panose="020B0503020204020204" pitchFamily="34" charset="0"/>
                        </a:rPr>
                        <a:t>28.7%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28575" cap="flat" cmpd="sng" algn="ctr">
                      <a:solidFill>
                        <a:srgbClr val="662E9E"/>
                      </a:solidFill>
                      <a:prstDash val="solid"/>
                      <a:round/>
                      <a:headEnd type="none" w="med" len="med"/>
                      <a:tailEnd type="none" w="med" len="med"/>
                    </a:lnB>
                    <a:noFill/>
                  </a:tcPr>
                </a:tc>
                <a:extLst>
                  <a:ext uri="{0D108BD9-81ED-4DB2-BD59-A6C34878D82A}">
                    <a16:rowId xmlns="" xmlns:a16="http://schemas.microsoft.com/office/drawing/2014/main" val="10015"/>
                  </a:ext>
                </a:extLst>
              </a:tr>
            </a:tbl>
          </a:graphicData>
        </a:graphic>
      </p:graphicFrame>
      <p:sp>
        <p:nvSpPr>
          <p:cNvPr id="3" name="TextBox 2"/>
          <p:cNvSpPr txBox="1"/>
          <p:nvPr/>
        </p:nvSpPr>
        <p:spPr>
          <a:xfrm>
            <a:off x="1180377" y="457200"/>
            <a:ext cx="7649786" cy="369332"/>
          </a:xfrm>
          <a:prstGeom prst="rect">
            <a:avLst/>
          </a:prstGeom>
          <a:noFill/>
        </p:spPr>
        <p:txBody>
          <a:bodyPr wrap="none" rtlCol="0">
            <a:spAutoFit/>
          </a:bodyPr>
          <a:lstStyle/>
          <a:p>
            <a:r>
              <a:rPr lang="en-GB" b="1" i="1" dirty="0">
                <a:solidFill>
                  <a:prstClr val="black">
                    <a:lumMod val="65000"/>
                    <a:lumOff val="35000"/>
                  </a:prstClr>
                </a:solidFill>
                <a:latin typeface="Corbel" panose="020B0503020204020204" pitchFamily="34" charset="0"/>
              </a:rPr>
              <a:t>Commercial &amp; Retail Banking Performance Review: 1Q17 vs. 4Q17 vs. 1Q18</a:t>
            </a:r>
          </a:p>
        </p:txBody>
      </p:sp>
      <p:sp>
        <p:nvSpPr>
          <p:cNvPr id="48" name="TextBox 47"/>
          <p:cNvSpPr txBox="1"/>
          <p:nvPr/>
        </p:nvSpPr>
        <p:spPr>
          <a:xfrm>
            <a:off x="6861387" y="0"/>
            <a:ext cx="2282613" cy="323165"/>
          </a:xfrm>
          <a:prstGeom prst="rect">
            <a:avLst/>
          </a:prstGeom>
          <a:solidFill>
            <a:schemeClr val="bg1">
              <a:lumMod val="85000"/>
            </a:schemeClr>
          </a:solidFill>
        </p:spPr>
        <p:txBody>
          <a:bodyPr wrap="none" rtlCol="0">
            <a:spAutoFit/>
          </a:bodyPr>
          <a:lstStyle/>
          <a:p>
            <a:r>
              <a:rPr lang="en-US" sz="1500" b="1" dirty="0">
                <a:solidFill>
                  <a:prstClr val="black">
                    <a:lumMod val="65000"/>
                    <a:lumOff val="35000"/>
                  </a:prstClr>
                </a:solidFill>
                <a:latin typeface="Corbel" pitchFamily="34" charset="0"/>
              </a:rPr>
              <a:t>CRB Performance Review</a:t>
            </a:r>
            <a:endParaRPr lang="en-GB" sz="1500" b="1" dirty="0">
              <a:solidFill>
                <a:prstClr val="black">
                  <a:lumMod val="65000"/>
                  <a:lumOff val="35000"/>
                </a:prstClr>
              </a:solidFill>
              <a:latin typeface="Corbel" pitchFamily="34" charset="0"/>
            </a:endParaRPr>
          </a:p>
        </p:txBody>
      </p:sp>
      <p:sp>
        <p:nvSpPr>
          <p:cNvPr id="4" name="Rectangle 3"/>
          <p:cNvSpPr/>
          <p:nvPr/>
        </p:nvSpPr>
        <p:spPr>
          <a:xfrm>
            <a:off x="5207000" y="1066800"/>
            <a:ext cx="3960446" cy="6040115"/>
          </a:xfrm>
          <a:prstGeom prst="rect">
            <a:avLst/>
          </a:prstGeom>
        </p:spPr>
        <p:txBody>
          <a:bodyPr wrap="square">
            <a:spAutoFit/>
          </a:bodyPr>
          <a:lstStyle/>
          <a:p>
            <a:pPr marL="342900" indent="-342900">
              <a:spcAft>
                <a:spcPts val="0"/>
              </a:spcAft>
              <a:buFont typeface="Wingdings" panose="05000000000000000000" pitchFamily="2" charset="2"/>
              <a:buChar char=""/>
              <a:tabLst>
                <a:tab pos="457200" algn="l"/>
              </a:tabLst>
            </a:pPr>
            <a:r>
              <a:rPr lang="en-US" sz="1300" b="1" dirty="0">
                <a:solidFill>
                  <a:schemeClr val="tx1">
                    <a:lumMod val="85000"/>
                    <a:lumOff val="15000"/>
                  </a:schemeClr>
                </a:solidFill>
                <a:latin typeface="Corbel" panose="020B0503020204020204" pitchFamily="34" charset="0"/>
                <a:ea typeface="Calibri" panose="020F0502020204030204" pitchFamily="34" charset="0"/>
                <a:cs typeface="Times New Roman" panose="02020603050405020304" pitchFamily="18" charset="0"/>
              </a:rPr>
              <a:t>20.1% </a:t>
            </a:r>
            <a:r>
              <a:rPr lang="en-US" sz="1300" dirty="0">
                <a:solidFill>
                  <a:schemeClr val="tx1">
                    <a:lumMod val="85000"/>
                    <a:lumOff val="15000"/>
                  </a:schemeClr>
                </a:solidFill>
                <a:latin typeface="Corbel" panose="020B0503020204020204" pitchFamily="34" charset="0"/>
                <a:ea typeface="Calibri" panose="020F0502020204030204" pitchFamily="34" charset="0"/>
                <a:cs typeface="Times New Roman" panose="02020603050405020304" pitchFamily="18" charset="0"/>
              </a:rPr>
              <a:t>increase in PBT to </a:t>
            </a:r>
            <a:r>
              <a:rPr lang="en-US" sz="1300" b="1" dirty="0">
                <a:solidFill>
                  <a:schemeClr val="tx1">
                    <a:lumMod val="85000"/>
                    <a:lumOff val="15000"/>
                  </a:schemeClr>
                </a:solidFill>
                <a:latin typeface="Corbel" panose="020B0503020204020204" pitchFamily="34" charset="0"/>
                <a:ea typeface="Calibri" panose="020F0502020204030204" pitchFamily="34" charset="0"/>
                <a:cs typeface="Times New Roman" panose="02020603050405020304" pitchFamily="18" charset="0"/>
              </a:rPr>
              <a:t>N2.2bn</a:t>
            </a:r>
            <a:r>
              <a:rPr lang="en-US" sz="1300" dirty="0">
                <a:solidFill>
                  <a:schemeClr val="tx1">
                    <a:lumMod val="85000"/>
                    <a:lumOff val="15000"/>
                  </a:schemeClr>
                </a:solidFill>
                <a:latin typeface="Corbel" panose="020B0503020204020204" pitchFamily="34" charset="0"/>
                <a:ea typeface="Calibri" panose="020F0502020204030204" pitchFamily="34" charset="0"/>
                <a:cs typeface="Times New Roman" panose="02020603050405020304" pitchFamily="18" charset="0"/>
              </a:rPr>
              <a:t> for </a:t>
            </a:r>
            <a:r>
              <a:rPr lang="en-US" sz="1300" dirty="0" smtClean="0">
                <a:solidFill>
                  <a:schemeClr val="tx1">
                    <a:lumMod val="85000"/>
                    <a:lumOff val="15000"/>
                  </a:schemeClr>
                </a:solidFill>
                <a:latin typeface="Corbel" panose="020B0503020204020204" pitchFamily="34" charset="0"/>
                <a:ea typeface="Calibri" panose="020F0502020204030204" pitchFamily="34" charset="0"/>
                <a:cs typeface="Times New Roman" panose="02020603050405020304" pitchFamily="18" charset="0"/>
              </a:rPr>
              <a:t>1Q</a:t>
            </a:r>
            <a:r>
              <a:rPr lang="en-US" sz="1300" dirty="0" smtClean="0">
                <a:solidFill>
                  <a:schemeClr val="tx1">
                    <a:lumMod val="85000"/>
                    <a:lumOff val="15000"/>
                  </a:schemeClr>
                </a:solidFill>
                <a:latin typeface="Corbel" panose="020B0503020204020204" pitchFamily="34" charset="0"/>
                <a:ea typeface="Calibri" panose="020F0502020204030204" pitchFamily="34" charset="0"/>
                <a:cs typeface="Times New Roman" panose="02020603050405020304" pitchFamily="18" charset="0"/>
              </a:rPr>
              <a:t>18 </a:t>
            </a:r>
            <a:r>
              <a:rPr lang="en-US" sz="1300" dirty="0">
                <a:solidFill>
                  <a:schemeClr val="tx1">
                    <a:lumMod val="85000"/>
                    <a:lumOff val="15000"/>
                  </a:schemeClr>
                </a:solidFill>
                <a:latin typeface="Corbel" panose="020B0503020204020204" pitchFamily="34" charset="0"/>
                <a:ea typeface="Calibri" panose="020F0502020204030204" pitchFamily="34" charset="0"/>
                <a:cs typeface="Times New Roman" panose="02020603050405020304" pitchFamily="18" charset="0"/>
              </a:rPr>
              <a:t>from the </a:t>
            </a:r>
            <a:r>
              <a:rPr lang="en-US" sz="1300" b="1" dirty="0">
                <a:solidFill>
                  <a:schemeClr val="tx1">
                    <a:lumMod val="85000"/>
                    <a:lumOff val="15000"/>
                  </a:schemeClr>
                </a:solidFill>
                <a:latin typeface="Corbel" panose="020B0503020204020204" pitchFamily="34" charset="0"/>
                <a:ea typeface="Calibri" panose="020F0502020204030204" pitchFamily="34" charset="0"/>
                <a:cs typeface="Times New Roman" panose="02020603050405020304" pitchFamily="18" charset="0"/>
              </a:rPr>
              <a:t>N1.8bn</a:t>
            </a:r>
            <a:r>
              <a:rPr lang="en-US" sz="1300" dirty="0">
                <a:solidFill>
                  <a:schemeClr val="tx1">
                    <a:lumMod val="85000"/>
                    <a:lumOff val="15000"/>
                  </a:schemeClr>
                </a:solidFill>
                <a:latin typeface="Corbel" panose="020B0503020204020204" pitchFamily="34" charset="0"/>
                <a:ea typeface="Calibri" panose="020F0502020204030204" pitchFamily="34" charset="0"/>
                <a:cs typeface="Times New Roman" panose="02020603050405020304" pitchFamily="18" charset="0"/>
              </a:rPr>
              <a:t> in Q117;</a:t>
            </a:r>
          </a:p>
          <a:p>
            <a:pPr>
              <a:spcAft>
                <a:spcPts val="0"/>
              </a:spcAft>
              <a:tabLst>
                <a:tab pos="457200" algn="l"/>
              </a:tabLst>
            </a:pPr>
            <a:endParaRPr lang="en-US" sz="1300" dirty="0">
              <a:solidFill>
                <a:schemeClr val="tx1">
                  <a:lumMod val="85000"/>
                  <a:lumOff val="15000"/>
                </a:schemeClr>
              </a:solidFill>
              <a:latin typeface="Corbel" panose="020B0503020204020204" pitchFamily="34" charset="0"/>
              <a:ea typeface="Calibri" panose="020F0502020204030204" pitchFamily="34" charset="0"/>
              <a:cs typeface="Times New Roman" panose="02020603050405020304" pitchFamily="18" charset="0"/>
            </a:endParaRPr>
          </a:p>
          <a:p>
            <a:pPr marL="342900" indent="-342900">
              <a:spcAft>
                <a:spcPts val="0"/>
              </a:spcAft>
              <a:buFont typeface="Wingdings" panose="05000000000000000000" pitchFamily="2" charset="2"/>
              <a:buChar char=""/>
              <a:tabLst>
                <a:tab pos="457200" algn="l"/>
              </a:tabLst>
            </a:pPr>
            <a:r>
              <a:rPr lang="en-US" sz="1300" dirty="0">
                <a:solidFill>
                  <a:schemeClr val="tx1">
                    <a:lumMod val="85000"/>
                    <a:lumOff val="15000"/>
                  </a:schemeClr>
                </a:solidFill>
                <a:latin typeface="Corbel" panose="020B0503020204020204" pitchFamily="34" charset="0"/>
                <a:ea typeface="Calibri" panose="020F0502020204030204" pitchFamily="34" charset="0"/>
                <a:cs typeface="Times New Roman" panose="02020603050405020304" pitchFamily="18" charset="0"/>
              </a:rPr>
              <a:t>Revenue increased </a:t>
            </a:r>
            <a:r>
              <a:rPr lang="en-US" sz="1300" b="1" dirty="0">
                <a:solidFill>
                  <a:schemeClr val="tx1">
                    <a:lumMod val="85000"/>
                    <a:lumOff val="15000"/>
                  </a:schemeClr>
                </a:solidFill>
                <a:latin typeface="Corbel" panose="020B0503020204020204" pitchFamily="34" charset="0"/>
                <a:ea typeface="Calibri" panose="020F0502020204030204" pitchFamily="34" charset="0"/>
                <a:cs typeface="Times New Roman" panose="02020603050405020304" pitchFamily="18" charset="0"/>
              </a:rPr>
              <a:t>4.65%</a:t>
            </a:r>
            <a:r>
              <a:rPr lang="en-US" sz="1300" dirty="0">
                <a:solidFill>
                  <a:schemeClr val="tx1">
                    <a:lumMod val="85000"/>
                    <a:lumOff val="15000"/>
                  </a:schemeClr>
                </a:solidFill>
                <a:latin typeface="Corbel" panose="020B0503020204020204" pitchFamily="34" charset="0"/>
                <a:ea typeface="Calibri" panose="020F0502020204030204" pitchFamily="34" charset="0"/>
                <a:cs typeface="Times New Roman" panose="02020603050405020304" pitchFamily="18" charset="0"/>
              </a:rPr>
              <a:t> through a </a:t>
            </a:r>
            <a:r>
              <a:rPr lang="en-US" sz="1300" b="1" dirty="0">
                <a:solidFill>
                  <a:schemeClr val="tx1">
                    <a:lumMod val="85000"/>
                    <a:lumOff val="15000"/>
                  </a:schemeClr>
                </a:solidFill>
                <a:latin typeface="Corbel" panose="020B0503020204020204" pitchFamily="34" charset="0"/>
                <a:ea typeface="Calibri" panose="020F0502020204030204" pitchFamily="34" charset="0"/>
                <a:cs typeface="Times New Roman" panose="02020603050405020304" pitchFamily="18" charset="0"/>
              </a:rPr>
              <a:t>14.25% </a:t>
            </a:r>
            <a:r>
              <a:rPr lang="en-US" sz="1300" dirty="0">
                <a:solidFill>
                  <a:schemeClr val="tx1">
                    <a:lumMod val="85000"/>
                    <a:lumOff val="15000"/>
                  </a:schemeClr>
                </a:solidFill>
                <a:latin typeface="Corbel" panose="020B0503020204020204" pitchFamily="34" charset="0"/>
                <a:ea typeface="Calibri" panose="020F0502020204030204" pitchFamily="34" charset="0"/>
                <a:cs typeface="Times New Roman" panose="02020603050405020304" pitchFamily="18" charset="0"/>
              </a:rPr>
              <a:t>increase in net-interest income.</a:t>
            </a:r>
          </a:p>
          <a:p>
            <a:pPr>
              <a:spcAft>
                <a:spcPts val="0"/>
              </a:spcAft>
              <a:tabLst>
                <a:tab pos="457200" algn="l"/>
              </a:tabLst>
            </a:pPr>
            <a:r>
              <a:rPr lang="en-US" sz="1300" dirty="0">
                <a:solidFill>
                  <a:schemeClr val="tx1">
                    <a:lumMod val="85000"/>
                    <a:lumOff val="15000"/>
                  </a:schemeClr>
                </a:solidFill>
                <a:latin typeface="Corbel" panose="020B0503020204020204" pitchFamily="34" charset="0"/>
                <a:ea typeface="Calibri" panose="020F0502020204030204" pitchFamily="34" charset="0"/>
                <a:cs typeface="Times New Roman" panose="02020603050405020304" pitchFamily="18" charset="0"/>
              </a:rPr>
              <a:t> </a:t>
            </a:r>
          </a:p>
          <a:p>
            <a:pPr marL="342900" indent="-342900">
              <a:spcAft>
                <a:spcPts val="0"/>
              </a:spcAft>
              <a:buFont typeface="Wingdings" panose="05000000000000000000" pitchFamily="2" charset="2"/>
              <a:buChar char=""/>
              <a:tabLst>
                <a:tab pos="457200" algn="l"/>
              </a:tabLst>
            </a:pPr>
            <a:r>
              <a:rPr lang="en-US" sz="1300" dirty="0">
                <a:solidFill>
                  <a:schemeClr val="tx1">
                    <a:lumMod val="85000"/>
                    <a:lumOff val="15000"/>
                  </a:schemeClr>
                </a:solidFill>
                <a:latin typeface="Corbel" panose="020B0503020204020204" pitchFamily="34" charset="0"/>
                <a:ea typeface="Calibri" panose="020F0502020204030204" pitchFamily="34" charset="0"/>
                <a:cs typeface="Times New Roman" panose="02020603050405020304" pitchFamily="18" charset="0"/>
              </a:rPr>
              <a:t>Net interest income increased by </a:t>
            </a:r>
            <a:r>
              <a:rPr lang="en-US" sz="1300" b="1" dirty="0">
                <a:solidFill>
                  <a:schemeClr val="tx1">
                    <a:lumMod val="85000"/>
                    <a:lumOff val="15000"/>
                  </a:schemeClr>
                </a:solidFill>
                <a:latin typeface="Corbel" panose="020B0503020204020204" pitchFamily="34" charset="0"/>
                <a:ea typeface="Calibri" panose="020F0502020204030204" pitchFamily="34" charset="0"/>
                <a:cs typeface="Times New Roman" panose="02020603050405020304" pitchFamily="18" charset="0"/>
              </a:rPr>
              <a:t>14.25%</a:t>
            </a:r>
            <a:r>
              <a:rPr lang="en-US" sz="1300" dirty="0">
                <a:solidFill>
                  <a:schemeClr val="tx1">
                    <a:lumMod val="85000"/>
                    <a:lumOff val="15000"/>
                  </a:schemeClr>
                </a:solidFill>
                <a:latin typeface="Corbel" panose="020B0503020204020204" pitchFamily="34" charset="0"/>
                <a:ea typeface="Calibri" panose="020F0502020204030204" pitchFamily="34" charset="0"/>
                <a:cs typeface="Times New Roman" panose="02020603050405020304" pitchFamily="18" charset="0"/>
              </a:rPr>
              <a:t> YoY, largely due reduction in Cost of Funds and growth in </a:t>
            </a:r>
            <a:r>
              <a:rPr lang="en-US" sz="1300" dirty="0" smtClean="0">
                <a:solidFill>
                  <a:schemeClr val="tx1">
                    <a:lumMod val="85000"/>
                    <a:lumOff val="15000"/>
                  </a:schemeClr>
                </a:solidFill>
                <a:latin typeface="Corbel" panose="020B0503020204020204" pitchFamily="34" charset="0"/>
                <a:ea typeface="Calibri" panose="020F0502020204030204" pitchFamily="34" charset="0"/>
                <a:cs typeface="Times New Roman" panose="02020603050405020304" pitchFamily="18" charset="0"/>
              </a:rPr>
              <a:t>Retail and SME deposits. </a:t>
            </a:r>
            <a:r>
              <a:rPr lang="en-US" sz="1300" dirty="0">
                <a:solidFill>
                  <a:schemeClr val="tx1">
                    <a:lumMod val="85000"/>
                    <a:lumOff val="15000"/>
                  </a:schemeClr>
                </a:solidFill>
                <a:latin typeface="Corbel" panose="020B0503020204020204" pitchFamily="34" charset="0"/>
                <a:ea typeface="Calibri" panose="020F0502020204030204" pitchFamily="34" charset="0"/>
                <a:cs typeface="Times New Roman" panose="02020603050405020304" pitchFamily="18" charset="0"/>
              </a:rPr>
              <a:t>This increased net interest margin to </a:t>
            </a:r>
            <a:r>
              <a:rPr lang="en-US" sz="1300" b="1" dirty="0">
                <a:solidFill>
                  <a:schemeClr val="tx1">
                    <a:lumMod val="85000"/>
                    <a:lumOff val="15000"/>
                  </a:schemeClr>
                </a:solidFill>
                <a:latin typeface="Corbel" panose="020B0503020204020204" pitchFamily="34" charset="0"/>
                <a:ea typeface="Calibri" panose="020F0502020204030204" pitchFamily="34" charset="0"/>
                <a:cs typeface="Times New Roman" panose="02020603050405020304" pitchFamily="18" charset="0"/>
              </a:rPr>
              <a:t>8.8%</a:t>
            </a:r>
            <a:r>
              <a:rPr lang="en-US" sz="1300" dirty="0">
                <a:solidFill>
                  <a:schemeClr val="tx1">
                    <a:lumMod val="85000"/>
                    <a:lumOff val="15000"/>
                  </a:schemeClr>
                </a:solidFill>
                <a:latin typeface="Corbel" panose="020B0503020204020204" pitchFamily="34" charset="0"/>
                <a:ea typeface="Calibri" panose="020F0502020204030204" pitchFamily="34" charset="0"/>
                <a:cs typeface="Times New Roman" panose="02020603050405020304" pitchFamily="18" charset="0"/>
              </a:rPr>
              <a:t> from </a:t>
            </a:r>
            <a:r>
              <a:rPr lang="en-US" sz="1300" b="1" dirty="0">
                <a:solidFill>
                  <a:schemeClr val="tx1">
                    <a:lumMod val="85000"/>
                    <a:lumOff val="15000"/>
                  </a:schemeClr>
                </a:solidFill>
                <a:latin typeface="Corbel" panose="020B0503020204020204" pitchFamily="34" charset="0"/>
                <a:ea typeface="Calibri" panose="020F0502020204030204" pitchFamily="34" charset="0"/>
                <a:cs typeface="Times New Roman" panose="02020603050405020304" pitchFamily="18" charset="0"/>
              </a:rPr>
              <a:t>7.2%</a:t>
            </a:r>
            <a:r>
              <a:rPr lang="en-US" sz="1300" dirty="0">
                <a:solidFill>
                  <a:schemeClr val="tx1">
                    <a:lumMod val="85000"/>
                    <a:lumOff val="15000"/>
                  </a:schemeClr>
                </a:solidFill>
                <a:latin typeface="Corbel" panose="020B0503020204020204" pitchFamily="34" charset="0"/>
                <a:ea typeface="Calibri" panose="020F0502020204030204" pitchFamily="34" charset="0"/>
                <a:cs typeface="Times New Roman" panose="02020603050405020304" pitchFamily="18" charset="0"/>
              </a:rPr>
              <a:t>.</a:t>
            </a:r>
          </a:p>
          <a:p>
            <a:pPr>
              <a:spcAft>
                <a:spcPts val="0"/>
              </a:spcAft>
              <a:tabLst>
                <a:tab pos="457200" algn="l"/>
              </a:tabLst>
            </a:pPr>
            <a:endParaRPr lang="en-US" sz="1300" dirty="0">
              <a:solidFill>
                <a:schemeClr val="tx1">
                  <a:lumMod val="85000"/>
                  <a:lumOff val="15000"/>
                </a:schemeClr>
              </a:solidFill>
              <a:latin typeface="Corbel" panose="020B0503020204020204" pitchFamily="34" charset="0"/>
              <a:ea typeface="Calibri" panose="020F0502020204030204" pitchFamily="34" charset="0"/>
              <a:cs typeface="Times New Roman" panose="02020603050405020304" pitchFamily="18" charset="0"/>
            </a:endParaRPr>
          </a:p>
          <a:p>
            <a:pPr marL="342900" indent="-342900">
              <a:spcAft>
                <a:spcPts val="0"/>
              </a:spcAft>
              <a:buFont typeface="Wingdings" panose="05000000000000000000" pitchFamily="2" charset="2"/>
              <a:buChar char=""/>
              <a:tabLst>
                <a:tab pos="457200" algn="l"/>
              </a:tabLst>
            </a:pPr>
            <a:r>
              <a:rPr lang="en-US" sz="1300" dirty="0">
                <a:solidFill>
                  <a:schemeClr val="tx1">
                    <a:lumMod val="85000"/>
                    <a:lumOff val="15000"/>
                  </a:schemeClr>
                </a:solidFill>
                <a:latin typeface="Corbel" panose="020B0503020204020204" pitchFamily="34" charset="0"/>
                <a:ea typeface="Calibri" panose="020F0502020204030204" pitchFamily="34" charset="0"/>
                <a:cs typeface="Times New Roman" panose="02020603050405020304" pitchFamily="18" charset="0"/>
              </a:rPr>
              <a:t>Non interest income declined </a:t>
            </a:r>
            <a:r>
              <a:rPr lang="en-US" sz="1300" b="1" dirty="0">
                <a:solidFill>
                  <a:schemeClr val="tx1">
                    <a:lumMod val="85000"/>
                    <a:lumOff val="15000"/>
                  </a:schemeClr>
                </a:solidFill>
                <a:latin typeface="Corbel" panose="020B0503020204020204" pitchFamily="34" charset="0"/>
                <a:ea typeface="Calibri" panose="020F0502020204030204" pitchFamily="34" charset="0"/>
                <a:cs typeface="Times New Roman" panose="02020603050405020304" pitchFamily="18" charset="0"/>
              </a:rPr>
              <a:t>13.05%</a:t>
            </a:r>
            <a:r>
              <a:rPr lang="en-US" sz="1300" dirty="0">
                <a:solidFill>
                  <a:schemeClr val="tx1">
                    <a:lumMod val="85000"/>
                    <a:lumOff val="15000"/>
                  </a:schemeClr>
                </a:solidFill>
                <a:latin typeface="Corbel" panose="020B0503020204020204" pitchFamily="34" charset="0"/>
                <a:ea typeface="Calibri" panose="020F0502020204030204" pitchFamily="34" charset="0"/>
                <a:cs typeface="Times New Roman" panose="02020603050405020304" pitchFamily="18" charset="0"/>
              </a:rPr>
              <a:t> YoY to N6.3bn for 1Q18 from the N7.3bn in 1 Q17, </a:t>
            </a:r>
            <a:r>
              <a:rPr lang="en-US" sz="1300" dirty="0" smtClean="0">
                <a:solidFill>
                  <a:schemeClr val="tx1">
                    <a:lumMod val="85000"/>
                    <a:lumOff val="15000"/>
                  </a:schemeClr>
                </a:solidFill>
                <a:latin typeface="Corbel" panose="020B0503020204020204" pitchFamily="34" charset="0"/>
                <a:ea typeface="Calibri" panose="020F0502020204030204" pitchFamily="34" charset="0"/>
                <a:cs typeface="Times New Roman" panose="02020603050405020304" pitchFamily="18" charset="0"/>
              </a:rPr>
              <a:t>due to non-occurrence of </a:t>
            </a:r>
            <a:r>
              <a:rPr lang="en-US" sz="1300" dirty="0">
                <a:solidFill>
                  <a:schemeClr val="tx1">
                    <a:lumMod val="85000"/>
                    <a:lumOff val="15000"/>
                  </a:schemeClr>
                </a:solidFill>
                <a:latin typeface="Corbel" panose="020B0503020204020204" pitchFamily="34" charset="0"/>
                <a:ea typeface="Calibri" panose="020F0502020204030204" pitchFamily="34" charset="0"/>
                <a:cs typeface="Times New Roman" panose="02020603050405020304" pitchFamily="18" charset="0"/>
              </a:rPr>
              <a:t>one-off </a:t>
            </a:r>
            <a:r>
              <a:rPr lang="en-US" sz="1300" dirty="0" smtClean="0">
                <a:solidFill>
                  <a:schemeClr val="tx1">
                    <a:lumMod val="85000"/>
                    <a:lumOff val="15000"/>
                  </a:schemeClr>
                </a:solidFill>
                <a:latin typeface="Corbel" panose="020B0503020204020204" pitchFamily="34" charset="0"/>
                <a:ea typeface="Calibri" panose="020F0502020204030204" pitchFamily="34" charset="0"/>
                <a:cs typeface="Times New Roman" panose="02020603050405020304" pitchFamily="18" charset="0"/>
              </a:rPr>
              <a:t>income earned </a:t>
            </a:r>
            <a:r>
              <a:rPr lang="en-US" sz="1300" dirty="0">
                <a:solidFill>
                  <a:schemeClr val="tx1">
                    <a:lumMod val="85000"/>
                    <a:lumOff val="15000"/>
                  </a:schemeClr>
                </a:solidFill>
                <a:latin typeface="Corbel" panose="020B0503020204020204" pitchFamily="34" charset="0"/>
                <a:ea typeface="Calibri" panose="020F0502020204030204" pitchFamily="34" charset="0"/>
                <a:cs typeface="Times New Roman" panose="02020603050405020304" pitchFamily="18" charset="0"/>
              </a:rPr>
              <a:t>in1 Q17. </a:t>
            </a:r>
          </a:p>
          <a:p>
            <a:pPr>
              <a:spcAft>
                <a:spcPts val="0"/>
              </a:spcAft>
              <a:tabLst>
                <a:tab pos="457200" algn="l"/>
              </a:tabLst>
            </a:pPr>
            <a:endParaRPr lang="en-GB" sz="1300" dirty="0">
              <a:solidFill>
                <a:schemeClr val="tx1">
                  <a:lumMod val="85000"/>
                  <a:lumOff val="15000"/>
                </a:schemeClr>
              </a:solidFill>
              <a:latin typeface="Corbel" panose="020B0503020204020204" pitchFamily="34" charset="0"/>
              <a:ea typeface="Calibri" panose="020F0502020204030204" pitchFamily="34" charset="0"/>
              <a:cs typeface="Times New Roman" panose="02020603050405020304" pitchFamily="18" charset="0"/>
            </a:endParaRPr>
          </a:p>
          <a:p>
            <a:pPr marL="342900" indent="-342900">
              <a:spcAft>
                <a:spcPts val="0"/>
              </a:spcAft>
              <a:buFont typeface="Wingdings" panose="05000000000000000000" pitchFamily="2" charset="2"/>
              <a:buChar char=""/>
              <a:tabLst>
                <a:tab pos="457200" algn="l"/>
              </a:tabLst>
            </a:pPr>
            <a:r>
              <a:rPr lang="en-US" sz="1300" dirty="0">
                <a:solidFill>
                  <a:schemeClr val="tx1">
                    <a:lumMod val="85000"/>
                    <a:lumOff val="15000"/>
                  </a:schemeClr>
                </a:solidFill>
                <a:latin typeface="Corbel" panose="020B0503020204020204" pitchFamily="34" charset="0"/>
                <a:ea typeface="Calibri" panose="020F0502020204030204" pitchFamily="34" charset="0"/>
                <a:cs typeface="Times New Roman" panose="02020603050405020304" pitchFamily="18" charset="0"/>
              </a:rPr>
              <a:t>Overhead costs increased by </a:t>
            </a:r>
            <a:r>
              <a:rPr lang="en-US" sz="1300" b="1" dirty="0">
                <a:solidFill>
                  <a:schemeClr val="tx1">
                    <a:lumMod val="85000"/>
                    <a:lumOff val="15000"/>
                  </a:schemeClr>
                </a:solidFill>
                <a:latin typeface="Corbel" panose="020B0503020204020204" pitchFamily="34" charset="0"/>
                <a:ea typeface="Calibri" panose="020F0502020204030204" pitchFamily="34" charset="0"/>
                <a:cs typeface="Times New Roman" panose="02020603050405020304" pitchFamily="18" charset="0"/>
              </a:rPr>
              <a:t>6.05% </a:t>
            </a:r>
            <a:r>
              <a:rPr lang="en-US" sz="1300" dirty="0">
                <a:solidFill>
                  <a:schemeClr val="tx1">
                    <a:lumMod val="85000"/>
                    <a:lumOff val="15000"/>
                  </a:schemeClr>
                </a:solidFill>
                <a:latin typeface="Corbel" panose="020B0503020204020204" pitchFamily="34" charset="0"/>
                <a:ea typeface="Calibri" panose="020F0502020204030204" pitchFamily="34" charset="0"/>
                <a:cs typeface="Times New Roman" panose="02020603050405020304" pitchFamily="18" charset="0"/>
              </a:rPr>
              <a:t>YoY </a:t>
            </a:r>
            <a:r>
              <a:rPr lang="en-US" sz="1300" dirty="0" smtClean="0">
                <a:solidFill>
                  <a:schemeClr val="tx1">
                    <a:lumMod val="85000"/>
                    <a:lumOff val="15000"/>
                  </a:schemeClr>
                </a:solidFill>
                <a:latin typeface="Corbel" panose="020B0503020204020204" pitchFamily="34" charset="0"/>
                <a:ea typeface="Calibri" panose="020F0502020204030204" pitchFamily="34" charset="0"/>
                <a:cs typeface="Times New Roman" panose="02020603050405020304" pitchFamily="18" charset="0"/>
              </a:rPr>
              <a:t>from </a:t>
            </a:r>
            <a:r>
              <a:rPr lang="en-US" sz="1300" dirty="0">
                <a:solidFill>
                  <a:schemeClr val="tx1">
                    <a:lumMod val="85000"/>
                    <a:lumOff val="15000"/>
                  </a:schemeClr>
                </a:solidFill>
                <a:latin typeface="Corbel" panose="020B0503020204020204" pitchFamily="34" charset="0"/>
                <a:ea typeface="Calibri" panose="020F0502020204030204" pitchFamily="34" charset="0"/>
                <a:cs typeface="Times New Roman" panose="02020603050405020304" pitchFamily="18" charset="0"/>
              </a:rPr>
              <a:t>ongoing investments in digital transformation and automation.</a:t>
            </a:r>
          </a:p>
          <a:p>
            <a:pPr marL="342900" indent="-342900">
              <a:spcAft>
                <a:spcPts val="0"/>
              </a:spcAft>
              <a:buFont typeface="Wingdings" panose="05000000000000000000" pitchFamily="2" charset="2"/>
              <a:buChar char=""/>
              <a:tabLst>
                <a:tab pos="457200" algn="l"/>
              </a:tabLst>
            </a:pPr>
            <a:endParaRPr lang="en-US" sz="1300" dirty="0">
              <a:solidFill>
                <a:schemeClr val="tx1">
                  <a:lumMod val="85000"/>
                  <a:lumOff val="15000"/>
                </a:schemeClr>
              </a:solidFill>
              <a:latin typeface="Corbel" panose="020B0503020204020204" pitchFamily="34" charset="0"/>
              <a:ea typeface="Calibri" panose="020F0502020204030204" pitchFamily="34" charset="0"/>
              <a:cs typeface="Times New Roman" panose="02020603050405020304" pitchFamily="18" charset="0"/>
            </a:endParaRPr>
          </a:p>
          <a:p>
            <a:pPr marL="342900" indent="-342900">
              <a:spcAft>
                <a:spcPts val="0"/>
              </a:spcAft>
              <a:buFont typeface="Wingdings" panose="05000000000000000000" pitchFamily="2" charset="2"/>
              <a:buChar char=""/>
              <a:tabLst>
                <a:tab pos="457200" algn="l"/>
              </a:tabLst>
            </a:pPr>
            <a:r>
              <a:rPr lang="en-US" sz="1300" dirty="0" smtClean="0">
                <a:solidFill>
                  <a:schemeClr val="tx1">
                    <a:lumMod val="85000"/>
                    <a:lumOff val="15000"/>
                  </a:schemeClr>
                </a:solidFill>
                <a:latin typeface="Corbel" panose="020B0503020204020204" pitchFamily="34" charset="0"/>
                <a:ea typeface="Calibri" panose="020F0502020204030204" pitchFamily="34" charset="0"/>
                <a:cs typeface="Times New Roman" panose="02020603050405020304" pitchFamily="18" charset="0"/>
              </a:rPr>
              <a:t>CAR  </a:t>
            </a:r>
            <a:r>
              <a:rPr lang="en-US" sz="1300" dirty="0">
                <a:solidFill>
                  <a:schemeClr val="tx1">
                    <a:lumMod val="85000"/>
                    <a:lumOff val="15000"/>
                  </a:schemeClr>
                </a:solidFill>
                <a:latin typeface="Corbel" panose="020B0503020204020204" pitchFamily="34" charset="0"/>
                <a:ea typeface="Calibri" panose="020F0502020204030204" pitchFamily="34" charset="0"/>
                <a:cs typeface="Times New Roman" panose="02020603050405020304" pitchFamily="18" charset="0"/>
              </a:rPr>
              <a:t>and liquidity remain strong and  above regulatory </a:t>
            </a:r>
            <a:r>
              <a:rPr lang="en-US" sz="1300" dirty="0" smtClean="0">
                <a:solidFill>
                  <a:schemeClr val="tx1">
                    <a:lumMod val="85000"/>
                    <a:lumOff val="15000"/>
                  </a:schemeClr>
                </a:solidFill>
                <a:latin typeface="Corbel" panose="020B0503020204020204" pitchFamily="34" charset="0"/>
                <a:ea typeface="Calibri" panose="020F0502020204030204" pitchFamily="34" charset="0"/>
                <a:cs typeface="Times New Roman" panose="02020603050405020304" pitchFamily="18" charset="0"/>
              </a:rPr>
              <a:t>thresholds </a:t>
            </a:r>
            <a:r>
              <a:rPr lang="en-US" sz="1300" dirty="0">
                <a:solidFill>
                  <a:schemeClr val="tx1">
                    <a:lumMod val="85000"/>
                    <a:lumOff val="15000"/>
                  </a:schemeClr>
                </a:solidFill>
                <a:latin typeface="Corbel" panose="020B0503020204020204" pitchFamily="34" charset="0"/>
                <a:ea typeface="Calibri" panose="020F0502020204030204" pitchFamily="34" charset="0"/>
                <a:cs typeface="Times New Roman" panose="02020603050405020304" pitchFamily="18" charset="0"/>
              </a:rPr>
              <a:t>at </a:t>
            </a:r>
            <a:r>
              <a:rPr lang="en-US" sz="1300" dirty="0" smtClean="0">
                <a:solidFill>
                  <a:schemeClr val="tx1">
                    <a:lumMod val="85000"/>
                    <a:lumOff val="15000"/>
                  </a:schemeClr>
                </a:solidFill>
                <a:latin typeface="Corbel" panose="020B0503020204020204" pitchFamily="34" charset="0"/>
                <a:ea typeface="Calibri" panose="020F0502020204030204" pitchFamily="34" charset="0"/>
                <a:cs typeface="Times New Roman" panose="02020603050405020304" pitchFamily="18" charset="0"/>
              </a:rPr>
              <a:t>16.27% </a:t>
            </a:r>
            <a:r>
              <a:rPr lang="en-US" sz="1300" dirty="0">
                <a:solidFill>
                  <a:schemeClr val="tx1">
                    <a:lumMod val="85000"/>
                    <a:lumOff val="15000"/>
                  </a:schemeClr>
                </a:solidFill>
                <a:latin typeface="Corbel" panose="020B0503020204020204" pitchFamily="34" charset="0"/>
                <a:ea typeface="Calibri" panose="020F0502020204030204" pitchFamily="34" charset="0"/>
                <a:cs typeface="Times New Roman" panose="02020603050405020304" pitchFamily="18" charset="0"/>
              </a:rPr>
              <a:t>and 46.6% </a:t>
            </a:r>
            <a:r>
              <a:rPr lang="en-US" sz="1300" dirty="0" smtClean="0">
                <a:solidFill>
                  <a:schemeClr val="tx1">
                    <a:lumMod val="85000"/>
                    <a:lumOff val="15000"/>
                  </a:schemeClr>
                </a:solidFill>
                <a:latin typeface="Corbel" panose="020B0503020204020204" pitchFamily="34" charset="0"/>
                <a:ea typeface="Calibri" panose="020F0502020204030204" pitchFamily="34" charset="0"/>
                <a:cs typeface="Times New Roman" panose="02020603050405020304" pitchFamily="18" charset="0"/>
              </a:rPr>
              <a:t>respectively.</a:t>
            </a:r>
          </a:p>
          <a:p>
            <a:pPr marL="342900" indent="-342900">
              <a:spcAft>
                <a:spcPts val="0"/>
              </a:spcAft>
              <a:buFont typeface="Wingdings" panose="05000000000000000000" pitchFamily="2" charset="2"/>
              <a:buChar char=""/>
              <a:tabLst>
                <a:tab pos="457200" algn="l"/>
              </a:tabLst>
            </a:pPr>
            <a:endParaRPr lang="en-US" sz="1300" dirty="0">
              <a:solidFill>
                <a:schemeClr val="tx1">
                  <a:lumMod val="85000"/>
                  <a:lumOff val="15000"/>
                </a:schemeClr>
              </a:solidFill>
              <a:latin typeface="Corbel" panose="020B0503020204020204" pitchFamily="34" charset="0"/>
              <a:ea typeface="Calibri" panose="020F0502020204030204" pitchFamily="34" charset="0"/>
              <a:cs typeface="Times New Roman" panose="02020603050405020304" pitchFamily="18" charset="0"/>
            </a:endParaRPr>
          </a:p>
          <a:p>
            <a:pPr marL="342900" indent="-342900">
              <a:spcAft>
                <a:spcPts val="0"/>
              </a:spcAft>
              <a:buFont typeface="Wingdings" panose="05000000000000000000" pitchFamily="2" charset="2"/>
              <a:buChar char=""/>
              <a:tabLst>
                <a:tab pos="457200" algn="l"/>
              </a:tabLst>
            </a:pPr>
            <a:r>
              <a:rPr lang="en-US" sz="1300" dirty="0">
                <a:solidFill>
                  <a:schemeClr val="tx1">
                    <a:lumMod val="85000"/>
                    <a:lumOff val="15000"/>
                  </a:schemeClr>
                </a:solidFill>
                <a:latin typeface="Corbel" panose="020B0503020204020204" pitchFamily="34" charset="0"/>
                <a:ea typeface="Calibri" panose="020F0502020204030204" pitchFamily="34" charset="0"/>
                <a:cs typeface="Times New Roman" panose="02020603050405020304" pitchFamily="18" charset="0"/>
              </a:rPr>
              <a:t>Risk assets declined by </a:t>
            </a:r>
            <a:r>
              <a:rPr lang="en-US" sz="1300" b="1" dirty="0">
                <a:solidFill>
                  <a:schemeClr val="tx1">
                    <a:lumMod val="85000"/>
                    <a:lumOff val="15000"/>
                  </a:schemeClr>
                </a:solidFill>
                <a:latin typeface="Corbel" panose="020B0503020204020204" pitchFamily="34" charset="0"/>
                <a:ea typeface="Calibri" panose="020F0502020204030204" pitchFamily="34" charset="0"/>
                <a:cs typeface="Times New Roman" panose="02020603050405020304" pitchFamily="18" charset="0"/>
              </a:rPr>
              <a:t>9.2%</a:t>
            </a:r>
            <a:r>
              <a:rPr lang="en-US" sz="1300" dirty="0">
                <a:solidFill>
                  <a:schemeClr val="tx1">
                    <a:lumMod val="85000"/>
                    <a:lumOff val="15000"/>
                  </a:schemeClr>
                </a:solidFill>
                <a:latin typeface="Corbel" panose="020B0503020204020204" pitchFamily="34" charset="0"/>
                <a:ea typeface="Calibri" panose="020F0502020204030204" pitchFamily="34" charset="0"/>
                <a:cs typeface="Times New Roman" panose="02020603050405020304" pitchFamily="18" charset="0"/>
              </a:rPr>
              <a:t> YoY and </a:t>
            </a:r>
            <a:r>
              <a:rPr lang="en-US" sz="1300" b="1" dirty="0">
                <a:solidFill>
                  <a:schemeClr val="tx1">
                    <a:lumMod val="85000"/>
                    <a:lumOff val="15000"/>
                  </a:schemeClr>
                </a:solidFill>
                <a:latin typeface="Corbel" panose="020B0503020204020204" pitchFamily="34" charset="0"/>
                <a:ea typeface="Calibri" panose="020F0502020204030204" pitchFamily="34" charset="0"/>
                <a:cs typeface="Times New Roman" panose="02020603050405020304" pitchFamily="18" charset="0"/>
              </a:rPr>
              <a:t>8.3%</a:t>
            </a:r>
            <a:r>
              <a:rPr lang="en-US" sz="1300" dirty="0">
                <a:solidFill>
                  <a:schemeClr val="tx1">
                    <a:lumMod val="85000"/>
                    <a:lumOff val="15000"/>
                  </a:schemeClr>
                </a:solidFill>
                <a:latin typeface="Corbel" panose="020B0503020204020204" pitchFamily="34" charset="0"/>
                <a:ea typeface="Calibri" panose="020F0502020204030204" pitchFamily="34" charset="0"/>
                <a:cs typeface="Times New Roman" panose="02020603050405020304" pitchFamily="18" charset="0"/>
              </a:rPr>
              <a:t> QoQ. With comfortable capital and liquidity, </a:t>
            </a:r>
            <a:r>
              <a:rPr lang="en-US" sz="1300" b="1" dirty="0">
                <a:solidFill>
                  <a:schemeClr val="tx1">
                    <a:lumMod val="85000"/>
                    <a:lumOff val="15000"/>
                  </a:schemeClr>
                </a:solidFill>
                <a:latin typeface="Corbel" panose="020B0503020204020204" pitchFamily="34" charset="0"/>
                <a:ea typeface="Calibri" panose="020F0502020204030204" pitchFamily="34" charset="0"/>
                <a:cs typeface="Times New Roman" panose="02020603050405020304" pitchFamily="18" charset="0"/>
              </a:rPr>
              <a:t>growth to resume in 2H18</a:t>
            </a:r>
          </a:p>
          <a:p>
            <a:pPr>
              <a:spcAft>
                <a:spcPts val="0"/>
              </a:spcAft>
              <a:tabLst>
                <a:tab pos="457200" algn="l"/>
              </a:tabLst>
            </a:pPr>
            <a:endParaRPr lang="en-US" sz="1300" dirty="0">
              <a:solidFill>
                <a:schemeClr val="tx1">
                  <a:lumMod val="85000"/>
                  <a:lumOff val="15000"/>
                </a:schemeClr>
              </a:solidFill>
              <a:latin typeface="Corbel" panose="020B0503020204020204" pitchFamily="34" charset="0"/>
              <a:ea typeface="Calibri" panose="020F0502020204030204" pitchFamily="34" charset="0"/>
              <a:cs typeface="Times New Roman" panose="02020603050405020304" pitchFamily="18" charset="0"/>
            </a:endParaRPr>
          </a:p>
          <a:p>
            <a:pPr marL="342900" indent="-342900">
              <a:spcAft>
                <a:spcPts val="0"/>
              </a:spcAft>
              <a:buFont typeface="Wingdings" panose="05000000000000000000" pitchFamily="2" charset="2"/>
              <a:buChar char=""/>
              <a:tabLst>
                <a:tab pos="457200" algn="l"/>
              </a:tabLst>
            </a:pPr>
            <a:r>
              <a:rPr lang="en-US" sz="1300" dirty="0">
                <a:solidFill>
                  <a:schemeClr val="tx1">
                    <a:lumMod val="85000"/>
                    <a:lumOff val="15000"/>
                  </a:schemeClr>
                </a:solidFill>
                <a:latin typeface="Corbel" panose="020B0503020204020204" pitchFamily="34" charset="0"/>
                <a:ea typeface="Calibri" panose="020F0502020204030204" pitchFamily="34" charset="0"/>
                <a:cs typeface="Times New Roman" panose="02020603050405020304" pitchFamily="18" charset="0"/>
              </a:rPr>
              <a:t>Deposits grew 8.1% YoY and 8.2% QoQ respectively, driven by low cost deposits.</a:t>
            </a:r>
          </a:p>
        </p:txBody>
      </p:sp>
    </p:spTree>
    <p:extLst>
      <p:ext uri="{BB962C8B-B14F-4D97-AF65-F5344CB8AC3E}">
        <p14:creationId xmlns:p14="http://schemas.microsoft.com/office/powerpoint/2010/main" val="137239856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p:cNvSpPr>
            <a:spLocks noGrp="1"/>
          </p:cNvSpPr>
          <p:nvPr>
            <p:ph type="sldNum" sz="quarter" idx="12"/>
          </p:nvPr>
        </p:nvSpPr>
        <p:spPr>
          <a:xfrm>
            <a:off x="8763000" y="6629400"/>
            <a:ext cx="404446" cy="304800"/>
          </a:xfrm>
        </p:spPr>
        <p:txBody>
          <a:bodyPr/>
          <a:lstStyle/>
          <a:p>
            <a:fld id="{5B1C2CD0-820B-5044-BB6F-43ECDF7114E2}" type="slidenum">
              <a:rPr lang="en-US" sz="1100" smtClean="0">
                <a:solidFill>
                  <a:prstClr val="black">
                    <a:tint val="75000"/>
                  </a:prstClr>
                </a:solidFill>
                <a:latin typeface="Corbel" pitchFamily="34" charset="0"/>
              </a:rPr>
              <a:pPr/>
              <a:t>11</a:t>
            </a:fld>
            <a:endParaRPr lang="en-US" sz="1100" dirty="0">
              <a:solidFill>
                <a:prstClr val="black">
                  <a:tint val="75000"/>
                </a:prstClr>
              </a:solidFill>
              <a:latin typeface="Corbel" pitchFamily="34" charset="0"/>
            </a:endParaRPr>
          </a:p>
        </p:txBody>
      </p:sp>
      <p:cxnSp>
        <p:nvCxnSpPr>
          <p:cNvPr id="8" name="Straight Connector 7"/>
          <p:cNvCxnSpPr/>
          <p:nvPr/>
        </p:nvCxnSpPr>
        <p:spPr>
          <a:xfrm>
            <a:off x="0" y="1066800"/>
            <a:ext cx="7632700" cy="0"/>
          </a:xfrm>
          <a:prstGeom prst="line">
            <a:avLst/>
          </a:prstGeom>
          <a:ln w="38100" cap="flat" cmpd="sng" algn="ctr">
            <a:solidFill>
              <a:schemeClr val="bg1">
                <a:lumMod val="5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9" name="Picture 8" descr="FCMB LOGOS.pdf"/>
          <p:cNvPicPr>
            <a:picLocks noChangeAspect="1"/>
          </p:cNvPicPr>
          <p:nvPr/>
        </p:nvPicPr>
        <p:blipFill rotWithShape="1">
          <a:blip r:embed="rId3" cstate="print">
            <a:extLst>
              <a:ext uri="{28A0092B-C50C-407E-A947-70E740481C1C}">
                <a14:useLocalDpi xmlns:a14="http://schemas.microsoft.com/office/drawing/2010/main" val="0"/>
              </a:ext>
            </a:extLst>
          </a:blip>
          <a:srcRect l="5682" t="18059" r="54951" b="25515"/>
          <a:stretch/>
        </p:blipFill>
        <p:spPr>
          <a:xfrm>
            <a:off x="111473" y="21528"/>
            <a:ext cx="1031527" cy="1045272"/>
          </a:xfrm>
          <a:prstGeom prst="rect">
            <a:avLst/>
          </a:prstGeom>
        </p:spPr>
      </p:pic>
      <p:sp>
        <p:nvSpPr>
          <p:cNvPr id="7" name="Title 1"/>
          <p:cNvSpPr txBox="1">
            <a:spLocks/>
          </p:cNvSpPr>
          <p:nvPr/>
        </p:nvSpPr>
        <p:spPr>
          <a:xfrm>
            <a:off x="1219200" y="304800"/>
            <a:ext cx="7315200" cy="553396"/>
          </a:xfrm>
          <a:prstGeom prst="rect">
            <a:avLst/>
          </a:prstGeom>
          <a:noFill/>
        </p:spPr>
        <p:txBody>
          <a:bodyPr lIns="0" rIns="0" anchor="b"/>
          <a:lstStyle/>
          <a:p>
            <a:pPr eaLnBrk="0" hangingPunct="0">
              <a:lnSpc>
                <a:spcPct val="90000"/>
              </a:lnSpc>
              <a:defRPr/>
            </a:pPr>
            <a:r>
              <a:rPr lang="en-US" sz="2000" b="1" i="1" kern="0" dirty="0">
                <a:solidFill>
                  <a:prstClr val="black">
                    <a:lumMod val="65000"/>
                    <a:lumOff val="35000"/>
                  </a:prstClr>
                </a:solidFill>
                <a:latin typeface="Corbel" pitchFamily="34" charset="0"/>
                <a:cs typeface="Arial" pitchFamily="34" charset="0"/>
              </a:rPr>
              <a:t>CRBG 2018 Segment &amp; Subsidiary Highlights</a:t>
            </a:r>
          </a:p>
        </p:txBody>
      </p:sp>
      <p:sp>
        <p:nvSpPr>
          <p:cNvPr id="10" name="TextBox 9"/>
          <p:cNvSpPr txBox="1"/>
          <p:nvPr/>
        </p:nvSpPr>
        <p:spPr>
          <a:xfrm>
            <a:off x="6530208" y="0"/>
            <a:ext cx="2613792" cy="338554"/>
          </a:xfrm>
          <a:prstGeom prst="rect">
            <a:avLst/>
          </a:prstGeom>
          <a:solidFill>
            <a:schemeClr val="bg1">
              <a:lumMod val="85000"/>
            </a:schemeClr>
          </a:solidFill>
        </p:spPr>
        <p:txBody>
          <a:bodyPr wrap="none" rtlCol="0">
            <a:spAutoFit/>
          </a:bodyPr>
          <a:lstStyle/>
          <a:p>
            <a:r>
              <a:rPr lang="en-US" sz="1600" b="1" dirty="0">
                <a:solidFill>
                  <a:prstClr val="black">
                    <a:lumMod val="65000"/>
                    <a:lumOff val="35000"/>
                  </a:prstClr>
                </a:solidFill>
                <a:latin typeface="Corbel" pitchFamily="34" charset="0"/>
              </a:rPr>
              <a:t>CRB Performance Overview</a:t>
            </a:r>
            <a:endParaRPr lang="en-GB" sz="1600" b="1" dirty="0">
              <a:solidFill>
                <a:prstClr val="black">
                  <a:lumMod val="65000"/>
                  <a:lumOff val="35000"/>
                </a:prstClr>
              </a:solidFill>
              <a:latin typeface="Corbel" pitchFamily="34" charset="0"/>
            </a:endParaRPr>
          </a:p>
        </p:txBody>
      </p:sp>
      <p:graphicFrame>
        <p:nvGraphicFramePr>
          <p:cNvPr id="17" name="Chart 16">
            <a:extLst>
              <a:ext uri="{FF2B5EF4-FFF2-40B4-BE49-F238E27FC236}">
                <a16:creationId xmlns="" xmlns:a16="http://schemas.microsoft.com/office/drawing/2014/main" id="{D024DE7C-C15D-4AE9-8970-2BB808E2B042}"/>
              </a:ext>
            </a:extLst>
          </p:cNvPr>
          <p:cNvGraphicFramePr>
            <a:graphicFrameLocks/>
          </p:cNvGraphicFramePr>
          <p:nvPr>
            <p:extLst/>
          </p:nvPr>
        </p:nvGraphicFramePr>
        <p:xfrm>
          <a:off x="20400" y="1105957"/>
          <a:ext cx="4952999" cy="3595688"/>
        </p:xfrm>
        <a:graphic>
          <a:graphicData uri="http://schemas.openxmlformats.org/drawingml/2006/chart">
            <c:chart xmlns:c="http://schemas.openxmlformats.org/drawingml/2006/chart" xmlns:r="http://schemas.openxmlformats.org/officeDocument/2006/relationships" r:id="rId4"/>
          </a:graphicData>
        </a:graphic>
      </p:graphicFrame>
      <p:sp>
        <p:nvSpPr>
          <p:cNvPr id="18" name="Rectangle 17"/>
          <p:cNvSpPr/>
          <p:nvPr/>
        </p:nvSpPr>
        <p:spPr>
          <a:xfrm>
            <a:off x="5064473" y="1096168"/>
            <a:ext cx="4079527" cy="5380832"/>
          </a:xfrm>
          <a:prstGeom prst="rect">
            <a:avLst/>
          </a:prstGeom>
        </p:spPr>
        <p:txBody>
          <a:bodyPr wrap="square">
            <a:spAutoFit/>
          </a:bodyPr>
          <a:lstStyle/>
          <a:p>
            <a:pPr>
              <a:lnSpc>
                <a:spcPct val="107000"/>
              </a:lnSpc>
              <a:spcAft>
                <a:spcPts val="0"/>
              </a:spcAft>
            </a:pPr>
            <a:r>
              <a:rPr lang="en-US" sz="1460" b="1" dirty="0">
                <a:solidFill>
                  <a:prstClr val="black">
                    <a:lumMod val="85000"/>
                    <a:lumOff val="15000"/>
                  </a:prstClr>
                </a:solidFill>
                <a:latin typeface="Corbel" panose="020B0503020204020204" pitchFamily="34" charset="0"/>
                <a:ea typeface="Calibri" panose="020F0502020204030204" pitchFamily="34" charset="0"/>
                <a:cs typeface="Times New Roman" panose="02020603050405020304" pitchFamily="18" charset="0"/>
              </a:rPr>
              <a:t>SME</a:t>
            </a:r>
            <a:endParaRPr lang="en-GB" sz="1460" dirty="0">
              <a:solidFill>
                <a:prstClr val="black">
                  <a:lumMod val="85000"/>
                  <a:lumOff val="15000"/>
                </a:prstClr>
              </a:solidFill>
              <a:latin typeface="Corbel" panose="020B0503020204020204" pitchFamily="34" charset="0"/>
              <a:ea typeface="Calibri" panose="020F0502020204030204" pitchFamily="34" charset="0"/>
              <a:cs typeface="Times New Roman" panose="02020603050405020304" pitchFamily="18" charset="0"/>
            </a:endParaRPr>
          </a:p>
          <a:p>
            <a:pPr marL="342900" indent="-342900">
              <a:lnSpc>
                <a:spcPct val="107000"/>
              </a:lnSpc>
              <a:spcAft>
                <a:spcPts val="0"/>
              </a:spcAft>
              <a:buFont typeface="Wingdings" panose="05000000000000000000" pitchFamily="2" charset="2"/>
              <a:buChar char=""/>
            </a:pPr>
            <a:r>
              <a:rPr lang="en-US" sz="1460" dirty="0">
                <a:solidFill>
                  <a:prstClr val="black">
                    <a:lumMod val="85000"/>
                    <a:lumOff val="15000"/>
                  </a:prstClr>
                </a:solidFill>
                <a:latin typeface="Corbel" panose="020B0503020204020204" pitchFamily="34" charset="0"/>
                <a:ea typeface="Calibri" panose="020F0502020204030204" pitchFamily="34" charset="0"/>
                <a:cs typeface="Times New Roman" panose="02020603050405020304" pitchFamily="18" charset="0"/>
              </a:rPr>
              <a:t>26% contribution to net revenue and also recorded 4.8% improvement YoY, driven majorly by improvements in non-interest income and reduced </a:t>
            </a:r>
            <a:r>
              <a:rPr lang="en-GB" sz="1460" dirty="0">
                <a:solidFill>
                  <a:prstClr val="black">
                    <a:lumMod val="85000"/>
                    <a:lumOff val="15000"/>
                  </a:prstClr>
                </a:solidFill>
                <a:latin typeface="Corbel" panose="020B0503020204020204" pitchFamily="34" charset="0"/>
                <a:ea typeface="Calibri" panose="020F0502020204030204" pitchFamily="34" charset="0"/>
                <a:cs typeface="Times New Roman" panose="02020603050405020304" pitchFamily="18" charset="0"/>
              </a:rPr>
              <a:t>impairment charge on legacy loans</a:t>
            </a:r>
            <a:r>
              <a:rPr lang="en-US" sz="1460" dirty="0">
                <a:solidFill>
                  <a:prstClr val="black">
                    <a:lumMod val="85000"/>
                    <a:lumOff val="15000"/>
                  </a:prstClr>
                </a:solidFill>
                <a:latin typeface="Corbel" panose="020B0503020204020204" pitchFamily="34" charset="0"/>
                <a:ea typeface="Calibri" panose="020F0502020204030204" pitchFamily="34" charset="0"/>
                <a:cs typeface="Times New Roman" panose="02020603050405020304" pitchFamily="18" charset="0"/>
              </a:rPr>
              <a:t>; </a:t>
            </a:r>
          </a:p>
          <a:p>
            <a:pPr marL="342900" indent="-342900">
              <a:lnSpc>
                <a:spcPct val="107000"/>
              </a:lnSpc>
              <a:spcAft>
                <a:spcPts val="0"/>
              </a:spcAft>
              <a:buFont typeface="Wingdings" panose="05000000000000000000" pitchFamily="2" charset="2"/>
              <a:buChar char=""/>
            </a:pPr>
            <a:r>
              <a:rPr lang="en-GB" sz="1460" dirty="0">
                <a:solidFill>
                  <a:prstClr val="black">
                    <a:lumMod val="85000"/>
                    <a:lumOff val="15000"/>
                  </a:prstClr>
                </a:solidFill>
                <a:latin typeface="Corbel" panose="020B0503020204020204" pitchFamily="34" charset="0"/>
                <a:ea typeface="Calibri" panose="020F0502020204030204" pitchFamily="34" charset="0"/>
                <a:cs typeface="Times New Roman" panose="02020603050405020304" pitchFamily="18" charset="0"/>
              </a:rPr>
              <a:t>In 1Q18, 10,179 new to bank SME customers were acquired adding a balance of N7.1billion to low cost deposits.</a:t>
            </a:r>
          </a:p>
          <a:p>
            <a:pPr>
              <a:lnSpc>
                <a:spcPct val="107000"/>
              </a:lnSpc>
              <a:spcAft>
                <a:spcPts val="0"/>
              </a:spcAft>
            </a:pPr>
            <a:endParaRPr lang="en-US" sz="1460" b="1" dirty="0">
              <a:solidFill>
                <a:prstClr val="black">
                  <a:lumMod val="85000"/>
                  <a:lumOff val="15000"/>
                </a:prstClr>
              </a:solidFill>
              <a:latin typeface="Corbel" panose="020B0503020204020204" pitchFamily="34" charset="0"/>
              <a:ea typeface="Calibri" panose="020F0502020204030204" pitchFamily="34" charset="0"/>
              <a:cs typeface="Times New Roman" panose="02020603050405020304" pitchFamily="18" charset="0"/>
            </a:endParaRPr>
          </a:p>
          <a:p>
            <a:pPr>
              <a:lnSpc>
                <a:spcPct val="107000"/>
              </a:lnSpc>
              <a:spcAft>
                <a:spcPts val="0"/>
              </a:spcAft>
            </a:pPr>
            <a:r>
              <a:rPr lang="en-US" sz="1460" b="1" dirty="0">
                <a:solidFill>
                  <a:prstClr val="black">
                    <a:lumMod val="85000"/>
                    <a:lumOff val="15000"/>
                  </a:prstClr>
                </a:solidFill>
                <a:latin typeface="Corbel" panose="020B0503020204020204" pitchFamily="34" charset="0"/>
                <a:ea typeface="Calibri" panose="020F0502020204030204" pitchFamily="34" charset="0"/>
                <a:cs typeface="Times New Roman" panose="02020603050405020304" pitchFamily="18" charset="0"/>
              </a:rPr>
              <a:t>Corporate Banking</a:t>
            </a:r>
            <a:endParaRPr lang="en-GB" sz="1460" dirty="0">
              <a:solidFill>
                <a:prstClr val="black">
                  <a:lumMod val="85000"/>
                  <a:lumOff val="15000"/>
                </a:prstClr>
              </a:solidFill>
              <a:latin typeface="Corbel" panose="020B0503020204020204" pitchFamily="34" charset="0"/>
              <a:ea typeface="Calibri" panose="020F0502020204030204" pitchFamily="34" charset="0"/>
              <a:cs typeface="Times New Roman" panose="02020603050405020304" pitchFamily="18" charset="0"/>
            </a:endParaRPr>
          </a:p>
          <a:p>
            <a:pPr marL="342900" indent="-342900">
              <a:lnSpc>
                <a:spcPct val="107000"/>
              </a:lnSpc>
              <a:spcAft>
                <a:spcPts val="0"/>
              </a:spcAft>
              <a:buFont typeface="Wingdings" panose="05000000000000000000" pitchFamily="2" charset="2"/>
              <a:buChar char=""/>
            </a:pPr>
            <a:r>
              <a:rPr lang="en-US" sz="1460" dirty="0">
                <a:solidFill>
                  <a:prstClr val="black">
                    <a:lumMod val="85000"/>
                    <a:lumOff val="15000"/>
                  </a:prstClr>
                </a:solidFill>
                <a:latin typeface="Corbel" panose="020B0503020204020204" pitchFamily="34" charset="0"/>
                <a:ea typeface="Calibri" panose="020F0502020204030204" pitchFamily="34" charset="0"/>
                <a:cs typeface="Times New Roman" panose="02020603050405020304" pitchFamily="18" charset="0"/>
              </a:rPr>
              <a:t>Corporate Banking contributed 17% to net revenue with decrease of 3.1% YoY;</a:t>
            </a:r>
          </a:p>
          <a:p>
            <a:pPr marL="342900" indent="-342900">
              <a:lnSpc>
                <a:spcPct val="107000"/>
              </a:lnSpc>
              <a:spcAft>
                <a:spcPts val="0"/>
              </a:spcAft>
              <a:buFont typeface="Wingdings" panose="05000000000000000000" pitchFamily="2" charset="2"/>
              <a:buChar char=""/>
            </a:pPr>
            <a:r>
              <a:rPr lang="en-US" sz="1460" dirty="0">
                <a:solidFill>
                  <a:prstClr val="black">
                    <a:lumMod val="85000"/>
                    <a:lumOff val="15000"/>
                  </a:prstClr>
                </a:solidFill>
                <a:latin typeface="Corbel" panose="020B0503020204020204" pitchFamily="34" charset="0"/>
                <a:ea typeface="Calibri" panose="020F0502020204030204" pitchFamily="34" charset="0"/>
                <a:cs typeface="Times New Roman" panose="02020603050405020304" pitchFamily="18" charset="0"/>
              </a:rPr>
              <a:t>Grew its low cost deposit volume by 23.8% and total deposit by 18.5%.</a:t>
            </a:r>
          </a:p>
          <a:p>
            <a:pPr>
              <a:lnSpc>
                <a:spcPct val="107000"/>
              </a:lnSpc>
              <a:spcAft>
                <a:spcPts val="0"/>
              </a:spcAft>
            </a:pPr>
            <a:endParaRPr lang="en-GB" sz="1460" dirty="0">
              <a:solidFill>
                <a:prstClr val="black">
                  <a:lumMod val="85000"/>
                  <a:lumOff val="15000"/>
                </a:prstClr>
              </a:solidFill>
              <a:latin typeface="Corbel" panose="020B0503020204020204" pitchFamily="34" charset="0"/>
              <a:ea typeface="Calibri" panose="020F0502020204030204" pitchFamily="34" charset="0"/>
              <a:cs typeface="Times New Roman" panose="02020603050405020304" pitchFamily="18" charset="0"/>
            </a:endParaRPr>
          </a:p>
          <a:p>
            <a:pPr>
              <a:lnSpc>
                <a:spcPct val="107000"/>
              </a:lnSpc>
              <a:spcAft>
                <a:spcPts val="0"/>
              </a:spcAft>
            </a:pPr>
            <a:r>
              <a:rPr lang="en-US" sz="1460" b="1" dirty="0">
                <a:solidFill>
                  <a:prstClr val="black">
                    <a:lumMod val="85000"/>
                    <a:lumOff val="15000"/>
                  </a:prstClr>
                </a:solidFill>
                <a:latin typeface="Corbel" panose="020B0503020204020204" pitchFamily="34" charset="0"/>
                <a:ea typeface="Calibri" panose="020F0502020204030204" pitchFamily="34" charset="0"/>
                <a:cs typeface="Times New Roman" panose="02020603050405020304" pitchFamily="18" charset="0"/>
              </a:rPr>
              <a:t>Personal Banking</a:t>
            </a:r>
            <a:endParaRPr lang="en-GB" sz="1460" dirty="0">
              <a:solidFill>
                <a:prstClr val="black">
                  <a:lumMod val="85000"/>
                  <a:lumOff val="15000"/>
                </a:prstClr>
              </a:solidFill>
              <a:latin typeface="Corbel" panose="020B0503020204020204" pitchFamily="34" charset="0"/>
              <a:ea typeface="Calibri" panose="020F0502020204030204" pitchFamily="34" charset="0"/>
              <a:cs typeface="Times New Roman" panose="02020603050405020304" pitchFamily="18" charset="0"/>
            </a:endParaRPr>
          </a:p>
          <a:p>
            <a:pPr marL="342900" indent="-342900">
              <a:lnSpc>
                <a:spcPct val="107000"/>
              </a:lnSpc>
              <a:spcAft>
                <a:spcPts val="0"/>
              </a:spcAft>
              <a:buFont typeface="Wingdings" panose="05000000000000000000" pitchFamily="2" charset="2"/>
              <a:buChar char=""/>
            </a:pPr>
            <a:r>
              <a:rPr lang="en-US" sz="1460" dirty="0">
                <a:solidFill>
                  <a:prstClr val="black">
                    <a:lumMod val="85000"/>
                    <a:lumOff val="15000"/>
                  </a:prstClr>
                </a:solidFill>
                <a:latin typeface="Corbel" panose="020B0503020204020204" pitchFamily="34" charset="0"/>
                <a:ea typeface="Calibri" panose="020F0502020204030204" pitchFamily="34" charset="0"/>
                <a:cs typeface="Times New Roman" panose="02020603050405020304" pitchFamily="18" charset="0"/>
              </a:rPr>
              <a:t>The segment continues to be the major contributor to revenue at 38%, as our retail-led strategy continues to yield positive results;</a:t>
            </a:r>
          </a:p>
          <a:p>
            <a:pPr marL="342900" indent="-342900">
              <a:lnSpc>
                <a:spcPct val="107000"/>
              </a:lnSpc>
              <a:spcAft>
                <a:spcPts val="0"/>
              </a:spcAft>
              <a:buFont typeface="Wingdings" panose="05000000000000000000" pitchFamily="2" charset="2"/>
              <a:buChar char=""/>
            </a:pPr>
            <a:r>
              <a:rPr lang="en-US" sz="1460" dirty="0">
                <a:solidFill>
                  <a:prstClr val="black">
                    <a:lumMod val="85000"/>
                    <a:lumOff val="15000"/>
                  </a:prstClr>
                </a:solidFill>
                <a:latin typeface="Corbel" panose="020B0503020204020204" pitchFamily="34" charset="0"/>
                <a:ea typeface="Calibri" panose="020F0502020204030204" pitchFamily="34" charset="0"/>
                <a:cs typeface="Times New Roman" panose="02020603050405020304" pitchFamily="18" charset="0"/>
              </a:rPr>
              <a:t>66.7% decline in impairment charge from N388m recorded in Q1 2017 to N129m in 1Q18. </a:t>
            </a:r>
          </a:p>
        </p:txBody>
      </p:sp>
      <p:sp>
        <p:nvSpPr>
          <p:cNvPr id="19" name="TextBox 18"/>
          <p:cNvSpPr txBox="1"/>
          <p:nvPr/>
        </p:nvSpPr>
        <p:spPr>
          <a:xfrm>
            <a:off x="0" y="4742896"/>
            <a:ext cx="5181599" cy="2068259"/>
          </a:xfrm>
          <a:prstGeom prst="rect">
            <a:avLst/>
          </a:prstGeom>
          <a:noFill/>
        </p:spPr>
        <p:txBody>
          <a:bodyPr wrap="square" rtlCol="0">
            <a:spAutoFit/>
          </a:bodyPr>
          <a:lstStyle/>
          <a:p>
            <a:pPr>
              <a:lnSpc>
                <a:spcPct val="107000"/>
              </a:lnSpc>
              <a:spcAft>
                <a:spcPts val="0"/>
              </a:spcAft>
            </a:pPr>
            <a:r>
              <a:rPr lang="en-US" sz="1500" b="1" dirty="0">
                <a:solidFill>
                  <a:schemeClr val="tx1">
                    <a:lumMod val="85000"/>
                    <a:lumOff val="15000"/>
                  </a:schemeClr>
                </a:solidFill>
                <a:latin typeface="Corbel" panose="020B0503020204020204" pitchFamily="34" charset="0"/>
                <a:ea typeface="Calibri" panose="020F0502020204030204" pitchFamily="34" charset="0"/>
                <a:cs typeface="Times New Roman" panose="02020603050405020304" pitchFamily="18" charset="0"/>
              </a:rPr>
              <a:t>Subsidiaries Performance </a:t>
            </a:r>
            <a:endParaRPr lang="en-GB" sz="1500" dirty="0">
              <a:solidFill>
                <a:schemeClr val="tx1">
                  <a:lumMod val="85000"/>
                  <a:lumOff val="15000"/>
                </a:schemeClr>
              </a:solidFill>
              <a:latin typeface="Corbel" panose="020B0503020204020204" pitchFamily="34" charset="0"/>
              <a:ea typeface="Calibri" panose="020F0502020204030204" pitchFamily="34" charset="0"/>
              <a:cs typeface="Times New Roman" panose="02020603050405020304" pitchFamily="18" charset="0"/>
            </a:endParaRPr>
          </a:p>
          <a:p>
            <a:pPr marL="342900" indent="-342900">
              <a:lnSpc>
                <a:spcPct val="107000"/>
              </a:lnSpc>
              <a:spcAft>
                <a:spcPts val="0"/>
              </a:spcAft>
              <a:buFont typeface="Wingdings" panose="05000000000000000000" pitchFamily="2" charset="2"/>
              <a:buChar char=""/>
            </a:pPr>
            <a:r>
              <a:rPr lang="en-US" sz="1500" dirty="0">
                <a:solidFill>
                  <a:schemeClr val="tx1">
                    <a:lumMod val="85000"/>
                    <a:lumOff val="15000"/>
                  </a:schemeClr>
                </a:solidFill>
                <a:latin typeface="Corbel" panose="020B0503020204020204" pitchFamily="34" charset="0"/>
                <a:ea typeface="Calibri" panose="020F0502020204030204" pitchFamily="34" charset="0"/>
                <a:cs typeface="Times New Roman" panose="02020603050405020304" pitchFamily="18" charset="0"/>
              </a:rPr>
              <a:t>Improved performance across the subsidiaries within the banking group: </a:t>
            </a:r>
          </a:p>
          <a:p>
            <a:pPr marL="800100" lvl="1" indent="-342900">
              <a:lnSpc>
                <a:spcPct val="107000"/>
              </a:lnSpc>
              <a:spcAft>
                <a:spcPts val="0"/>
              </a:spcAft>
              <a:buFont typeface="Wingdings" panose="05000000000000000000" pitchFamily="2" charset="2"/>
              <a:buChar char="v"/>
            </a:pPr>
            <a:r>
              <a:rPr lang="en-US" sz="1500" dirty="0">
                <a:solidFill>
                  <a:schemeClr val="tx1">
                    <a:lumMod val="85000"/>
                    <a:lumOff val="15000"/>
                  </a:schemeClr>
                </a:solidFill>
                <a:latin typeface="Corbel" panose="020B0503020204020204" pitchFamily="34" charset="0"/>
                <a:ea typeface="Calibri" panose="020F0502020204030204" pitchFamily="34" charset="0"/>
                <a:cs typeface="Times New Roman" panose="02020603050405020304" pitchFamily="18" charset="0"/>
              </a:rPr>
              <a:t>CDL recorded 55% growth YoY in PBT from N444m in 1Q17 to N690m in 1Q18; </a:t>
            </a:r>
            <a:r>
              <a:rPr lang="en-US" sz="1500" dirty="0" smtClean="0">
                <a:solidFill>
                  <a:schemeClr val="tx1">
                    <a:lumMod val="85000"/>
                    <a:lumOff val="15000"/>
                  </a:schemeClr>
                </a:solidFill>
                <a:latin typeface="Corbel" panose="020B0503020204020204" pitchFamily="34" charset="0"/>
                <a:ea typeface="Calibri" panose="020F0502020204030204" pitchFamily="34" charset="0"/>
                <a:cs typeface="Times New Roman" panose="02020603050405020304" pitchFamily="18" charset="0"/>
              </a:rPr>
              <a:t>signaling business improvement in the subsidiary.</a:t>
            </a:r>
            <a:endParaRPr lang="en-GB" sz="1500" dirty="0">
              <a:solidFill>
                <a:schemeClr val="tx1">
                  <a:lumMod val="85000"/>
                  <a:lumOff val="15000"/>
                </a:schemeClr>
              </a:solidFill>
              <a:latin typeface="Corbel" panose="020B0503020204020204" pitchFamily="34" charset="0"/>
              <a:ea typeface="Calibri" panose="020F0502020204030204" pitchFamily="34" charset="0"/>
              <a:cs typeface="Times New Roman" panose="02020603050405020304" pitchFamily="18" charset="0"/>
            </a:endParaRPr>
          </a:p>
          <a:p>
            <a:pPr marL="800100" lvl="1" indent="-342900">
              <a:lnSpc>
                <a:spcPct val="107000"/>
              </a:lnSpc>
              <a:spcAft>
                <a:spcPts val="0"/>
              </a:spcAft>
              <a:buFont typeface="Wingdings" panose="05000000000000000000" pitchFamily="2" charset="2"/>
              <a:buChar char="v"/>
            </a:pPr>
            <a:r>
              <a:rPr lang="en-US" sz="1500" dirty="0">
                <a:solidFill>
                  <a:schemeClr val="tx1">
                    <a:lumMod val="85000"/>
                    <a:lumOff val="15000"/>
                  </a:schemeClr>
                </a:solidFill>
                <a:latin typeface="Corbel" panose="020B0503020204020204" pitchFamily="34" charset="0"/>
                <a:ea typeface="Calibri" panose="020F0502020204030204" pitchFamily="34" charset="0"/>
                <a:cs typeface="Times New Roman" panose="02020603050405020304" pitchFamily="18" charset="0"/>
              </a:rPr>
              <a:t>FCMB UK had 41% growth YoY in PBT from N62m in 1Q17 to N87m in 1Q18.</a:t>
            </a:r>
            <a:endParaRPr lang="en-GB" sz="1500" dirty="0">
              <a:solidFill>
                <a:schemeClr val="tx1">
                  <a:lumMod val="85000"/>
                  <a:lumOff val="15000"/>
                </a:schemeClr>
              </a:solidFill>
              <a:latin typeface="Corbel" panose="020B0503020204020204" pitchFamily="34" charset="0"/>
              <a:ea typeface="Calibri" panose="020F0502020204030204" pitchFamily="34" charset="0"/>
              <a:cs typeface="Times New Roman" panose="02020603050405020304" pitchFamily="18" charset="0"/>
            </a:endParaRPr>
          </a:p>
        </p:txBody>
      </p:sp>
      <p:sp>
        <p:nvSpPr>
          <p:cNvPr id="20" name="TextBox 19"/>
          <p:cNvSpPr txBox="1"/>
          <p:nvPr/>
        </p:nvSpPr>
        <p:spPr>
          <a:xfrm>
            <a:off x="1143000" y="4223387"/>
            <a:ext cx="3739326" cy="338554"/>
          </a:xfrm>
          <a:prstGeom prst="rect">
            <a:avLst/>
          </a:prstGeom>
          <a:noFill/>
        </p:spPr>
        <p:txBody>
          <a:bodyPr wrap="square" rtlCol="0">
            <a:spAutoFit/>
          </a:bodyPr>
          <a:lstStyle/>
          <a:p>
            <a:r>
              <a:rPr lang="en-GB" sz="1600" b="1" dirty="0">
                <a:solidFill>
                  <a:prstClr val="white"/>
                </a:solidFill>
                <a:latin typeface="Corbel" panose="020B0503020204020204" pitchFamily="34" charset="0"/>
              </a:rPr>
              <a:t>Contribution to Revenue</a:t>
            </a:r>
          </a:p>
        </p:txBody>
      </p:sp>
    </p:spTree>
    <p:extLst>
      <p:ext uri="{BB962C8B-B14F-4D97-AF65-F5344CB8AC3E}">
        <p14:creationId xmlns:p14="http://schemas.microsoft.com/office/powerpoint/2010/main" val="298244214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p:cNvSpPr>
            <a:spLocks noGrp="1"/>
          </p:cNvSpPr>
          <p:nvPr>
            <p:ph type="sldNum" sz="quarter" idx="12"/>
          </p:nvPr>
        </p:nvSpPr>
        <p:spPr>
          <a:xfrm>
            <a:off x="7848600" y="6569075"/>
            <a:ext cx="1318846" cy="365125"/>
          </a:xfrm>
        </p:spPr>
        <p:txBody>
          <a:bodyPr/>
          <a:lstStyle/>
          <a:p>
            <a:fld id="{5B1C2CD0-820B-5044-BB6F-43ECDF7114E2}" type="slidenum">
              <a:rPr lang="en-US" sz="1000" smtClean="0">
                <a:solidFill>
                  <a:prstClr val="black">
                    <a:tint val="75000"/>
                  </a:prstClr>
                </a:solidFill>
                <a:latin typeface="Corbel" pitchFamily="34" charset="0"/>
              </a:rPr>
              <a:pPr/>
              <a:t>12</a:t>
            </a:fld>
            <a:endParaRPr lang="en-US" sz="1000" dirty="0">
              <a:solidFill>
                <a:prstClr val="black">
                  <a:tint val="75000"/>
                </a:prstClr>
              </a:solidFill>
              <a:latin typeface="Corbel" pitchFamily="34" charset="0"/>
            </a:endParaRPr>
          </a:p>
        </p:txBody>
      </p:sp>
      <p:cxnSp>
        <p:nvCxnSpPr>
          <p:cNvPr id="8" name="Straight Connector 7"/>
          <p:cNvCxnSpPr/>
          <p:nvPr/>
        </p:nvCxnSpPr>
        <p:spPr>
          <a:xfrm>
            <a:off x="0" y="1219200"/>
            <a:ext cx="7632700" cy="0"/>
          </a:xfrm>
          <a:prstGeom prst="line">
            <a:avLst/>
          </a:prstGeom>
          <a:ln w="38100" cap="flat" cmpd="sng" algn="ctr">
            <a:solidFill>
              <a:srgbClr val="633F95"/>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9" name="Picture 8" descr="FCMB LOGOS.pdf"/>
          <p:cNvPicPr>
            <a:picLocks noChangeAspect="1"/>
          </p:cNvPicPr>
          <p:nvPr/>
        </p:nvPicPr>
        <p:blipFill rotWithShape="1">
          <a:blip r:embed="rId2" cstate="print">
            <a:extLst>
              <a:ext uri="{28A0092B-C50C-407E-A947-70E740481C1C}">
                <a14:useLocalDpi xmlns:a14="http://schemas.microsoft.com/office/drawing/2010/main" val="0"/>
              </a:ext>
            </a:extLst>
          </a:blip>
          <a:srcRect l="5682" t="18059" r="54951" b="25515"/>
          <a:stretch/>
        </p:blipFill>
        <p:spPr>
          <a:xfrm>
            <a:off x="111473" y="97728"/>
            <a:ext cx="1031527" cy="1045272"/>
          </a:xfrm>
          <a:prstGeom prst="rect">
            <a:avLst/>
          </a:prstGeom>
        </p:spPr>
      </p:pic>
      <p:sp>
        <p:nvSpPr>
          <p:cNvPr id="21" name="TextBox 20"/>
          <p:cNvSpPr txBox="1"/>
          <p:nvPr/>
        </p:nvSpPr>
        <p:spPr>
          <a:xfrm>
            <a:off x="5874579" y="0"/>
            <a:ext cx="3269421" cy="338554"/>
          </a:xfrm>
          <a:prstGeom prst="rect">
            <a:avLst/>
          </a:prstGeom>
          <a:solidFill>
            <a:schemeClr val="bg1">
              <a:lumMod val="85000"/>
            </a:schemeClr>
          </a:solidFill>
        </p:spPr>
        <p:txBody>
          <a:bodyPr wrap="none" rtlCol="0">
            <a:spAutoFit/>
          </a:bodyPr>
          <a:lstStyle/>
          <a:p>
            <a:r>
              <a:rPr lang="en-US" sz="1600" b="1" dirty="0">
                <a:solidFill>
                  <a:srgbClr val="662E9E"/>
                </a:solidFill>
                <a:latin typeface="Corbel" pitchFamily="34" charset="0"/>
              </a:rPr>
              <a:t>CRB: Non-Interest Income Analysis</a:t>
            </a:r>
            <a:endParaRPr lang="en-GB" sz="1600" b="1" dirty="0">
              <a:solidFill>
                <a:srgbClr val="662E9E"/>
              </a:solidFill>
              <a:latin typeface="Corbel" pitchFamily="34" charset="0"/>
            </a:endParaRPr>
          </a:p>
        </p:txBody>
      </p:sp>
      <p:sp>
        <p:nvSpPr>
          <p:cNvPr id="2" name="Rectangle 1"/>
          <p:cNvSpPr/>
          <p:nvPr/>
        </p:nvSpPr>
        <p:spPr>
          <a:xfrm>
            <a:off x="1295400" y="621268"/>
            <a:ext cx="7162800" cy="369332"/>
          </a:xfrm>
          <a:prstGeom prst="rect">
            <a:avLst/>
          </a:prstGeom>
          <a:noFill/>
        </p:spPr>
        <p:txBody>
          <a:bodyPr wrap="square">
            <a:spAutoFit/>
          </a:bodyPr>
          <a:lstStyle/>
          <a:p>
            <a:r>
              <a:rPr lang="en-GB" b="1" i="1" dirty="0">
                <a:solidFill>
                  <a:prstClr val="black">
                    <a:lumMod val="65000"/>
                    <a:lumOff val="35000"/>
                  </a:prstClr>
                </a:solidFill>
                <a:latin typeface="Corbel" panose="020B0503020204020204" pitchFamily="34" charset="0"/>
              </a:rPr>
              <a:t>Non-Interest Income Analysis: 1Q17 vs. 4Q17 vs. 1Q18</a:t>
            </a:r>
          </a:p>
        </p:txBody>
      </p:sp>
      <p:sp>
        <p:nvSpPr>
          <p:cNvPr id="3" name="TextBox 2"/>
          <p:cNvSpPr txBox="1"/>
          <p:nvPr/>
        </p:nvSpPr>
        <p:spPr>
          <a:xfrm>
            <a:off x="98963" y="4288558"/>
            <a:ext cx="8915400" cy="2400657"/>
          </a:xfrm>
          <a:prstGeom prst="rect">
            <a:avLst/>
          </a:prstGeom>
          <a:noFill/>
        </p:spPr>
        <p:txBody>
          <a:bodyPr wrap="square" rtlCol="0">
            <a:spAutoFit/>
          </a:bodyPr>
          <a:lstStyle/>
          <a:p>
            <a:pPr marL="285750" indent="-285750">
              <a:buFont typeface="Wingdings" panose="05000000000000000000" pitchFamily="2" charset="2"/>
              <a:buChar char="§"/>
            </a:pPr>
            <a:r>
              <a:rPr lang="en-GB" sz="1500" dirty="0">
                <a:solidFill>
                  <a:prstClr val="black">
                    <a:lumMod val="85000"/>
                    <a:lumOff val="15000"/>
                  </a:prstClr>
                </a:solidFill>
                <a:latin typeface="Corbel" panose="020B0503020204020204" pitchFamily="34" charset="0"/>
              </a:rPr>
              <a:t>Net fees and commissions grew YoY by 10.1%, as we have witnessed increased throughput on our alternate </a:t>
            </a:r>
            <a:r>
              <a:rPr lang="en-GB" sz="1500" dirty="0" smtClean="0">
                <a:solidFill>
                  <a:prstClr val="black">
                    <a:lumMod val="85000"/>
                    <a:lumOff val="15000"/>
                  </a:prstClr>
                </a:solidFill>
                <a:latin typeface="Corbel" panose="020B0503020204020204" pitchFamily="34" charset="0"/>
              </a:rPr>
              <a:t>channels </a:t>
            </a:r>
            <a:r>
              <a:rPr lang="en-GB" sz="1500" dirty="0">
                <a:solidFill>
                  <a:prstClr val="black">
                    <a:lumMod val="85000"/>
                    <a:lumOff val="15000"/>
                  </a:prstClr>
                </a:solidFill>
                <a:latin typeface="Corbel" panose="020B0503020204020204" pitchFamily="34" charset="0"/>
              </a:rPr>
              <a:t>and service touch points. However, 3.4% reduction QoQ was recorded. </a:t>
            </a:r>
          </a:p>
          <a:p>
            <a:pPr marL="285750" indent="-285750">
              <a:buFont typeface="Wingdings" panose="05000000000000000000" pitchFamily="2" charset="2"/>
              <a:buChar char="§"/>
            </a:pPr>
            <a:endParaRPr lang="en-GB" sz="1500" dirty="0">
              <a:solidFill>
                <a:prstClr val="black">
                  <a:lumMod val="85000"/>
                  <a:lumOff val="15000"/>
                </a:prstClr>
              </a:solidFill>
              <a:latin typeface="Corbel" panose="020B0503020204020204" pitchFamily="34" charset="0"/>
            </a:endParaRPr>
          </a:p>
          <a:p>
            <a:pPr marL="285750" indent="-285750">
              <a:buFont typeface="Wingdings" panose="05000000000000000000" pitchFamily="2" charset="2"/>
              <a:buChar char="§"/>
            </a:pPr>
            <a:r>
              <a:rPr lang="en-US" sz="1500" dirty="0">
                <a:solidFill>
                  <a:prstClr val="black">
                    <a:lumMod val="85000"/>
                    <a:lumOff val="15000"/>
                  </a:prstClr>
                </a:solidFill>
                <a:latin typeface="Corbel" panose="020B0503020204020204" pitchFamily="34" charset="0"/>
              </a:rPr>
              <a:t>Trading income recorded YoY growth of 173% which was propelled by FX trading income.</a:t>
            </a:r>
          </a:p>
          <a:p>
            <a:pPr marL="285750" indent="-285750">
              <a:buFont typeface="Wingdings" panose="05000000000000000000" pitchFamily="2" charset="2"/>
              <a:buChar char="§"/>
            </a:pPr>
            <a:endParaRPr lang="en-US" sz="1500" dirty="0">
              <a:solidFill>
                <a:prstClr val="black">
                  <a:lumMod val="85000"/>
                  <a:lumOff val="15000"/>
                </a:prstClr>
              </a:solidFill>
              <a:latin typeface="Corbel" panose="020B0503020204020204" pitchFamily="34" charset="0"/>
            </a:endParaRPr>
          </a:p>
          <a:p>
            <a:pPr marL="285750" indent="-285750">
              <a:buFont typeface="Wingdings" panose="05000000000000000000" pitchFamily="2" charset="2"/>
              <a:buChar char="§"/>
            </a:pPr>
            <a:r>
              <a:rPr lang="en-US" sz="1500" dirty="0">
                <a:solidFill>
                  <a:prstClr val="black">
                    <a:lumMod val="85000"/>
                    <a:lumOff val="15000"/>
                  </a:prstClr>
                </a:solidFill>
                <a:latin typeface="Corbel" panose="020B0503020204020204" pitchFamily="34" charset="0"/>
              </a:rPr>
              <a:t>63% increased in FX revaluation gain YoY due to adoption of NIFEX exchange rate. FX revaluation gain in 4Q17 was substantially higher than gain recorded in 1Q18. </a:t>
            </a:r>
          </a:p>
          <a:p>
            <a:pPr marL="285750" indent="-285750">
              <a:buFont typeface="Wingdings" panose="05000000000000000000" pitchFamily="2" charset="2"/>
              <a:buChar char="§"/>
            </a:pPr>
            <a:endParaRPr lang="en-US" sz="1500" dirty="0">
              <a:solidFill>
                <a:prstClr val="black">
                  <a:lumMod val="85000"/>
                  <a:lumOff val="15000"/>
                </a:prstClr>
              </a:solidFill>
              <a:latin typeface="Corbel" panose="020B0503020204020204" pitchFamily="34" charset="0"/>
            </a:endParaRPr>
          </a:p>
          <a:p>
            <a:pPr marL="285750" indent="-285750">
              <a:buFont typeface="Wingdings" panose="05000000000000000000" pitchFamily="2" charset="2"/>
              <a:buChar char="§"/>
            </a:pPr>
            <a:r>
              <a:rPr lang="en-GB" sz="1500" dirty="0">
                <a:solidFill>
                  <a:prstClr val="black">
                    <a:lumMod val="85000"/>
                    <a:lumOff val="15000"/>
                  </a:prstClr>
                </a:solidFill>
                <a:latin typeface="Corbel" panose="020B0503020204020204" pitchFamily="34" charset="0"/>
              </a:rPr>
              <a:t>Other non-interest income YoY declined by 98.4% due to non-reoccurrence of AMCON recoveries and gain from asset disposal recorded in Q1 2017.</a:t>
            </a:r>
          </a:p>
        </p:txBody>
      </p:sp>
      <p:graphicFrame>
        <p:nvGraphicFramePr>
          <p:cNvPr id="4" name="Table 3"/>
          <p:cNvGraphicFramePr>
            <a:graphicFrameLocks noGrp="1"/>
          </p:cNvGraphicFramePr>
          <p:nvPr>
            <p:extLst/>
          </p:nvPr>
        </p:nvGraphicFramePr>
        <p:xfrm>
          <a:off x="304799" y="1371600"/>
          <a:ext cx="8153401" cy="2764559"/>
        </p:xfrm>
        <a:graphic>
          <a:graphicData uri="http://schemas.openxmlformats.org/drawingml/2006/table">
            <a:tbl>
              <a:tblPr/>
              <a:tblGrid>
                <a:gridCol w="2823689">
                  <a:extLst>
                    <a:ext uri="{9D8B030D-6E8A-4147-A177-3AD203B41FA5}">
                      <a16:colId xmlns="" xmlns:a16="http://schemas.microsoft.com/office/drawing/2014/main" val="20000"/>
                    </a:ext>
                  </a:extLst>
                </a:gridCol>
                <a:gridCol w="1200068">
                  <a:extLst>
                    <a:ext uri="{9D8B030D-6E8A-4147-A177-3AD203B41FA5}">
                      <a16:colId xmlns="" xmlns:a16="http://schemas.microsoft.com/office/drawing/2014/main" val="20001"/>
                    </a:ext>
                  </a:extLst>
                </a:gridCol>
                <a:gridCol w="1041235">
                  <a:extLst>
                    <a:ext uri="{9D8B030D-6E8A-4147-A177-3AD203B41FA5}">
                      <a16:colId xmlns="" xmlns:a16="http://schemas.microsoft.com/office/drawing/2014/main" val="20002"/>
                    </a:ext>
                  </a:extLst>
                </a:gridCol>
                <a:gridCol w="1041235">
                  <a:extLst>
                    <a:ext uri="{9D8B030D-6E8A-4147-A177-3AD203B41FA5}">
                      <a16:colId xmlns="" xmlns:a16="http://schemas.microsoft.com/office/drawing/2014/main" val="20003"/>
                    </a:ext>
                  </a:extLst>
                </a:gridCol>
                <a:gridCol w="1041235">
                  <a:extLst>
                    <a:ext uri="{9D8B030D-6E8A-4147-A177-3AD203B41FA5}">
                      <a16:colId xmlns="" xmlns:a16="http://schemas.microsoft.com/office/drawing/2014/main" val="20004"/>
                    </a:ext>
                  </a:extLst>
                </a:gridCol>
                <a:gridCol w="1005939">
                  <a:extLst>
                    <a:ext uri="{9D8B030D-6E8A-4147-A177-3AD203B41FA5}">
                      <a16:colId xmlns="" xmlns:a16="http://schemas.microsoft.com/office/drawing/2014/main" val="20005"/>
                    </a:ext>
                  </a:extLst>
                </a:gridCol>
              </a:tblGrid>
              <a:tr h="394937">
                <a:tc>
                  <a:txBody>
                    <a:bodyPr/>
                    <a:lstStyle/>
                    <a:p>
                      <a:pPr algn="l" rtl="0" fontAlgn="ctr">
                        <a:lnSpc>
                          <a:spcPct val="150000"/>
                        </a:lnSpc>
                      </a:pPr>
                      <a:r>
                        <a:rPr lang="en-GB" sz="1600" b="1" i="0" u="none" strike="noStrike" dirty="0">
                          <a:solidFill>
                            <a:srgbClr val="404040"/>
                          </a:solidFill>
                          <a:effectLst/>
                          <a:latin typeface="Corbel" panose="020B0503020204020204" pitchFamily="34" charset="0"/>
                        </a:rPr>
                        <a:t> N’m </a:t>
                      </a:r>
                    </a:p>
                  </a:txBody>
                  <a:tcPr marL="0" marR="0" marT="0" marB="0" anchor="ctr">
                    <a:lnL w="9525" cap="flat" cmpd="sng" algn="ctr">
                      <a:noFill/>
                      <a:prstDash val="solid"/>
                      <a:round/>
                      <a:headEnd type="none" w="med" len="med"/>
                      <a:tailEnd type="none" w="med" len="med"/>
                    </a:lnL>
                    <a:lnR w="9525" cap="flat" cmpd="sng" algn="ctr">
                      <a:solidFill>
                        <a:schemeClr val="bg1">
                          <a:lumMod val="95000"/>
                        </a:schemeClr>
                      </a:solidFill>
                      <a:prstDash val="solid"/>
                      <a:round/>
                      <a:headEnd type="none" w="med" len="med"/>
                      <a:tailEnd type="none" w="med" len="med"/>
                    </a:lnR>
                    <a:lnT w="28575" cap="flat" cmpd="sng" algn="ctr">
                      <a:solidFill>
                        <a:srgbClr val="633F95"/>
                      </a:solidFill>
                      <a:prstDash val="solid"/>
                      <a:round/>
                      <a:headEnd type="none" w="med" len="med"/>
                      <a:tailEnd type="none" w="med" len="med"/>
                    </a:lnT>
                    <a:lnB w="28575" cap="flat" cmpd="sng" algn="ctr">
                      <a:solidFill>
                        <a:srgbClr val="633F95"/>
                      </a:solidFill>
                      <a:prstDash val="solid"/>
                      <a:round/>
                      <a:headEnd type="none" w="med" len="med"/>
                      <a:tailEnd type="none" w="med" len="med"/>
                    </a:lnB>
                  </a:tcPr>
                </a:tc>
                <a:tc>
                  <a:txBody>
                    <a:bodyPr/>
                    <a:lstStyle/>
                    <a:p>
                      <a:pPr algn="ctr" rtl="0" fontAlgn="ctr">
                        <a:lnSpc>
                          <a:spcPct val="150000"/>
                        </a:lnSpc>
                      </a:pPr>
                      <a:r>
                        <a:rPr lang="en-GB" sz="1600" b="1" i="0" u="none" strike="noStrike" dirty="0">
                          <a:solidFill>
                            <a:srgbClr val="404040"/>
                          </a:solidFill>
                          <a:effectLst/>
                          <a:latin typeface="Corbel" panose="020B0503020204020204" pitchFamily="34" charset="0"/>
                        </a:rPr>
                        <a:t>1Q17</a:t>
                      </a:r>
                    </a:p>
                  </a:txBody>
                  <a:tcPr marL="0" marR="0" marT="0" marB="0" anchor="ctr">
                    <a:lnL w="9525" cap="flat" cmpd="sng" algn="ctr">
                      <a:solidFill>
                        <a:schemeClr val="bg1">
                          <a:lumMod val="95000"/>
                        </a:schemeClr>
                      </a:solidFill>
                      <a:prstDash val="solid"/>
                      <a:round/>
                      <a:headEnd type="none" w="med" len="med"/>
                      <a:tailEnd type="none" w="med" len="med"/>
                    </a:lnL>
                    <a:lnR w="9525" cap="flat" cmpd="sng" algn="ctr">
                      <a:solidFill>
                        <a:schemeClr val="bg1">
                          <a:lumMod val="95000"/>
                        </a:schemeClr>
                      </a:solidFill>
                      <a:prstDash val="solid"/>
                      <a:round/>
                      <a:headEnd type="none" w="med" len="med"/>
                      <a:tailEnd type="none" w="med" len="med"/>
                    </a:lnR>
                    <a:lnT w="28575" cap="flat" cmpd="sng" algn="ctr">
                      <a:solidFill>
                        <a:srgbClr val="633F95"/>
                      </a:solidFill>
                      <a:prstDash val="solid"/>
                      <a:round/>
                      <a:headEnd type="none" w="med" len="med"/>
                      <a:tailEnd type="none" w="med" len="med"/>
                    </a:lnT>
                    <a:lnB w="28575" cap="flat" cmpd="sng" algn="ctr">
                      <a:solidFill>
                        <a:srgbClr val="633F95"/>
                      </a:solidFill>
                      <a:prstDash val="solid"/>
                      <a:round/>
                      <a:headEnd type="none" w="med" len="med"/>
                      <a:tailEnd type="none" w="med" len="med"/>
                    </a:lnB>
                  </a:tcPr>
                </a:tc>
                <a:tc>
                  <a:txBody>
                    <a:bodyPr/>
                    <a:lstStyle/>
                    <a:p>
                      <a:pPr algn="ctr" rtl="0" fontAlgn="ctr">
                        <a:lnSpc>
                          <a:spcPct val="150000"/>
                        </a:lnSpc>
                      </a:pPr>
                      <a:r>
                        <a:rPr lang="en-GB" sz="1600" b="1" i="0" u="none" strike="noStrike" dirty="0">
                          <a:solidFill>
                            <a:srgbClr val="404040"/>
                          </a:solidFill>
                          <a:effectLst/>
                          <a:latin typeface="Corbel" panose="020B0503020204020204" pitchFamily="34" charset="0"/>
                        </a:rPr>
                        <a:t>4Q17</a:t>
                      </a:r>
                    </a:p>
                  </a:txBody>
                  <a:tcPr marL="0" marR="0" marT="0" marB="0" anchor="ctr">
                    <a:lnL w="9525" cap="flat" cmpd="sng" algn="ctr">
                      <a:solidFill>
                        <a:schemeClr val="bg1">
                          <a:lumMod val="95000"/>
                        </a:schemeClr>
                      </a:solidFill>
                      <a:prstDash val="solid"/>
                      <a:round/>
                      <a:headEnd type="none" w="med" len="med"/>
                      <a:tailEnd type="none" w="med" len="med"/>
                    </a:lnL>
                    <a:lnR w="9525" cap="flat" cmpd="sng" algn="ctr">
                      <a:solidFill>
                        <a:schemeClr val="bg1">
                          <a:lumMod val="95000"/>
                        </a:schemeClr>
                      </a:solidFill>
                      <a:prstDash val="solid"/>
                      <a:round/>
                      <a:headEnd type="none" w="med" len="med"/>
                      <a:tailEnd type="none" w="med" len="med"/>
                    </a:lnR>
                    <a:lnT w="28575" cap="flat" cmpd="sng" algn="ctr">
                      <a:solidFill>
                        <a:srgbClr val="633F95"/>
                      </a:solidFill>
                      <a:prstDash val="solid"/>
                      <a:round/>
                      <a:headEnd type="none" w="med" len="med"/>
                      <a:tailEnd type="none" w="med" len="med"/>
                    </a:lnT>
                    <a:lnB w="28575" cap="flat" cmpd="sng" algn="ctr">
                      <a:solidFill>
                        <a:srgbClr val="633F95"/>
                      </a:solidFill>
                      <a:prstDash val="solid"/>
                      <a:round/>
                      <a:headEnd type="none" w="med" len="med"/>
                      <a:tailEnd type="none" w="med" len="med"/>
                    </a:lnB>
                    <a:noFill/>
                  </a:tcPr>
                </a:tc>
                <a:tc>
                  <a:txBody>
                    <a:bodyPr/>
                    <a:lstStyle/>
                    <a:p>
                      <a:pPr algn="ctr" rtl="0" fontAlgn="ctr">
                        <a:lnSpc>
                          <a:spcPct val="150000"/>
                        </a:lnSpc>
                      </a:pPr>
                      <a:r>
                        <a:rPr lang="en-GB" sz="1600" b="1" i="0" u="none" strike="noStrike" dirty="0">
                          <a:solidFill>
                            <a:srgbClr val="404040"/>
                          </a:solidFill>
                          <a:effectLst/>
                          <a:latin typeface="Corbel" panose="020B0503020204020204" pitchFamily="34" charset="0"/>
                        </a:rPr>
                        <a:t>1Q18</a:t>
                      </a:r>
                    </a:p>
                  </a:txBody>
                  <a:tcPr marL="0" marR="0" marT="0" marB="0" anchor="ctr">
                    <a:lnL w="9525" cap="flat" cmpd="sng" algn="ctr">
                      <a:solidFill>
                        <a:schemeClr val="bg1">
                          <a:lumMod val="95000"/>
                        </a:schemeClr>
                      </a:solidFill>
                      <a:prstDash val="solid"/>
                      <a:round/>
                      <a:headEnd type="none" w="med" len="med"/>
                      <a:tailEnd type="none" w="med" len="med"/>
                    </a:lnL>
                    <a:lnR w="9525" cap="flat" cmpd="sng" algn="ctr">
                      <a:solidFill>
                        <a:schemeClr val="bg1">
                          <a:lumMod val="95000"/>
                        </a:schemeClr>
                      </a:solidFill>
                      <a:prstDash val="solid"/>
                      <a:round/>
                      <a:headEnd type="none" w="med" len="med"/>
                      <a:tailEnd type="none" w="med" len="med"/>
                    </a:lnR>
                    <a:lnT w="28575" cap="flat" cmpd="sng" algn="ctr">
                      <a:solidFill>
                        <a:srgbClr val="633F95"/>
                      </a:solidFill>
                      <a:prstDash val="solid"/>
                      <a:round/>
                      <a:headEnd type="none" w="med" len="med"/>
                      <a:tailEnd type="none" w="med" len="med"/>
                    </a:lnT>
                    <a:lnB w="28575" cap="flat" cmpd="sng" algn="ctr">
                      <a:solidFill>
                        <a:srgbClr val="633F95"/>
                      </a:solidFill>
                      <a:prstDash val="solid"/>
                      <a:round/>
                      <a:headEnd type="none" w="med" len="med"/>
                      <a:tailEnd type="none" w="med" len="med"/>
                    </a:lnB>
                    <a:solidFill>
                      <a:schemeClr val="bg1">
                        <a:lumMod val="75000"/>
                      </a:schemeClr>
                    </a:solidFill>
                  </a:tcPr>
                </a:tc>
                <a:tc>
                  <a:txBody>
                    <a:bodyPr/>
                    <a:lstStyle/>
                    <a:p>
                      <a:pPr algn="ctr" rtl="0" fontAlgn="ctr">
                        <a:lnSpc>
                          <a:spcPct val="150000"/>
                        </a:lnSpc>
                      </a:pPr>
                      <a:r>
                        <a:rPr lang="el-GR" sz="1600" b="1" i="0" u="none" strike="noStrike">
                          <a:solidFill>
                            <a:srgbClr val="404040"/>
                          </a:solidFill>
                          <a:effectLst/>
                          <a:latin typeface="Corbel" panose="020B0503020204020204" pitchFamily="34" charset="0"/>
                        </a:rPr>
                        <a:t>%Δ </a:t>
                      </a:r>
                      <a:r>
                        <a:rPr lang="en-GB" sz="1600" b="1" i="0" u="none" strike="noStrike" dirty="0">
                          <a:solidFill>
                            <a:srgbClr val="404040"/>
                          </a:solidFill>
                          <a:effectLst/>
                          <a:latin typeface="Corbel" panose="020B0503020204020204" pitchFamily="34" charset="0"/>
                        </a:rPr>
                        <a:t>QoQ </a:t>
                      </a:r>
                    </a:p>
                  </a:txBody>
                  <a:tcPr marL="0" marR="0" marT="0" marB="0" anchor="ctr">
                    <a:lnL w="9525" cap="flat" cmpd="sng" algn="ctr">
                      <a:solidFill>
                        <a:schemeClr val="bg1">
                          <a:lumMod val="95000"/>
                        </a:schemeClr>
                      </a:solidFill>
                      <a:prstDash val="solid"/>
                      <a:round/>
                      <a:headEnd type="none" w="med" len="med"/>
                      <a:tailEnd type="none" w="med" len="med"/>
                    </a:lnL>
                    <a:lnR w="9525" cap="flat" cmpd="sng" algn="ctr">
                      <a:solidFill>
                        <a:schemeClr val="bg1">
                          <a:lumMod val="95000"/>
                        </a:schemeClr>
                      </a:solidFill>
                      <a:prstDash val="solid"/>
                      <a:round/>
                      <a:headEnd type="none" w="med" len="med"/>
                      <a:tailEnd type="none" w="med" len="med"/>
                    </a:lnR>
                    <a:lnT w="28575" cap="flat" cmpd="sng" algn="ctr">
                      <a:solidFill>
                        <a:srgbClr val="633F95"/>
                      </a:solidFill>
                      <a:prstDash val="solid"/>
                      <a:round/>
                      <a:headEnd type="none" w="med" len="med"/>
                      <a:tailEnd type="none" w="med" len="med"/>
                    </a:lnT>
                    <a:lnB w="28575" cap="flat" cmpd="sng" algn="ctr">
                      <a:solidFill>
                        <a:srgbClr val="633F95"/>
                      </a:solidFill>
                      <a:prstDash val="solid"/>
                      <a:round/>
                      <a:headEnd type="none" w="med" len="med"/>
                      <a:tailEnd type="none" w="med" len="med"/>
                    </a:lnB>
                    <a:noFill/>
                  </a:tcPr>
                </a:tc>
                <a:tc>
                  <a:txBody>
                    <a:bodyPr/>
                    <a:lstStyle/>
                    <a:p>
                      <a:pPr algn="ctr" rtl="0" fontAlgn="ctr">
                        <a:lnSpc>
                          <a:spcPct val="150000"/>
                        </a:lnSpc>
                      </a:pPr>
                      <a:r>
                        <a:rPr lang="el-GR" sz="1600" b="1" i="0" u="none" strike="noStrike" dirty="0">
                          <a:solidFill>
                            <a:srgbClr val="404040"/>
                          </a:solidFill>
                          <a:effectLst/>
                          <a:latin typeface="Corbel" panose="020B0503020204020204" pitchFamily="34" charset="0"/>
                        </a:rPr>
                        <a:t>%Δ </a:t>
                      </a:r>
                      <a:r>
                        <a:rPr lang="en-GB" sz="1600" b="1" i="0" u="none" strike="noStrike" dirty="0">
                          <a:solidFill>
                            <a:srgbClr val="404040"/>
                          </a:solidFill>
                          <a:effectLst/>
                          <a:latin typeface="Corbel" panose="020B0503020204020204" pitchFamily="34" charset="0"/>
                        </a:rPr>
                        <a:t>YoY</a:t>
                      </a:r>
                    </a:p>
                  </a:txBody>
                  <a:tcPr marL="0" marR="0" marT="0" marB="0" anchor="ctr">
                    <a:lnL w="9525" cap="flat" cmpd="sng" algn="ctr">
                      <a:solidFill>
                        <a:schemeClr val="bg1">
                          <a:lumMod val="95000"/>
                        </a:schemeClr>
                      </a:solidFill>
                      <a:prstDash val="solid"/>
                      <a:round/>
                      <a:headEnd type="none" w="med" len="med"/>
                      <a:tailEnd type="none" w="med" len="med"/>
                    </a:lnL>
                    <a:lnR w="9525" cap="flat" cmpd="sng" algn="ctr">
                      <a:noFill/>
                      <a:prstDash val="solid"/>
                      <a:round/>
                      <a:headEnd type="none" w="med" len="med"/>
                      <a:tailEnd type="none" w="med" len="med"/>
                    </a:lnR>
                    <a:lnT w="28575" cap="flat" cmpd="sng" algn="ctr">
                      <a:solidFill>
                        <a:srgbClr val="633F95"/>
                      </a:solidFill>
                      <a:prstDash val="solid"/>
                      <a:round/>
                      <a:headEnd type="none" w="med" len="med"/>
                      <a:tailEnd type="none" w="med" len="med"/>
                    </a:lnT>
                    <a:lnB w="28575" cap="flat" cmpd="sng" algn="ctr">
                      <a:solidFill>
                        <a:srgbClr val="633F95"/>
                      </a:solidFill>
                      <a:prstDash val="solid"/>
                      <a:round/>
                      <a:headEnd type="none" w="med" len="med"/>
                      <a:tailEnd type="none" w="med" len="med"/>
                    </a:lnB>
                  </a:tcPr>
                </a:tc>
                <a:extLst>
                  <a:ext uri="{0D108BD9-81ED-4DB2-BD59-A6C34878D82A}">
                    <a16:rowId xmlns="" xmlns:a16="http://schemas.microsoft.com/office/drawing/2014/main" val="10000"/>
                  </a:ext>
                </a:extLst>
              </a:tr>
              <a:tr h="394937">
                <a:tc>
                  <a:txBody>
                    <a:bodyPr/>
                    <a:lstStyle/>
                    <a:p>
                      <a:pPr algn="l" rtl="0" fontAlgn="b">
                        <a:lnSpc>
                          <a:spcPct val="150000"/>
                        </a:lnSpc>
                      </a:pPr>
                      <a:r>
                        <a:rPr lang="en-GB" sz="1600" b="1" i="0" u="none" strike="noStrike" dirty="0">
                          <a:solidFill>
                            <a:srgbClr val="595959"/>
                          </a:solidFill>
                          <a:effectLst/>
                          <a:latin typeface="Corbel" panose="020B0503020204020204" pitchFamily="34" charset="0"/>
                        </a:rPr>
                        <a:t>Non Interest Income   </a:t>
                      </a:r>
                    </a:p>
                  </a:txBody>
                  <a:tcPr marL="0" marR="0" marT="0" marB="0" anchor="ctr">
                    <a:lnL w="9525" cap="flat" cmpd="sng" algn="ctr">
                      <a:noFill/>
                      <a:prstDash val="solid"/>
                      <a:round/>
                      <a:headEnd type="none" w="med" len="med"/>
                      <a:tailEnd type="none" w="med" len="med"/>
                    </a:lnL>
                    <a:lnR w="9525" cap="flat" cmpd="sng" algn="ctr">
                      <a:solidFill>
                        <a:schemeClr val="bg1">
                          <a:lumMod val="95000"/>
                        </a:schemeClr>
                      </a:solidFill>
                      <a:prstDash val="solid"/>
                      <a:round/>
                      <a:headEnd type="none" w="med" len="med"/>
                      <a:tailEnd type="none" w="med" len="med"/>
                    </a:lnR>
                    <a:lnT w="28575" cap="flat" cmpd="sng" algn="ctr">
                      <a:solidFill>
                        <a:srgbClr val="633F95"/>
                      </a:solid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tcPr>
                </a:tc>
                <a:tc>
                  <a:txBody>
                    <a:bodyPr/>
                    <a:lstStyle/>
                    <a:p>
                      <a:pPr algn="ctr" fontAlgn="t">
                        <a:lnSpc>
                          <a:spcPct val="150000"/>
                        </a:lnSpc>
                      </a:pPr>
                      <a:r>
                        <a:rPr lang="en-GB" sz="1600" b="1" i="0" u="none" strike="noStrike" dirty="0">
                          <a:solidFill>
                            <a:srgbClr val="000000"/>
                          </a:solidFill>
                          <a:effectLst/>
                          <a:latin typeface="Corbel" panose="020B0503020204020204" pitchFamily="34" charset="0"/>
                        </a:rPr>
                        <a:t>7,297.67 </a:t>
                      </a:r>
                    </a:p>
                  </a:txBody>
                  <a:tcPr marL="0" marR="0" marT="0" marB="0" anchor="ctr">
                    <a:lnL w="9525" cap="flat" cmpd="sng" algn="ctr">
                      <a:solidFill>
                        <a:schemeClr val="bg1">
                          <a:lumMod val="95000"/>
                        </a:schemeClr>
                      </a:solidFill>
                      <a:prstDash val="solid"/>
                      <a:round/>
                      <a:headEnd type="none" w="med" len="med"/>
                      <a:tailEnd type="none" w="med" len="med"/>
                    </a:lnL>
                    <a:lnR w="9525" cap="flat" cmpd="sng" algn="ctr">
                      <a:solidFill>
                        <a:schemeClr val="bg1">
                          <a:lumMod val="95000"/>
                        </a:schemeClr>
                      </a:solidFill>
                      <a:prstDash val="solid"/>
                      <a:round/>
                      <a:headEnd type="none" w="med" len="med"/>
                      <a:tailEnd type="none" w="med" len="med"/>
                    </a:lnR>
                    <a:lnT w="28575" cap="flat" cmpd="sng" algn="ctr">
                      <a:solidFill>
                        <a:srgbClr val="633F95"/>
                      </a:solid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tcPr>
                </a:tc>
                <a:tc>
                  <a:txBody>
                    <a:bodyPr/>
                    <a:lstStyle/>
                    <a:p>
                      <a:pPr algn="ctr" fontAlgn="t">
                        <a:lnSpc>
                          <a:spcPct val="150000"/>
                        </a:lnSpc>
                      </a:pPr>
                      <a:r>
                        <a:rPr lang="en-GB" sz="1600" b="1" i="0" u="none" strike="noStrike" dirty="0">
                          <a:solidFill>
                            <a:srgbClr val="000000"/>
                          </a:solidFill>
                          <a:effectLst/>
                          <a:latin typeface="Corbel" panose="020B0503020204020204" pitchFamily="34" charset="0"/>
                        </a:rPr>
                        <a:t>11,692.41 </a:t>
                      </a:r>
                    </a:p>
                  </a:txBody>
                  <a:tcPr marL="0" marR="0" marT="0" marB="0" anchor="ctr">
                    <a:lnL w="9525" cap="flat" cmpd="sng" algn="ctr">
                      <a:solidFill>
                        <a:schemeClr val="bg1">
                          <a:lumMod val="95000"/>
                        </a:schemeClr>
                      </a:solidFill>
                      <a:prstDash val="solid"/>
                      <a:round/>
                      <a:headEnd type="none" w="med" len="med"/>
                      <a:tailEnd type="none" w="med" len="med"/>
                    </a:lnL>
                    <a:lnR w="9525" cap="flat" cmpd="sng" algn="ctr">
                      <a:solidFill>
                        <a:schemeClr val="bg1">
                          <a:lumMod val="95000"/>
                        </a:schemeClr>
                      </a:solidFill>
                      <a:prstDash val="solid"/>
                      <a:round/>
                      <a:headEnd type="none" w="med" len="med"/>
                      <a:tailEnd type="none" w="med" len="med"/>
                    </a:lnR>
                    <a:lnT w="28575" cap="flat" cmpd="sng" algn="ctr">
                      <a:solidFill>
                        <a:srgbClr val="633F95"/>
                      </a:solid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noFill/>
                  </a:tcPr>
                </a:tc>
                <a:tc>
                  <a:txBody>
                    <a:bodyPr/>
                    <a:lstStyle/>
                    <a:p>
                      <a:pPr algn="ctr" fontAlgn="t">
                        <a:lnSpc>
                          <a:spcPct val="150000"/>
                        </a:lnSpc>
                      </a:pPr>
                      <a:r>
                        <a:rPr lang="en-GB" sz="1600" b="1" i="0" u="none" strike="noStrike" dirty="0">
                          <a:solidFill>
                            <a:srgbClr val="000000"/>
                          </a:solidFill>
                          <a:effectLst/>
                          <a:latin typeface="Corbel" panose="020B0503020204020204" pitchFamily="34" charset="0"/>
                        </a:rPr>
                        <a:t>6,345.08 </a:t>
                      </a:r>
                    </a:p>
                  </a:txBody>
                  <a:tcPr marL="0" marR="0" marT="0" marB="0" anchor="ctr">
                    <a:lnL w="9525" cap="flat" cmpd="sng" algn="ctr">
                      <a:solidFill>
                        <a:schemeClr val="bg1">
                          <a:lumMod val="95000"/>
                        </a:schemeClr>
                      </a:solidFill>
                      <a:prstDash val="solid"/>
                      <a:round/>
                      <a:headEnd type="none" w="med" len="med"/>
                      <a:tailEnd type="none" w="med" len="med"/>
                    </a:lnL>
                    <a:lnR w="9525" cap="flat" cmpd="sng" algn="ctr">
                      <a:solidFill>
                        <a:schemeClr val="bg1">
                          <a:lumMod val="95000"/>
                        </a:schemeClr>
                      </a:solidFill>
                      <a:prstDash val="solid"/>
                      <a:round/>
                      <a:headEnd type="none" w="med" len="med"/>
                      <a:tailEnd type="none" w="med" len="med"/>
                    </a:lnR>
                    <a:lnT w="28575" cap="flat" cmpd="sng" algn="ctr">
                      <a:solidFill>
                        <a:srgbClr val="633F95"/>
                      </a:solid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solidFill>
                      <a:schemeClr val="bg1">
                        <a:lumMod val="75000"/>
                      </a:schemeClr>
                    </a:solidFill>
                  </a:tcPr>
                </a:tc>
                <a:tc>
                  <a:txBody>
                    <a:bodyPr/>
                    <a:lstStyle/>
                    <a:p>
                      <a:pPr algn="ctr" fontAlgn="t">
                        <a:lnSpc>
                          <a:spcPct val="150000"/>
                        </a:lnSpc>
                      </a:pPr>
                      <a:r>
                        <a:rPr lang="en-GB" sz="1600" b="1" i="0" u="none" strike="noStrike" dirty="0">
                          <a:solidFill>
                            <a:srgbClr val="000000"/>
                          </a:solidFill>
                          <a:effectLst/>
                          <a:latin typeface="Corbel" panose="020B0503020204020204" pitchFamily="34" charset="0"/>
                        </a:rPr>
                        <a:t>-45.7%</a:t>
                      </a:r>
                    </a:p>
                  </a:txBody>
                  <a:tcPr marL="0" marR="0" marT="0" marB="0" anchor="ctr">
                    <a:lnL w="9525" cap="flat" cmpd="sng" algn="ctr">
                      <a:solidFill>
                        <a:schemeClr val="bg1">
                          <a:lumMod val="95000"/>
                        </a:schemeClr>
                      </a:solidFill>
                      <a:prstDash val="solid"/>
                      <a:round/>
                      <a:headEnd type="none" w="med" len="med"/>
                      <a:tailEnd type="none" w="med" len="med"/>
                    </a:lnL>
                    <a:lnR w="9525" cap="flat" cmpd="sng" algn="ctr">
                      <a:solidFill>
                        <a:schemeClr val="bg1">
                          <a:lumMod val="95000"/>
                        </a:schemeClr>
                      </a:solidFill>
                      <a:prstDash val="solid"/>
                      <a:round/>
                      <a:headEnd type="none" w="med" len="med"/>
                      <a:tailEnd type="none" w="med" len="med"/>
                    </a:lnR>
                    <a:lnT w="28575" cap="flat" cmpd="sng" algn="ctr">
                      <a:solidFill>
                        <a:srgbClr val="633F95"/>
                      </a:solid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noFill/>
                  </a:tcPr>
                </a:tc>
                <a:tc>
                  <a:txBody>
                    <a:bodyPr/>
                    <a:lstStyle/>
                    <a:p>
                      <a:pPr algn="ctr" fontAlgn="t">
                        <a:lnSpc>
                          <a:spcPct val="150000"/>
                        </a:lnSpc>
                      </a:pPr>
                      <a:r>
                        <a:rPr lang="en-GB" sz="1600" b="1" i="0" u="none" strike="noStrike" dirty="0">
                          <a:solidFill>
                            <a:srgbClr val="000000"/>
                          </a:solidFill>
                          <a:effectLst/>
                          <a:latin typeface="Corbel" panose="020B0503020204020204" pitchFamily="34" charset="0"/>
                        </a:rPr>
                        <a:t>-13.1%</a:t>
                      </a:r>
                    </a:p>
                  </a:txBody>
                  <a:tcPr marL="0" marR="0" marT="0" marB="0" anchor="ctr">
                    <a:lnL w="9525" cap="flat" cmpd="sng" algn="ctr">
                      <a:solidFill>
                        <a:schemeClr val="bg1">
                          <a:lumMod val="95000"/>
                        </a:schemeClr>
                      </a:solidFill>
                      <a:prstDash val="solid"/>
                      <a:round/>
                      <a:headEnd type="none" w="med" len="med"/>
                      <a:tailEnd type="none" w="med" len="med"/>
                    </a:lnL>
                    <a:lnR w="9525" cap="flat" cmpd="sng" algn="ctr">
                      <a:noFill/>
                      <a:prstDash val="solid"/>
                      <a:round/>
                      <a:headEnd type="none" w="med" len="med"/>
                      <a:tailEnd type="none" w="med" len="med"/>
                    </a:lnR>
                    <a:lnT w="28575" cap="flat" cmpd="sng" algn="ctr">
                      <a:solidFill>
                        <a:srgbClr val="633F95"/>
                      </a:solid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tcPr>
                </a:tc>
                <a:extLst>
                  <a:ext uri="{0D108BD9-81ED-4DB2-BD59-A6C34878D82A}">
                    <a16:rowId xmlns="" xmlns:a16="http://schemas.microsoft.com/office/drawing/2014/main" val="10001"/>
                  </a:ext>
                </a:extLst>
              </a:tr>
              <a:tr h="394937">
                <a:tc>
                  <a:txBody>
                    <a:bodyPr/>
                    <a:lstStyle/>
                    <a:p>
                      <a:pPr algn="l" rtl="0" fontAlgn="b">
                        <a:lnSpc>
                          <a:spcPct val="150000"/>
                        </a:lnSpc>
                      </a:pPr>
                      <a:r>
                        <a:rPr lang="en-GB" sz="1600" b="0" i="0" u="none" strike="noStrike" dirty="0">
                          <a:solidFill>
                            <a:srgbClr val="595959"/>
                          </a:solidFill>
                          <a:effectLst/>
                          <a:latin typeface="Corbel" panose="020B0503020204020204" pitchFamily="34" charset="0"/>
                        </a:rPr>
                        <a:t>Net Fees &amp; Commissions </a:t>
                      </a:r>
                    </a:p>
                  </a:txBody>
                  <a:tcPr marL="0" marR="0" marT="0" marB="0" anchor="ctr">
                    <a:lnL w="9525" cap="flat" cmpd="sng" algn="ctr">
                      <a:noFill/>
                      <a:prstDash val="solid"/>
                      <a:round/>
                      <a:headEnd type="none" w="med" len="med"/>
                      <a:tailEnd type="none" w="med" len="med"/>
                    </a:lnL>
                    <a:lnR w="9525" cap="flat" cmpd="sng" algn="ctr">
                      <a:solidFill>
                        <a:schemeClr val="bg1">
                          <a:lumMod val="95000"/>
                        </a:schemeClr>
                      </a:solidFill>
                      <a:prstDash val="solid"/>
                      <a:round/>
                      <a:headEnd type="none" w="med" len="med"/>
                      <a:tailEnd type="none" w="med" len="med"/>
                    </a:lnR>
                    <a:lnT w="9525" cap="flat" cmpd="sng" algn="ctr">
                      <a:solidFill>
                        <a:schemeClr val="bg1">
                          <a:lumMod val="95000"/>
                        </a:schemeClr>
                      </a:solid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tcPr>
                </a:tc>
                <a:tc>
                  <a:txBody>
                    <a:bodyPr/>
                    <a:lstStyle/>
                    <a:p>
                      <a:pPr algn="ctr" fontAlgn="t">
                        <a:lnSpc>
                          <a:spcPct val="150000"/>
                        </a:lnSpc>
                      </a:pPr>
                      <a:r>
                        <a:rPr lang="en-GB" sz="1600" b="0" i="0" u="none" strike="noStrike" dirty="0">
                          <a:solidFill>
                            <a:srgbClr val="000000"/>
                          </a:solidFill>
                          <a:effectLst/>
                          <a:latin typeface="Corbel" panose="020B0503020204020204" pitchFamily="34" charset="0"/>
                        </a:rPr>
                        <a:t>3,248.34 </a:t>
                      </a:r>
                    </a:p>
                  </a:txBody>
                  <a:tcPr marL="0" marR="0" marT="0" marB="0" anchor="ctr">
                    <a:lnL w="9525" cap="flat" cmpd="sng" algn="ctr">
                      <a:solidFill>
                        <a:schemeClr val="bg1">
                          <a:lumMod val="95000"/>
                        </a:schemeClr>
                      </a:solidFill>
                      <a:prstDash val="solid"/>
                      <a:round/>
                      <a:headEnd type="none" w="med" len="med"/>
                      <a:tailEnd type="none" w="med" len="med"/>
                    </a:lnL>
                    <a:lnR w="9525" cap="flat" cmpd="sng" algn="ctr">
                      <a:solidFill>
                        <a:schemeClr val="bg1">
                          <a:lumMod val="95000"/>
                        </a:schemeClr>
                      </a:solidFill>
                      <a:prstDash val="solid"/>
                      <a:round/>
                      <a:headEnd type="none" w="med" len="med"/>
                      <a:tailEnd type="none" w="med" len="med"/>
                    </a:lnR>
                    <a:lnT w="9525" cap="flat" cmpd="sng" algn="ctr">
                      <a:solidFill>
                        <a:schemeClr val="bg1">
                          <a:lumMod val="95000"/>
                        </a:schemeClr>
                      </a:solid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tcPr>
                </a:tc>
                <a:tc>
                  <a:txBody>
                    <a:bodyPr/>
                    <a:lstStyle/>
                    <a:p>
                      <a:pPr algn="ctr" fontAlgn="t">
                        <a:lnSpc>
                          <a:spcPct val="150000"/>
                        </a:lnSpc>
                      </a:pPr>
                      <a:r>
                        <a:rPr lang="en-GB" sz="1600" b="0" i="0" u="none" strike="noStrike" dirty="0">
                          <a:solidFill>
                            <a:srgbClr val="000000"/>
                          </a:solidFill>
                          <a:effectLst/>
                          <a:latin typeface="Corbel" panose="020B0503020204020204" pitchFamily="34" charset="0"/>
                        </a:rPr>
                        <a:t>3,702.01 </a:t>
                      </a:r>
                    </a:p>
                  </a:txBody>
                  <a:tcPr marL="0" marR="0" marT="0" marB="0" anchor="ctr">
                    <a:lnL w="9525" cap="flat" cmpd="sng" algn="ctr">
                      <a:solidFill>
                        <a:schemeClr val="bg1">
                          <a:lumMod val="95000"/>
                        </a:schemeClr>
                      </a:solidFill>
                      <a:prstDash val="solid"/>
                      <a:round/>
                      <a:headEnd type="none" w="med" len="med"/>
                      <a:tailEnd type="none" w="med" len="med"/>
                    </a:lnL>
                    <a:lnR w="9525" cap="flat" cmpd="sng" algn="ctr">
                      <a:solidFill>
                        <a:schemeClr val="bg1">
                          <a:lumMod val="95000"/>
                        </a:schemeClr>
                      </a:solidFill>
                      <a:prstDash val="solid"/>
                      <a:round/>
                      <a:headEnd type="none" w="med" len="med"/>
                      <a:tailEnd type="none" w="med" len="med"/>
                    </a:lnR>
                    <a:lnT w="9525" cap="flat" cmpd="sng" algn="ctr">
                      <a:solidFill>
                        <a:schemeClr val="bg1">
                          <a:lumMod val="95000"/>
                        </a:schemeClr>
                      </a:solid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noFill/>
                  </a:tcPr>
                </a:tc>
                <a:tc>
                  <a:txBody>
                    <a:bodyPr/>
                    <a:lstStyle/>
                    <a:p>
                      <a:pPr algn="ctr" fontAlgn="t">
                        <a:lnSpc>
                          <a:spcPct val="150000"/>
                        </a:lnSpc>
                      </a:pPr>
                      <a:r>
                        <a:rPr lang="en-GB" sz="1600" b="0" i="0" u="none" strike="noStrike" dirty="0">
                          <a:solidFill>
                            <a:srgbClr val="000000"/>
                          </a:solidFill>
                          <a:effectLst/>
                          <a:latin typeface="Corbel" panose="020B0503020204020204" pitchFamily="34" charset="0"/>
                        </a:rPr>
                        <a:t>3,575.71 </a:t>
                      </a:r>
                    </a:p>
                  </a:txBody>
                  <a:tcPr marL="0" marR="0" marT="0" marB="0" anchor="ctr">
                    <a:lnL w="9525" cap="flat" cmpd="sng" algn="ctr">
                      <a:solidFill>
                        <a:schemeClr val="bg1">
                          <a:lumMod val="95000"/>
                        </a:schemeClr>
                      </a:solidFill>
                      <a:prstDash val="solid"/>
                      <a:round/>
                      <a:headEnd type="none" w="med" len="med"/>
                      <a:tailEnd type="none" w="med" len="med"/>
                    </a:lnL>
                    <a:lnR w="9525" cap="flat" cmpd="sng" algn="ctr">
                      <a:solidFill>
                        <a:schemeClr val="bg1">
                          <a:lumMod val="95000"/>
                        </a:schemeClr>
                      </a:solidFill>
                      <a:prstDash val="solid"/>
                      <a:round/>
                      <a:headEnd type="none" w="med" len="med"/>
                      <a:tailEnd type="none" w="med" len="med"/>
                    </a:lnR>
                    <a:lnT w="9525" cap="flat" cmpd="sng" algn="ctr">
                      <a:solidFill>
                        <a:schemeClr val="bg1">
                          <a:lumMod val="95000"/>
                        </a:schemeClr>
                      </a:solid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solidFill>
                      <a:schemeClr val="bg1">
                        <a:lumMod val="75000"/>
                      </a:schemeClr>
                    </a:solidFill>
                  </a:tcPr>
                </a:tc>
                <a:tc>
                  <a:txBody>
                    <a:bodyPr/>
                    <a:lstStyle/>
                    <a:p>
                      <a:pPr algn="ctr" fontAlgn="t">
                        <a:lnSpc>
                          <a:spcPct val="150000"/>
                        </a:lnSpc>
                      </a:pPr>
                      <a:r>
                        <a:rPr lang="en-GB" sz="1600" b="0" i="0" u="none" strike="noStrike" dirty="0">
                          <a:solidFill>
                            <a:srgbClr val="000000"/>
                          </a:solidFill>
                          <a:effectLst/>
                          <a:latin typeface="Corbel" panose="020B0503020204020204" pitchFamily="34" charset="0"/>
                        </a:rPr>
                        <a:t>-3.4%</a:t>
                      </a:r>
                    </a:p>
                  </a:txBody>
                  <a:tcPr marL="0" marR="0" marT="0" marB="0" anchor="ctr">
                    <a:lnL w="9525" cap="flat" cmpd="sng" algn="ctr">
                      <a:solidFill>
                        <a:schemeClr val="bg1">
                          <a:lumMod val="95000"/>
                        </a:schemeClr>
                      </a:solidFill>
                      <a:prstDash val="solid"/>
                      <a:round/>
                      <a:headEnd type="none" w="med" len="med"/>
                      <a:tailEnd type="none" w="med" len="med"/>
                    </a:lnL>
                    <a:lnR w="9525" cap="flat" cmpd="sng" algn="ctr">
                      <a:solidFill>
                        <a:schemeClr val="bg1">
                          <a:lumMod val="95000"/>
                        </a:schemeClr>
                      </a:solidFill>
                      <a:prstDash val="solid"/>
                      <a:round/>
                      <a:headEnd type="none" w="med" len="med"/>
                      <a:tailEnd type="none" w="med" len="med"/>
                    </a:lnR>
                    <a:lnT w="9525" cap="flat" cmpd="sng" algn="ctr">
                      <a:solidFill>
                        <a:schemeClr val="bg1">
                          <a:lumMod val="95000"/>
                        </a:schemeClr>
                      </a:solid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noFill/>
                  </a:tcPr>
                </a:tc>
                <a:tc>
                  <a:txBody>
                    <a:bodyPr/>
                    <a:lstStyle/>
                    <a:p>
                      <a:pPr algn="ctr" fontAlgn="t">
                        <a:lnSpc>
                          <a:spcPct val="150000"/>
                        </a:lnSpc>
                      </a:pPr>
                      <a:r>
                        <a:rPr lang="en-GB" sz="1600" b="0" i="0" u="none" strike="noStrike" dirty="0">
                          <a:solidFill>
                            <a:srgbClr val="000000"/>
                          </a:solidFill>
                          <a:effectLst/>
                          <a:latin typeface="Corbel" panose="020B0503020204020204" pitchFamily="34" charset="0"/>
                        </a:rPr>
                        <a:t>10.1%</a:t>
                      </a:r>
                    </a:p>
                  </a:txBody>
                  <a:tcPr marL="0" marR="0" marT="0" marB="0" anchor="ctr">
                    <a:lnL w="9525" cap="flat" cmpd="sng" algn="ctr">
                      <a:solidFill>
                        <a:schemeClr val="bg1">
                          <a:lumMod val="95000"/>
                        </a:schemeClr>
                      </a:solid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95000"/>
                        </a:schemeClr>
                      </a:solid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tcPr>
                </a:tc>
                <a:extLst>
                  <a:ext uri="{0D108BD9-81ED-4DB2-BD59-A6C34878D82A}">
                    <a16:rowId xmlns="" xmlns:a16="http://schemas.microsoft.com/office/drawing/2014/main" val="10002"/>
                  </a:ext>
                </a:extLst>
              </a:tr>
              <a:tr h="394937">
                <a:tc>
                  <a:txBody>
                    <a:bodyPr/>
                    <a:lstStyle/>
                    <a:p>
                      <a:pPr algn="l" rtl="0" fontAlgn="b">
                        <a:lnSpc>
                          <a:spcPct val="150000"/>
                        </a:lnSpc>
                      </a:pPr>
                      <a:r>
                        <a:rPr lang="en-GB" sz="1600" b="0" i="0" u="none" strike="noStrike" dirty="0">
                          <a:solidFill>
                            <a:srgbClr val="595959"/>
                          </a:solidFill>
                          <a:effectLst/>
                          <a:latin typeface="Corbel" panose="020B0503020204020204" pitchFamily="34" charset="0"/>
                        </a:rPr>
                        <a:t>Trading Income</a:t>
                      </a:r>
                    </a:p>
                  </a:txBody>
                  <a:tcPr marL="0" marR="0" marT="0" marB="0" anchor="ctr">
                    <a:lnL w="9525" cap="flat" cmpd="sng" algn="ctr">
                      <a:noFill/>
                      <a:prstDash val="solid"/>
                      <a:round/>
                      <a:headEnd type="none" w="med" len="med"/>
                      <a:tailEnd type="none" w="med" len="med"/>
                    </a:lnL>
                    <a:lnR w="9525" cap="flat" cmpd="sng" algn="ctr">
                      <a:solidFill>
                        <a:schemeClr val="bg1">
                          <a:lumMod val="95000"/>
                        </a:schemeClr>
                      </a:solidFill>
                      <a:prstDash val="solid"/>
                      <a:round/>
                      <a:headEnd type="none" w="med" len="med"/>
                      <a:tailEnd type="none" w="med" len="med"/>
                    </a:lnR>
                    <a:lnT w="9525" cap="flat" cmpd="sng" algn="ctr">
                      <a:solidFill>
                        <a:schemeClr val="bg1">
                          <a:lumMod val="95000"/>
                        </a:schemeClr>
                      </a:solid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tcPr>
                </a:tc>
                <a:tc>
                  <a:txBody>
                    <a:bodyPr/>
                    <a:lstStyle/>
                    <a:p>
                      <a:pPr algn="ctr" fontAlgn="t">
                        <a:lnSpc>
                          <a:spcPct val="150000"/>
                        </a:lnSpc>
                      </a:pPr>
                      <a:r>
                        <a:rPr lang="en-GB" sz="1600" b="0" i="0" u="none" strike="noStrike" dirty="0">
                          <a:solidFill>
                            <a:srgbClr val="000000"/>
                          </a:solidFill>
                          <a:effectLst/>
                          <a:latin typeface="Corbel" panose="020B0503020204020204" pitchFamily="34" charset="0"/>
                        </a:rPr>
                        <a:t>639.91 </a:t>
                      </a:r>
                    </a:p>
                  </a:txBody>
                  <a:tcPr marL="0" marR="0" marT="0" marB="0" anchor="ctr">
                    <a:lnL w="9525" cap="flat" cmpd="sng" algn="ctr">
                      <a:solidFill>
                        <a:schemeClr val="bg1">
                          <a:lumMod val="95000"/>
                        </a:schemeClr>
                      </a:solidFill>
                      <a:prstDash val="solid"/>
                      <a:round/>
                      <a:headEnd type="none" w="med" len="med"/>
                      <a:tailEnd type="none" w="med" len="med"/>
                    </a:lnL>
                    <a:lnR w="9525" cap="flat" cmpd="sng" algn="ctr">
                      <a:solidFill>
                        <a:schemeClr val="bg1">
                          <a:lumMod val="95000"/>
                        </a:schemeClr>
                      </a:solidFill>
                      <a:prstDash val="solid"/>
                      <a:round/>
                      <a:headEnd type="none" w="med" len="med"/>
                      <a:tailEnd type="none" w="med" len="med"/>
                    </a:lnR>
                    <a:lnT w="9525" cap="flat" cmpd="sng" algn="ctr">
                      <a:solidFill>
                        <a:schemeClr val="bg1">
                          <a:lumMod val="95000"/>
                        </a:schemeClr>
                      </a:solid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tcPr>
                </a:tc>
                <a:tc>
                  <a:txBody>
                    <a:bodyPr/>
                    <a:lstStyle/>
                    <a:p>
                      <a:pPr algn="ctr" fontAlgn="t">
                        <a:lnSpc>
                          <a:spcPct val="150000"/>
                        </a:lnSpc>
                      </a:pPr>
                      <a:r>
                        <a:rPr lang="en-GB" sz="1600" b="0" i="0" u="none" strike="noStrike" dirty="0">
                          <a:solidFill>
                            <a:srgbClr val="000000"/>
                          </a:solidFill>
                          <a:effectLst/>
                          <a:latin typeface="Corbel" panose="020B0503020204020204" pitchFamily="34" charset="0"/>
                        </a:rPr>
                        <a:t>59.66 </a:t>
                      </a:r>
                    </a:p>
                  </a:txBody>
                  <a:tcPr marL="0" marR="0" marT="0" marB="0" anchor="ctr">
                    <a:lnL w="9525" cap="flat" cmpd="sng" algn="ctr">
                      <a:solidFill>
                        <a:schemeClr val="bg1">
                          <a:lumMod val="95000"/>
                        </a:schemeClr>
                      </a:solidFill>
                      <a:prstDash val="solid"/>
                      <a:round/>
                      <a:headEnd type="none" w="med" len="med"/>
                      <a:tailEnd type="none" w="med" len="med"/>
                    </a:lnL>
                    <a:lnR w="9525" cap="flat" cmpd="sng" algn="ctr">
                      <a:solidFill>
                        <a:schemeClr val="bg1">
                          <a:lumMod val="95000"/>
                        </a:schemeClr>
                      </a:solidFill>
                      <a:prstDash val="solid"/>
                      <a:round/>
                      <a:headEnd type="none" w="med" len="med"/>
                      <a:tailEnd type="none" w="med" len="med"/>
                    </a:lnR>
                    <a:lnT w="9525" cap="flat" cmpd="sng" algn="ctr">
                      <a:solidFill>
                        <a:schemeClr val="bg1">
                          <a:lumMod val="95000"/>
                        </a:schemeClr>
                      </a:solid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noFill/>
                  </a:tcPr>
                </a:tc>
                <a:tc>
                  <a:txBody>
                    <a:bodyPr/>
                    <a:lstStyle/>
                    <a:p>
                      <a:pPr algn="ctr" fontAlgn="t">
                        <a:lnSpc>
                          <a:spcPct val="150000"/>
                        </a:lnSpc>
                      </a:pPr>
                      <a:r>
                        <a:rPr lang="en-GB" sz="1600" b="0" i="0" u="none" strike="noStrike" dirty="0">
                          <a:solidFill>
                            <a:srgbClr val="000000"/>
                          </a:solidFill>
                          <a:effectLst/>
                          <a:latin typeface="Corbel" panose="020B0503020204020204" pitchFamily="34" charset="0"/>
                        </a:rPr>
                        <a:t>1,747.12 </a:t>
                      </a:r>
                    </a:p>
                  </a:txBody>
                  <a:tcPr marL="0" marR="0" marT="0" marB="0" anchor="ctr">
                    <a:lnL w="9525" cap="flat" cmpd="sng" algn="ctr">
                      <a:solidFill>
                        <a:schemeClr val="bg1">
                          <a:lumMod val="95000"/>
                        </a:schemeClr>
                      </a:solidFill>
                      <a:prstDash val="solid"/>
                      <a:round/>
                      <a:headEnd type="none" w="med" len="med"/>
                      <a:tailEnd type="none" w="med" len="med"/>
                    </a:lnL>
                    <a:lnR w="9525" cap="flat" cmpd="sng" algn="ctr">
                      <a:solidFill>
                        <a:schemeClr val="bg1">
                          <a:lumMod val="95000"/>
                        </a:schemeClr>
                      </a:solidFill>
                      <a:prstDash val="solid"/>
                      <a:round/>
                      <a:headEnd type="none" w="med" len="med"/>
                      <a:tailEnd type="none" w="med" len="med"/>
                    </a:lnR>
                    <a:lnT w="9525" cap="flat" cmpd="sng" algn="ctr">
                      <a:solidFill>
                        <a:schemeClr val="bg1">
                          <a:lumMod val="95000"/>
                        </a:schemeClr>
                      </a:solid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solidFill>
                      <a:schemeClr val="bg1">
                        <a:lumMod val="75000"/>
                      </a:schemeClr>
                    </a:solidFill>
                  </a:tcPr>
                </a:tc>
                <a:tc>
                  <a:txBody>
                    <a:bodyPr/>
                    <a:lstStyle/>
                    <a:p>
                      <a:pPr algn="ctr" fontAlgn="t">
                        <a:lnSpc>
                          <a:spcPct val="150000"/>
                        </a:lnSpc>
                      </a:pPr>
                      <a:r>
                        <a:rPr lang="en-GB" sz="1600" b="0" i="0" u="none" strike="noStrike" dirty="0">
                          <a:solidFill>
                            <a:srgbClr val="000000"/>
                          </a:solidFill>
                          <a:effectLst/>
                          <a:latin typeface="Corbel" panose="020B0503020204020204" pitchFamily="34" charset="0"/>
                        </a:rPr>
                        <a:t>2828.7%</a:t>
                      </a:r>
                    </a:p>
                  </a:txBody>
                  <a:tcPr marL="0" marR="0" marT="0" marB="0" anchor="ctr">
                    <a:lnL w="9525" cap="flat" cmpd="sng" algn="ctr">
                      <a:solidFill>
                        <a:schemeClr val="bg1">
                          <a:lumMod val="95000"/>
                        </a:schemeClr>
                      </a:solidFill>
                      <a:prstDash val="solid"/>
                      <a:round/>
                      <a:headEnd type="none" w="med" len="med"/>
                      <a:tailEnd type="none" w="med" len="med"/>
                    </a:lnL>
                    <a:lnR w="9525" cap="flat" cmpd="sng" algn="ctr">
                      <a:solidFill>
                        <a:schemeClr val="bg1">
                          <a:lumMod val="95000"/>
                        </a:schemeClr>
                      </a:solidFill>
                      <a:prstDash val="solid"/>
                      <a:round/>
                      <a:headEnd type="none" w="med" len="med"/>
                      <a:tailEnd type="none" w="med" len="med"/>
                    </a:lnR>
                    <a:lnT w="9525" cap="flat" cmpd="sng" algn="ctr">
                      <a:solidFill>
                        <a:schemeClr val="bg1">
                          <a:lumMod val="95000"/>
                        </a:schemeClr>
                      </a:solid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noFill/>
                  </a:tcPr>
                </a:tc>
                <a:tc>
                  <a:txBody>
                    <a:bodyPr/>
                    <a:lstStyle/>
                    <a:p>
                      <a:pPr algn="ctr" fontAlgn="t">
                        <a:lnSpc>
                          <a:spcPct val="150000"/>
                        </a:lnSpc>
                      </a:pPr>
                      <a:r>
                        <a:rPr lang="en-GB" sz="1600" b="0" i="0" u="none" strike="noStrike" dirty="0">
                          <a:solidFill>
                            <a:srgbClr val="000000"/>
                          </a:solidFill>
                          <a:effectLst/>
                          <a:latin typeface="Corbel" panose="020B0503020204020204" pitchFamily="34" charset="0"/>
                        </a:rPr>
                        <a:t>173.0%</a:t>
                      </a:r>
                    </a:p>
                  </a:txBody>
                  <a:tcPr marL="0" marR="0" marT="0" marB="0" anchor="ctr">
                    <a:lnL w="9525" cap="flat" cmpd="sng" algn="ctr">
                      <a:solidFill>
                        <a:schemeClr val="bg1">
                          <a:lumMod val="95000"/>
                        </a:schemeClr>
                      </a:solid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95000"/>
                        </a:schemeClr>
                      </a:solid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tcPr>
                </a:tc>
                <a:extLst>
                  <a:ext uri="{0D108BD9-81ED-4DB2-BD59-A6C34878D82A}">
                    <a16:rowId xmlns="" xmlns:a16="http://schemas.microsoft.com/office/drawing/2014/main" val="10003"/>
                  </a:ext>
                </a:extLst>
              </a:tr>
              <a:tr h="394937">
                <a:tc>
                  <a:txBody>
                    <a:bodyPr/>
                    <a:lstStyle/>
                    <a:p>
                      <a:pPr algn="l" rtl="0" fontAlgn="b">
                        <a:lnSpc>
                          <a:spcPct val="150000"/>
                        </a:lnSpc>
                      </a:pPr>
                      <a:r>
                        <a:rPr lang="en-GB" sz="1600" b="0" i="0" u="none" strike="noStrike" dirty="0">
                          <a:solidFill>
                            <a:srgbClr val="595959"/>
                          </a:solidFill>
                          <a:effectLst/>
                          <a:latin typeface="Corbel" panose="020B0503020204020204" pitchFamily="34" charset="0"/>
                        </a:rPr>
                        <a:t>Dividend Income</a:t>
                      </a:r>
                    </a:p>
                  </a:txBody>
                  <a:tcPr marL="0" marR="0" marT="0" marB="0" anchor="ctr">
                    <a:lnL w="9525" cap="flat" cmpd="sng" algn="ctr">
                      <a:noFill/>
                      <a:prstDash val="solid"/>
                      <a:round/>
                      <a:headEnd type="none" w="med" len="med"/>
                      <a:tailEnd type="none" w="med" len="med"/>
                    </a:lnL>
                    <a:lnR w="9525" cap="flat" cmpd="sng" algn="ctr">
                      <a:solidFill>
                        <a:schemeClr val="bg1">
                          <a:lumMod val="95000"/>
                        </a:schemeClr>
                      </a:solidFill>
                      <a:prstDash val="solid"/>
                      <a:round/>
                      <a:headEnd type="none" w="med" len="med"/>
                      <a:tailEnd type="none" w="med" len="med"/>
                    </a:lnR>
                    <a:lnT w="9525" cap="flat" cmpd="sng" algn="ctr">
                      <a:solidFill>
                        <a:schemeClr val="bg1">
                          <a:lumMod val="95000"/>
                        </a:schemeClr>
                      </a:solid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tcPr>
                </a:tc>
                <a:tc>
                  <a:txBody>
                    <a:bodyPr/>
                    <a:lstStyle/>
                    <a:p>
                      <a:pPr algn="ctr" fontAlgn="t">
                        <a:lnSpc>
                          <a:spcPct val="150000"/>
                        </a:lnSpc>
                      </a:pPr>
                      <a:r>
                        <a:rPr lang="en-GB" sz="1600" b="0" i="0" u="none" strike="noStrike" dirty="0">
                          <a:solidFill>
                            <a:srgbClr val="000000"/>
                          </a:solidFill>
                          <a:effectLst/>
                          <a:latin typeface="Corbel" panose="020B0503020204020204" pitchFamily="34" charset="0"/>
                        </a:rPr>
                        <a:t>-   </a:t>
                      </a:r>
                    </a:p>
                  </a:txBody>
                  <a:tcPr marL="0" marR="0" marT="0" marB="0" anchor="ctr">
                    <a:lnL w="9525" cap="flat" cmpd="sng" algn="ctr">
                      <a:solidFill>
                        <a:schemeClr val="bg1">
                          <a:lumMod val="95000"/>
                        </a:schemeClr>
                      </a:solidFill>
                      <a:prstDash val="solid"/>
                      <a:round/>
                      <a:headEnd type="none" w="med" len="med"/>
                      <a:tailEnd type="none" w="med" len="med"/>
                    </a:lnL>
                    <a:lnR w="9525" cap="flat" cmpd="sng" algn="ctr">
                      <a:solidFill>
                        <a:schemeClr val="bg1">
                          <a:lumMod val="95000"/>
                        </a:schemeClr>
                      </a:solidFill>
                      <a:prstDash val="solid"/>
                      <a:round/>
                      <a:headEnd type="none" w="med" len="med"/>
                      <a:tailEnd type="none" w="med" len="med"/>
                    </a:lnR>
                    <a:lnT w="9525" cap="flat" cmpd="sng" algn="ctr">
                      <a:solidFill>
                        <a:schemeClr val="bg1">
                          <a:lumMod val="95000"/>
                        </a:schemeClr>
                      </a:solid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tcPr>
                </a:tc>
                <a:tc>
                  <a:txBody>
                    <a:bodyPr/>
                    <a:lstStyle/>
                    <a:p>
                      <a:pPr algn="ctr" fontAlgn="t">
                        <a:lnSpc>
                          <a:spcPct val="150000"/>
                        </a:lnSpc>
                      </a:pPr>
                      <a:r>
                        <a:rPr lang="en-GB" sz="1600" b="0" i="0" u="none" strike="noStrike" dirty="0">
                          <a:solidFill>
                            <a:srgbClr val="000000"/>
                          </a:solidFill>
                          <a:effectLst/>
                          <a:latin typeface="Corbel" panose="020B0503020204020204" pitchFamily="34" charset="0"/>
                        </a:rPr>
                        <a:t>-   </a:t>
                      </a:r>
                    </a:p>
                  </a:txBody>
                  <a:tcPr marL="0" marR="0" marT="0" marB="0" anchor="ctr">
                    <a:lnL w="9525" cap="flat" cmpd="sng" algn="ctr">
                      <a:solidFill>
                        <a:schemeClr val="bg1">
                          <a:lumMod val="95000"/>
                        </a:schemeClr>
                      </a:solidFill>
                      <a:prstDash val="solid"/>
                      <a:round/>
                      <a:headEnd type="none" w="med" len="med"/>
                      <a:tailEnd type="none" w="med" len="med"/>
                    </a:lnL>
                    <a:lnR w="9525" cap="flat" cmpd="sng" algn="ctr">
                      <a:solidFill>
                        <a:schemeClr val="bg1">
                          <a:lumMod val="95000"/>
                        </a:schemeClr>
                      </a:solidFill>
                      <a:prstDash val="solid"/>
                      <a:round/>
                      <a:headEnd type="none" w="med" len="med"/>
                      <a:tailEnd type="none" w="med" len="med"/>
                    </a:lnR>
                    <a:lnT w="9525" cap="flat" cmpd="sng" algn="ctr">
                      <a:solidFill>
                        <a:schemeClr val="bg1">
                          <a:lumMod val="95000"/>
                        </a:schemeClr>
                      </a:solid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noFill/>
                  </a:tcPr>
                </a:tc>
                <a:tc>
                  <a:txBody>
                    <a:bodyPr/>
                    <a:lstStyle/>
                    <a:p>
                      <a:pPr algn="ctr" fontAlgn="t">
                        <a:lnSpc>
                          <a:spcPct val="150000"/>
                        </a:lnSpc>
                      </a:pPr>
                      <a:r>
                        <a:rPr lang="en-GB" sz="1600" b="0" i="0" u="none" strike="noStrike" dirty="0">
                          <a:solidFill>
                            <a:srgbClr val="000000"/>
                          </a:solidFill>
                          <a:effectLst/>
                          <a:latin typeface="Corbel" panose="020B0503020204020204" pitchFamily="34" charset="0"/>
                        </a:rPr>
                        <a:t>76.67 </a:t>
                      </a:r>
                    </a:p>
                  </a:txBody>
                  <a:tcPr marL="0" marR="0" marT="0" marB="0" anchor="ctr">
                    <a:lnL w="9525" cap="flat" cmpd="sng" algn="ctr">
                      <a:solidFill>
                        <a:schemeClr val="bg1">
                          <a:lumMod val="95000"/>
                        </a:schemeClr>
                      </a:solidFill>
                      <a:prstDash val="solid"/>
                      <a:round/>
                      <a:headEnd type="none" w="med" len="med"/>
                      <a:tailEnd type="none" w="med" len="med"/>
                    </a:lnL>
                    <a:lnR w="9525" cap="flat" cmpd="sng" algn="ctr">
                      <a:solidFill>
                        <a:schemeClr val="bg1">
                          <a:lumMod val="95000"/>
                        </a:schemeClr>
                      </a:solidFill>
                      <a:prstDash val="solid"/>
                      <a:round/>
                      <a:headEnd type="none" w="med" len="med"/>
                      <a:tailEnd type="none" w="med" len="med"/>
                    </a:lnR>
                    <a:lnT w="9525" cap="flat" cmpd="sng" algn="ctr">
                      <a:solidFill>
                        <a:schemeClr val="bg1">
                          <a:lumMod val="95000"/>
                        </a:schemeClr>
                      </a:solid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solidFill>
                      <a:schemeClr val="bg1">
                        <a:lumMod val="75000"/>
                      </a:schemeClr>
                    </a:solidFill>
                  </a:tcPr>
                </a:tc>
                <a:tc>
                  <a:txBody>
                    <a:bodyPr/>
                    <a:lstStyle/>
                    <a:p>
                      <a:pPr algn="ctr" fontAlgn="t">
                        <a:lnSpc>
                          <a:spcPct val="150000"/>
                        </a:lnSpc>
                      </a:pPr>
                      <a:r>
                        <a:rPr lang="en-GB" sz="1600" b="0" i="0" u="none" strike="noStrike" dirty="0">
                          <a:solidFill>
                            <a:srgbClr val="000000"/>
                          </a:solidFill>
                          <a:effectLst/>
                          <a:latin typeface="Corbel" panose="020B0503020204020204" pitchFamily="34" charset="0"/>
                        </a:rPr>
                        <a:t>100.0%</a:t>
                      </a:r>
                    </a:p>
                  </a:txBody>
                  <a:tcPr marL="0" marR="0" marT="0" marB="0" anchor="ctr">
                    <a:lnL w="9525" cap="flat" cmpd="sng" algn="ctr">
                      <a:solidFill>
                        <a:schemeClr val="bg1">
                          <a:lumMod val="95000"/>
                        </a:schemeClr>
                      </a:solidFill>
                      <a:prstDash val="solid"/>
                      <a:round/>
                      <a:headEnd type="none" w="med" len="med"/>
                      <a:tailEnd type="none" w="med" len="med"/>
                    </a:lnL>
                    <a:lnR w="9525" cap="flat" cmpd="sng" algn="ctr">
                      <a:solidFill>
                        <a:schemeClr val="bg1">
                          <a:lumMod val="95000"/>
                        </a:schemeClr>
                      </a:solidFill>
                      <a:prstDash val="solid"/>
                      <a:round/>
                      <a:headEnd type="none" w="med" len="med"/>
                      <a:tailEnd type="none" w="med" len="med"/>
                    </a:lnR>
                    <a:lnT w="9525" cap="flat" cmpd="sng" algn="ctr">
                      <a:solidFill>
                        <a:schemeClr val="bg1">
                          <a:lumMod val="95000"/>
                        </a:schemeClr>
                      </a:solid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noFill/>
                  </a:tcPr>
                </a:tc>
                <a:tc>
                  <a:txBody>
                    <a:bodyPr/>
                    <a:lstStyle/>
                    <a:p>
                      <a:pPr algn="ctr" fontAlgn="t">
                        <a:lnSpc>
                          <a:spcPct val="150000"/>
                        </a:lnSpc>
                      </a:pPr>
                      <a:r>
                        <a:rPr lang="en-GB" sz="1600" b="0" i="0" u="none" strike="noStrike" dirty="0">
                          <a:solidFill>
                            <a:srgbClr val="000000"/>
                          </a:solidFill>
                          <a:effectLst/>
                          <a:latin typeface="Corbel" panose="020B0503020204020204" pitchFamily="34" charset="0"/>
                        </a:rPr>
                        <a:t>100.0%</a:t>
                      </a:r>
                    </a:p>
                  </a:txBody>
                  <a:tcPr marL="0" marR="0" marT="0" marB="0" anchor="ctr">
                    <a:lnL w="9525" cap="flat" cmpd="sng" algn="ctr">
                      <a:solidFill>
                        <a:schemeClr val="bg1">
                          <a:lumMod val="95000"/>
                        </a:schemeClr>
                      </a:solid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95000"/>
                        </a:schemeClr>
                      </a:solid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noFill/>
                  </a:tcPr>
                </a:tc>
                <a:extLst>
                  <a:ext uri="{0D108BD9-81ED-4DB2-BD59-A6C34878D82A}">
                    <a16:rowId xmlns="" xmlns:a16="http://schemas.microsoft.com/office/drawing/2014/main" val="10004"/>
                  </a:ext>
                </a:extLst>
              </a:tr>
              <a:tr h="394937">
                <a:tc>
                  <a:txBody>
                    <a:bodyPr/>
                    <a:lstStyle/>
                    <a:p>
                      <a:pPr algn="l" rtl="0" fontAlgn="b">
                        <a:lnSpc>
                          <a:spcPct val="150000"/>
                        </a:lnSpc>
                      </a:pPr>
                      <a:r>
                        <a:rPr lang="en-GB" sz="1600" b="0" i="0" u="none" strike="noStrike" dirty="0">
                          <a:solidFill>
                            <a:srgbClr val="595959"/>
                          </a:solidFill>
                          <a:effectLst/>
                          <a:latin typeface="Corbel" panose="020B0503020204020204" pitchFamily="34" charset="0"/>
                        </a:rPr>
                        <a:t>FX Revaluation Gain</a:t>
                      </a:r>
                    </a:p>
                  </a:txBody>
                  <a:tcPr marL="0" marR="0" marT="0" marB="0" anchor="ctr">
                    <a:lnL w="9525" cap="flat" cmpd="sng" algn="ctr">
                      <a:noFill/>
                      <a:prstDash val="solid"/>
                      <a:round/>
                      <a:headEnd type="none" w="med" len="med"/>
                      <a:tailEnd type="none" w="med" len="med"/>
                    </a:lnL>
                    <a:lnR w="9525" cap="flat" cmpd="sng" algn="ctr">
                      <a:solidFill>
                        <a:schemeClr val="bg1">
                          <a:lumMod val="95000"/>
                        </a:schemeClr>
                      </a:solidFill>
                      <a:prstDash val="solid"/>
                      <a:round/>
                      <a:headEnd type="none" w="med" len="med"/>
                      <a:tailEnd type="none" w="med" len="med"/>
                    </a:lnR>
                    <a:lnT w="9525" cap="flat" cmpd="sng" algn="ctr">
                      <a:solidFill>
                        <a:schemeClr val="bg1">
                          <a:lumMod val="95000"/>
                        </a:schemeClr>
                      </a:solid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tcPr>
                </a:tc>
                <a:tc>
                  <a:txBody>
                    <a:bodyPr/>
                    <a:lstStyle/>
                    <a:p>
                      <a:pPr algn="ctr" fontAlgn="t">
                        <a:lnSpc>
                          <a:spcPct val="150000"/>
                        </a:lnSpc>
                      </a:pPr>
                      <a:r>
                        <a:rPr lang="en-GB" sz="1600" b="0" i="0" u="none" strike="noStrike" dirty="0">
                          <a:solidFill>
                            <a:srgbClr val="000000"/>
                          </a:solidFill>
                          <a:effectLst/>
                          <a:latin typeface="Corbel" panose="020B0503020204020204" pitchFamily="34" charset="0"/>
                        </a:rPr>
                        <a:t>551.35 </a:t>
                      </a:r>
                    </a:p>
                  </a:txBody>
                  <a:tcPr marL="0" marR="0" marT="0" marB="0" anchor="ctr">
                    <a:lnL w="9525" cap="flat" cmpd="sng" algn="ctr">
                      <a:solidFill>
                        <a:schemeClr val="bg1">
                          <a:lumMod val="95000"/>
                        </a:schemeClr>
                      </a:solidFill>
                      <a:prstDash val="solid"/>
                      <a:round/>
                      <a:headEnd type="none" w="med" len="med"/>
                      <a:tailEnd type="none" w="med" len="med"/>
                    </a:lnL>
                    <a:lnR w="9525" cap="flat" cmpd="sng" algn="ctr">
                      <a:solidFill>
                        <a:schemeClr val="bg1">
                          <a:lumMod val="95000"/>
                        </a:schemeClr>
                      </a:solidFill>
                      <a:prstDash val="solid"/>
                      <a:round/>
                      <a:headEnd type="none" w="med" len="med"/>
                      <a:tailEnd type="none" w="med" len="med"/>
                    </a:lnR>
                    <a:lnT w="9525" cap="flat" cmpd="sng" algn="ctr">
                      <a:solidFill>
                        <a:schemeClr val="bg1">
                          <a:lumMod val="95000"/>
                        </a:schemeClr>
                      </a:solid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tcPr>
                </a:tc>
                <a:tc>
                  <a:txBody>
                    <a:bodyPr/>
                    <a:lstStyle/>
                    <a:p>
                      <a:pPr algn="ctr" fontAlgn="t">
                        <a:lnSpc>
                          <a:spcPct val="150000"/>
                        </a:lnSpc>
                      </a:pPr>
                      <a:r>
                        <a:rPr lang="en-GB" sz="1600" b="0" i="0" u="none" strike="noStrike" dirty="0">
                          <a:solidFill>
                            <a:srgbClr val="000000"/>
                          </a:solidFill>
                          <a:effectLst/>
                          <a:latin typeface="Corbel" panose="020B0503020204020204" pitchFamily="34" charset="0"/>
                        </a:rPr>
                        <a:t>7,483.70 </a:t>
                      </a:r>
                    </a:p>
                  </a:txBody>
                  <a:tcPr marL="0" marR="0" marT="0" marB="0" anchor="ctr">
                    <a:lnL w="9525" cap="flat" cmpd="sng" algn="ctr">
                      <a:solidFill>
                        <a:schemeClr val="bg1">
                          <a:lumMod val="95000"/>
                        </a:schemeClr>
                      </a:solidFill>
                      <a:prstDash val="solid"/>
                      <a:round/>
                      <a:headEnd type="none" w="med" len="med"/>
                      <a:tailEnd type="none" w="med" len="med"/>
                    </a:lnL>
                    <a:lnR w="9525" cap="flat" cmpd="sng" algn="ctr">
                      <a:solidFill>
                        <a:schemeClr val="bg1">
                          <a:lumMod val="95000"/>
                        </a:schemeClr>
                      </a:solidFill>
                      <a:prstDash val="solid"/>
                      <a:round/>
                      <a:headEnd type="none" w="med" len="med"/>
                      <a:tailEnd type="none" w="med" len="med"/>
                    </a:lnR>
                    <a:lnT w="9525" cap="flat" cmpd="sng" algn="ctr">
                      <a:solidFill>
                        <a:schemeClr val="bg1">
                          <a:lumMod val="95000"/>
                        </a:schemeClr>
                      </a:solid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noFill/>
                  </a:tcPr>
                </a:tc>
                <a:tc>
                  <a:txBody>
                    <a:bodyPr/>
                    <a:lstStyle/>
                    <a:p>
                      <a:pPr algn="ctr" fontAlgn="t">
                        <a:lnSpc>
                          <a:spcPct val="150000"/>
                        </a:lnSpc>
                      </a:pPr>
                      <a:r>
                        <a:rPr lang="en-GB" sz="1600" b="0" i="0" u="none" strike="noStrike" dirty="0">
                          <a:solidFill>
                            <a:srgbClr val="000000"/>
                          </a:solidFill>
                          <a:effectLst/>
                          <a:latin typeface="Corbel" panose="020B0503020204020204" pitchFamily="34" charset="0"/>
                        </a:rPr>
                        <a:t>898.91 </a:t>
                      </a:r>
                    </a:p>
                  </a:txBody>
                  <a:tcPr marL="0" marR="0" marT="0" marB="0" anchor="ctr">
                    <a:lnL w="9525" cap="flat" cmpd="sng" algn="ctr">
                      <a:solidFill>
                        <a:schemeClr val="bg1">
                          <a:lumMod val="95000"/>
                        </a:schemeClr>
                      </a:solidFill>
                      <a:prstDash val="solid"/>
                      <a:round/>
                      <a:headEnd type="none" w="med" len="med"/>
                      <a:tailEnd type="none" w="med" len="med"/>
                    </a:lnL>
                    <a:lnR w="9525" cap="flat" cmpd="sng" algn="ctr">
                      <a:solidFill>
                        <a:schemeClr val="bg1">
                          <a:lumMod val="95000"/>
                        </a:schemeClr>
                      </a:solidFill>
                      <a:prstDash val="solid"/>
                      <a:round/>
                      <a:headEnd type="none" w="med" len="med"/>
                      <a:tailEnd type="none" w="med" len="med"/>
                    </a:lnR>
                    <a:lnT w="9525" cap="flat" cmpd="sng" algn="ctr">
                      <a:solidFill>
                        <a:schemeClr val="bg1">
                          <a:lumMod val="95000"/>
                        </a:schemeClr>
                      </a:solid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solidFill>
                      <a:schemeClr val="bg1">
                        <a:lumMod val="75000"/>
                      </a:schemeClr>
                    </a:solidFill>
                  </a:tcPr>
                </a:tc>
                <a:tc>
                  <a:txBody>
                    <a:bodyPr/>
                    <a:lstStyle/>
                    <a:p>
                      <a:pPr algn="ctr" fontAlgn="t">
                        <a:lnSpc>
                          <a:spcPct val="150000"/>
                        </a:lnSpc>
                      </a:pPr>
                      <a:r>
                        <a:rPr lang="en-GB" sz="1600" b="0" i="0" u="none" strike="noStrike" dirty="0">
                          <a:solidFill>
                            <a:srgbClr val="000000"/>
                          </a:solidFill>
                          <a:effectLst/>
                          <a:latin typeface="Corbel" panose="020B0503020204020204" pitchFamily="34" charset="0"/>
                        </a:rPr>
                        <a:t>-88.0%</a:t>
                      </a:r>
                    </a:p>
                  </a:txBody>
                  <a:tcPr marL="0" marR="0" marT="0" marB="0" anchor="ctr">
                    <a:lnL w="9525" cap="flat" cmpd="sng" algn="ctr">
                      <a:solidFill>
                        <a:schemeClr val="bg1">
                          <a:lumMod val="95000"/>
                        </a:schemeClr>
                      </a:solidFill>
                      <a:prstDash val="solid"/>
                      <a:round/>
                      <a:headEnd type="none" w="med" len="med"/>
                      <a:tailEnd type="none" w="med" len="med"/>
                    </a:lnL>
                    <a:lnR w="9525" cap="flat" cmpd="sng" algn="ctr">
                      <a:solidFill>
                        <a:schemeClr val="bg1">
                          <a:lumMod val="95000"/>
                        </a:schemeClr>
                      </a:solidFill>
                      <a:prstDash val="solid"/>
                      <a:round/>
                      <a:headEnd type="none" w="med" len="med"/>
                      <a:tailEnd type="none" w="med" len="med"/>
                    </a:lnR>
                    <a:lnT w="9525" cap="flat" cmpd="sng" algn="ctr">
                      <a:solidFill>
                        <a:schemeClr val="bg1">
                          <a:lumMod val="95000"/>
                        </a:schemeClr>
                      </a:solid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noFill/>
                  </a:tcPr>
                </a:tc>
                <a:tc>
                  <a:txBody>
                    <a:bodyPr/>
                    <a:lstStyle/>
                    <a:p>
                      <a:pPr algn="ctr" fontAlgn="t">
                        <a:lnSpc>
                          <a:spcPct val="150000"/>
                        </a:lnSpc>
                      </a:pPr>
                      <a:r>
                        <a:rPr lang="en-GB" sz="1600" b="0" i="0" u="none" strike="noStrike" dirty="0">
                          <a:solidFill>
                            <a:srgbClr val="000000"/>
                          </a:solidFill>
                          <a:effectLst/>
                          <a:latin typeface="Corbel" panose="020B0503020204020204" pitchFamily="34" charset="0"/>
                        </a:rPr>
                        <a:t>63.0%</a:t>
                      </a:r>
                    </a:p>
                  </a:txBody>
                  <a:tcPr marL="0" marR="0" marT="0" marB="0" anchor="ctr">
                    <a:lnL w="9525" cap="flat" cmpd="sng" algn="ctr">
                      <a:solidFill>
                        <a:schemeClr val="bg1">
                          <a:lumMod val="95000"/>
                        </a:schemeClr>
                      </a:solid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95000"/>
                        </a:schemeClr>
                      </a:solid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tcPr>
                </a:tc>
                <a:extLst>
                  <a:ext uri="{0D108BD9-81ED-4DB2-BD59-A6C34878D82A}">
                    <a16:rowId xmlns="" xmlns:a16="http://schemas.microsoft.com/office/drawing/2014/main" val="10005"/>
                  </a:ext>
                </a:extLst>
              </a:tr>
              <a:tr h="394937">
                <a:tc>
                  <a:txBody>
                    <a:bodyPr/>
                    <a:lstStyle/>
                    <a:p>
                      <a:pPr algn="l" rtl="0" fontAlgn="b">
                        <a:lnSpc>
                          <a:spcPct val="150000"/>
                        </a:lnSpc>
                      </a:pPr>
                      <a:r>
                        <a:rPr lang="en-GB" sz="1600" b="0" i="0" u="none" strike="noStrike" dirty="0">
                          <a:solidFill>
                            <a:srgbClr val="595959"/>
                          </a:solidFill>
                          <a:effectLst/>
                          <a:latin typeface="Corbel" panose="020B0503020204020204" pitchFamily="34" charset="0"/>
                        </a:rPr>
                        <a:t>Others</a:t>
                      </a:r>
                    </a:p>
                  </a:txBody>
                  <a:tcPr marL="0" marR="0" marT="0" marB="0" anchor="ctr">
                    <a:lnL w="9525" cap="flat" cmpd="sng" algn="ctr">
                      <a:noFill/>
                      <a:prstDash val="solid"/>
                      <a:round/>
                      <a:headEnd type="none" w="med" len="med"/>
                      <a:tailEnd type="none" w="med" len="med"/>
                    </a:lnL>
                    <a:lnR w="9525" cap="flat" cmpd="sng" algn="ctr">
                      <a:solidFill>
                        <a:schemeClr val="bg1">
                          <a:lumMod val="95000"/>
                        </a:schemeClr>
                      </a:solidFill>
                      <a:prstDash val="solid"/>
                      <a:round/>
                      <a:headEnd type="none" w="med" len="med"/>
                      <a:tailEnd type="none" w="med" len="med"/>
                    </a:lnR>
                    <a:lnT w="9525" cap="flat" cmpd="sng" algn="ctr">
                      <a:solidFill>
                        <a:schemeClr val="bg1">
                          <a:lumMod val="95000"/>
                        </a:schemeClr>
                      </a:solidFill>
                      <a:prstDash val="solid"/>
                      <a:round/>
                      <a:headEnd type="none" w="med" len="med"/>
                      <a:tailEnd type="none" w="med" len="med"/>
                    </a:lnT>
                    <a:lnB w="28575" cap="flat" cmpd="sng" algn="ctr">
                      <a:solidFill>
                        <a:srgbClr val="633F95"/>
                      </a:solidFill>
                      <a:prstDash val="solid"/>
                      <a:round/>
                      <a:headEnd type="none" w="med" len="med"/>
                      <a:tailEnd type="none" w="med" len="med"/>
                    </a:lnB>
                  </a:tcPr>
                </a:tc>
                <a:tc>
                  <a:txBody>
                    <a:bodyPr/>
                    <a:lstStyle/>
                    <a:p>
                      <a:pPr algn="ctr" fontAlgn="t">
                        <a:lnSpc>
                          <a:spcPct val="150000"/>
                        </a:lnSpc>
                      </a:pPr>
                      <a:r>
                        <a:rPr lang="en-GB" sz="1600" b="0" i="0" u="none" strike="noStrike" dirty="0">
                          <a:solidFill>
                            <a:srgbClr val="000000"/>
                          </a:solidFill>
                          <a:effectLst/>
                          <a:latin typeface="Corbel" panose="020B0503020204020204" pitchFamily="34" charset="0"/>
                        </a:rPr>
                        <a:t>2,858.06 </a:t>
                      </a:r>
                    </a:p>
                  </a:txBody>
                  <a:tcPr marL="0" marR="0" marT="0" marB="0" anchor="ctr">
                    <a:lnL w="9525" cap="flat" cmpd="sng" algn="ctr">
                      <a:solidFill>
                        <a:schemeClr val="bg1">
                          <a:lumMod val="95000"/>
                        </a:schemeClr>
                      </a:solidFill>
                      <a:prstDash val="solid"/>
                      <a:round/>
                      <a:headEnd type="none" w="med" len="med"/>
                      <a:tailEnd type="none" w="med" len="med"/>
                    </a:lnL>
                    <a:lnR w="9525" cap="flat" cmpd="sng" algn="ctr">
                      <a:solidFill>
                        <a:schemeClr val="bg1">
                          <a:lumMod val="95000"/>
                        </a:schemeClr>
                      </a:solidFill>
                      <a:prstDash val="solid"/>
                      <a:round/>
                      <a:headEnd type="none" w="med" len="med"/>
                      <a:tailEnd type="none" w="med" len="med"/>
                    </a:lnR>
                    <a:lnT w="9525" cap="flat" cmpd="sng" algn="ctr">
                      <a:solidFill>
                        <a:schemeClr val="bg1">
                          <a:lumMod val="95000"/>
                        </a:schemeClr>
                      </a:solidFill>
                      <a:prstDash val="solid"/>
                      <a:round/>
                      <a:headEnd type="none" w="med" len="med"/>
                      <a:tailEnd type="none" w="med" len="med"/>
                    </a:lnT>
                    <a:lnB w="28575" cap="flat" cmpd="sng" algn="ctr">
                      <a:solidFill>
                        <a:srgbClr val="633F95"/>
                      </a:solidFill>
                      <a:prstDash val="solid"/>
                      <a:round/>
                      <a:headEnd type="none" w="med" len="med"/>
                      <a:tailEnd type="none" w="med" len="med"/>
                    </a:lnB>
                  </a:tcPr>
                </a:tc>
                <a:tc>
                  <a:txBody>
                    <a:bodyPr/>
                    <a:lstStyle/>
                    <a:p>
                      <a:pPr algn="ctr" fontAlgn="t">
                        <a:lnSpc>
                          <a:spcPct val="150000"/>
                        </a:lnSpc>
                      </a:pPr>
                      <a:r>
                        <a:rPr lang="en-GB" sz="1600" b="0" i="0" u="none" strike="noStrike" dirty="0">
                          <a:solidFill>
                            <a:srgbClr val="000000"/>
                          </a:solidFill>
                          <a:effectLst/>
                          <a:latin typeface="Corbel" panose="020B0503020204020204" pitchFamily="34" charset="0"/>
                        </a:rPr>
                        <a:t>447.05 </a:t>
                      </a:r>
                    </a:p>
                  </a:txBody>
                  <a:tcPr marL="0" marR="0" marT="0" marB="0" anchor="ctr">
                    <a:lnL w="9525" cap="flat" cmpd="sng" algn="ctr">
                      <a:solidFill>
                        <a:schemeClr val="bg1">
                          <a:lumMod val="95000"/>
                        </a:schemeClr>
                      </a:solidFill>
                      <a:prstDash val="solid"/>
                      <a:round/>
                      <a:headEnd type="none" w="med" len="med"/>
                      <a:tailEnd type="none" w="med" len="med"/>
                    </a:lnL>
                    <a:lnR w="9525" cap="flat" cmpd="sng" algn="ctr">
                      <a:solidFill>
                        <a:schemeClr val="bg1">
                          <a:lumMod val="95000"/>
                        </a:schemeClr>
                      </a:solidFill>
                      <a:prstDash val="solid"/>
                      <a:round/>
                      <a:headEnd type="none" w="med" len="med"/>
                      <a:tailEnd type="none" w="med" len="med"/>
                    </a:lnR>
                    <a:lnT w="9525" cap="flat" cmpd="sng" algn="ctr">
                      <a:solidFill>
                        <a:schemeClr val="bg1">
                          <a:lumMod val="95000"/>
                        </a:schemeClr>
                      </a:solidFill>
                      <a:prstDash val="solid"/>
                      <a:round/>
                      <a:headEnd type="none" w="med" len="med"/>
                      <a:tailEnd type="none" w="med" len="med"/>
                    </a:lnT>
                    <a:lnB w="28575" cap="flat" cmpd="sng" algn="ctr">
                      <a:solidFill>
                        <a:srgbClr val="633F95"/>
                      </a:solidFill>
                      <a:prstDash val="solid"/>
                      <a:round/>
                      <a:headEnd type="none" w="med" len="med"/>
                      <a:tailEnd type="none" w="med" len="med"/>
                    </a:lnB>
                    <a:noFill/>
                  </a:tcPr>
                </a:tc>
                <a:tc>
                  <a:txBody>
                    <a:bodyPr/>
                    <a:lstStyle/>
                    <a:p>
                      <a:pPr algn="ctr" fontAlgn="t">
                        <a:lnSpc>
                          <a:spcPct val="150000"/>
                        </a:lnSpc>
                      </a:pPr>
                      <a:r>
                        <a:rPr lang="en-GB" sz="1600" b="0" i="0" u="none" strike="noStrike" dirty="0">
                          <a:solidFill>
                            <a:srgbClr val="000000"/>
                          </a:solidFill>
                          <a:effectLst/>
                          <a:latin typeface="Corbel" panose="020B0503020204020204" pitchFamily="34" charset="0"/>
                        </a:rPr>
                        <a:t>46.67 </a:t>
                      </a:r>
                    </a:p>
                  </a:txBody>
                  <a:tcPr marL="0" marR="0" marT="0" marB="0" anchor="ctr">
                    <a:lnL w="9525" cap="flat" cmpd="sng" algn="ctr">
                      <a:solidFill>
                        <a:schemeClr val="bg1">
                          <a:lumMod val="95000"/>
                        </a:schemeClr>
                      </a:solidFill>
                      <a:prstDash val="solid"/>
                      <a:round/>
                      <a:headEnd type="none" w="med" len="med"/>
                      <a:tailEnd type="none" w="med" len="med"/>
                    </a:lnL>
                    <a:lnR w="9525" cap="flat" cmpd="sng" algn="ctr">
                      <a:solidFill>
                        <a:schemeClr val="bg1">
                          <a:lumMod val="95000"/>
                        </a:schemeClr>
                      </a:solidFill>
                      <a:prstDash val="solid"/>
                      <a:round/>
                      <a:headEnd type="none" w="med" len="med"/>
                      <a:tailEnd type="none" w="med" len="med"/>
                    </a:lnR>
                    <a:lnT w="9525" cap="flat" cmpd="sng" algn="ctr">
                      <a:solidFill>
                        <a:schemeClr val="bg1">
                          <a:lumMod val="95000"/>
                        </a:schemeClr>
                      </a:solidFill>
                      <a:prstDash val="solid"/>
                      <a:round/>
                      <a:headEnd type="none" w="med" len="med"/>
                      <a:tailEnd type="none" w="med" len="med"/>
                    </a:lnT>
                    <a:lnB w="28575" cap="flat" cmpd="sng" algn="ctr">
                      <a:solidFill>
                        <a:srgbClr val="633F95"/>
                      </a:solidFill>
                      <a:prstDash val="solid"/>
                      <a:round/>
                      <a:headEnd type="none" w="med" len="med"/>
                      <a:tailEnd type="none" w="med" len="med"/>
                    </a:lnB>
                    <a:solidFill>
                      <a:schemeClr val="bg1">
                        <a:lumMod val="75000"/>
                      </a:schemeClr>
                    </a:solidFill>
                  </a:tcPr>
                </a:tc>
                <a:tc>
                  <a:txBody>
                    <a:bodyPr/>
                    <a:lstStyle/>
                    <a:p>
                      <a:pPr algn="ctr" fontAlgn="t">
                        <a:lnSpc>
                          <a:spcPct val="150000"/>
                        </a:lnSpc>
                      </a:pPr>
                      <a:r>
                        <a:rPr lang="en-GB" sz="1600" b="0" i="0" u="none" strike="noStrike" dirty="0">
                          <a:solidFill>
                            <a:srgbClr val="000000"/>
                          </a:solidFill>
                          <a:effectLst/>
                          <a:latin typeface="Corbel" panose="020B0503020204020204" pitchFamily="34" charset="0"/>
                        </a:rPr>
                        <a:t>-89.6%</a:t>
                      </a:r>
                    </a:p>
                  </a:txBody>
                  <a:tcPr marL="0" marR="0" marT="0" marB="0" anchor="ctr">
                    <a:lnL w="9525" cap="flat" cmpd="sng" algn="ctr">
                      <a:solidFill>
                        <a:schemeClr val="bg1">
                          <a:lumMod val="95000"/>
                        </a:schemeClr>
                      </a:solidFill>
                      <a:prstDash val="solid"/>
                      <a:round/>
                      <a:headEnd type="none" w="med" len="med"/>
                      <a:tailEnd type="none" w="med" len="med"/>
                    </a:lnL>
                    <a:lnR w="9525" cap="flat" cmpd="sng" algn="ctr">
                      <a:solidFill>
                        <a:schemeClr val="bg1">
                          <a:lumMod val="95000"/>
                        </a:schemeClr>
                      </a:solidFill>
                      <a:prstDash val="solid"/>
                      <a:round/>
                      <a:headEnd type="none" w="med" len="med"/>
                      <a:tailEnd type="none" w="med" len="med"/>
                    </a:lnR>
                    <a:lnT w="9525" cap="flat" cmpd="sng" algn="ctr">
                      <a:solidFill>
                        <a:schemeClr val="bg1">
                          <a:lumMod val="95000"/>
                        </a:schemeClr>
                      </a:solidFill>
                      <a:prstDash val="solid"/>
                      <a:round/>
                      <a:headEnd type="none" w="med" len="med"/>
                      <a:tailEnd type="none" w="med" len="med"/>
                    </a:lnT>
                    <a:lnB w="28575" cap="flat" cmpd="sng" algn="ctr">
                      <a:solidFill>
                        <a:srgbClr val="633F95"/>
                      </a:solidFill>
                      <a:prstDash val="solid"/>
                      <a:round/>
                      <a:headEnd type="none" w="med" len="med"/>
                      <a:tailEnd type="none" w="med" len="med"/>
                    </a:lnB>
                    <a:noFill/>
                  </a:tcPr>
                </a:tc>
                <a:tc>
                  <a:txBody>
                    <a:bodyPr/>
                    <a:lstStyle/>
                    <a:p>
                      <a:pPr algn="ctr" fontAlgn="t">
                        <a:lnSpc>
                          <a:spcPct val="150000"/>
                        </a:lnSpc>
                      </a:pPr>
                      <a:r>
                        <a:rPr lang="en-GB" sz="1600" b="0" i="0" u="none" strike="noStrike" dirty="0">
                          <a:solidFill>
                            <a:srgbClr val="000000"/>
                          </a:solidFill>
                          <a:effectLst/>
                          <a:latin typeface="Corbel" panose="020B0503020204020204" pitchFamily="34" charset="0"/>
                        </a:rPr>
                        <a:t>98.4%</a:t>
                      </a:r>
                    </a:p>
                  </a:txBody>
                  <a:tcPr marL="0" marR="0" marT="0" marB="0" anchor="ctr">
                    <a:lnL w="9525" cap="flat" cmpd="sng" algn="ctr">
                      <a:solidFill>
                        <a:schemeClr val="bg1">
                          <a:lumMod val="95000"/>
                        </a:schemeClr>
                      </a:solid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95000"/>
                        </a:schemeClr>
                      </a:solidFill>
                      <a:prstDash val="solid"/>
                      <a:round/>
                      <a:headEnd type="none" w="med" len="med"/>
                      <a:tailEnd type="none" w="med" len="med"/>
                    </a:lnT>
                    <a:lnB w="28575" cap="flat" cmpd="sng" algn="ctr">
                      <a:solidFill>
                        <a:srgbClr val="633F95"/>
                      </a:solidFill>
                      <a:prstDash val="solid"/>
                      <a:round/>
                      <a:headEnd type="none" w="med" len="med"/>
                      <a:tailEnd type="none" w="med" len="med"/>
                    </a:lnB>
                  </a:tcPr>
                </a:tc>
                <a:extLst>
                  <a:ext uri="{0D108BD9-81ED-4DB2-BD59-A6C34878D82A}">
                    <a16:rowId xmlns="" xmlns:a16="http://schemas.microsoft.com/office/drawing/2014/main" val="10006"/>
                  </a:ext>
                </a:extLst>
              </a:tr>
            </a:tbl>
          </a:graphicData>
        </a:graphic>
      </p:graphicFrame>
    </p:spTree>
    <p:extLst>
      <p:ext uri="{BB962C8B-B14F-4D97-AF65-F5344CB8AC3E}">
        <p14:creationId xmlns:p14="http://schemas.microsoft.com/office/powerpoint/2010/main" val="34286366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p:cNvSpPr>
            <a:spLocks noGrp="1"/>
          </p:cNvSpPr>
          <p:nvPr>
            <p:ph type="sldNum" sz="quarter" idx="12"/>
          </p:nvPr>
        </p:nvSpPr>
        <p:spPr>
          <a:xfrm>
            <a:off x="7825154" y="6569075"/>
            <a:ext cx="1318846" cy="365125"/>
          </a:xfrm>
        </p:spPr>
        <p:txBody>
          <a:bodyPr/>
          <a:lstStyle/>
          <a:p>
            <a:fld id="{5B1C2CD0-820B-5044-BB6F-43ECDF7114E2}" type="slidenum">
              <a:rPr lang="en-US" smtClean="0">
                <a:solidFill>
                  <a:prstClr val="black">
                    <a:tint val="75000"/>
                  </a:prstClr>
                </a:solidFill>
                <a:latin typeface="Corbel" pitchFamily="34" charset="0"/>
              </a:rPr>
              <a:pPr/>
              <a:t>13</a:t>
            </a:fld>
            <a:endParaRPr lang="en-US" dirty="0">
              <a:solidFill>
                <a:prstClr val="black">
                  <a:tint val="75000"/>
                </a:prstClr>
              </a:solidFill>
              <a:latin typeface="Corbel" pitchFamily="34" charset="0"/>
            </a:endParaRPr>
          </a:p>
        </p:txBody>
      </p:sp>
      <p:cxnSp>
        <p:nvCxnSpPr>
          <p:cNvPr id="8" name="Straight Connector 7"/>
          <p:cNvCxnSpPr/>
          <p:nvPr/>
        </p:nvCxnSpPr>
        <p:spPr>
          <a:xfrm>
            <a:off x="0" y="1219200"/>
            <a:ext cx="7632700" cy="0"/>
          </a:xfrm>
          <a:prstGeom prst="line">
            <a:avLst/>
          </a:prstGeom>
          <a:ln w="38100" cap="flat" cmpd="sng" algn="ctr">
            <a:solidFill>
              <a:srgbClr val="633F95"/>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9" name="Picture 8" descr="FCMB LOGOS.pdf"/>
          <p:cNvPicPr>
            <a:picLocks noChangeAspect="1"/>
          </p:cNvPicPr>
          <p:nvPr/>
        </p:nvPicPr>
        <p:blipFill rotWithShape="1">
          <a:blip r:embed="rId2" cstate="print">
            <a:extLst>
              <a:ext uri="{28A0092B-C50C-407E-A947-70E740481C1C}">
                <a14:useLocalDpi xmlns:a14="http://schemas.microsoft.com/office/drawing/2010/main" val="0"/>
              </a:ext>
            </a:extLst>
          </a:blip>
          <a:srcRect l="5682" t="18059" r="54951" b="25515"/>
          <a:stretch/>
        </p:blipFill>
        <p:spPr>
          <a:xfrm>
            <a:off x="111473" y="97728"/>
            <a:ext cx="1031527" cy="1045272"/>
          </a:xfrm>
          <a:prstGeom prst="rect">
            <a:avLst/>
          </a:prstGeom>
        </p:spPr>
      </p:pic>
      <p:sp>
        <p:nvSpPr>
          <p:cNvPr id="22" name="TextBox 21"/>
          <p:cNvSpPr txBox="1"/>
          <p:nvPr/>
        </p:nvSpPr>
        <p:spPr>
          <a:xfrm>
            <a:off x="7184233" y="0"/>
            <a:ext cx="1959767" cy="338554"/>
          </a:xfrm>
          <a:prstGeom prst="rect">
            <a:avLst/>
          </a:prstGeom>
          <a:solidFill>
            <a:schemeClr val="bg1">
              <a:lumMod val="85000"/>
            </a:schemeClr>
          </a:solidFill>
        </p:spPr>
        <p:txBody>
          <a:bodyPr wrap="none" rtlCol="0">
            <a:spAutoFit/>
          </a:bodyPr>
          <a:lstStyle/>
          <a:p>
            <a:r>
              <a:rPr lang="en-US" sz="1600" b="1" dirty="0">
                <a:solidFill>
                  <a:srgbClr val="662E9E"/>
                </a:solidFill>
                <a:latin typeface="Corbel" pitchFamily="34" charset="0"/>
              </a:rPr>
              <a:t>CRB: Earning Assets</a:t>
            </a:r>
            <a:endParaRPr lang="en-GB" sz="1600" b="1" dirty="0">
              <a:solidFill>
                <a:srgbClr val="662E9E"/>
              </a:solidFill>
              <a:latin typeface="Corbel" pitchFamily="34" charset="0"/>
            </a:endParaRPr>
          </a:p>
        </p:txBody>
      </p:sp>
      <p:sp>
        <p:nvSpPr>
          <p:cNvPr id="28" name="Title 1"/>
          <p:cNvSpPr txBox="1">
            <a:spLocks/>
          </p:cNvSpPr>
          <p:nvPr/>
        </p:nvSpPr>
        <p:spPr>
          <a:xfrm>
            <a:off x="1216225" y="533400"/>
            <a:ext cx="7775375" cy="444044"/>
          </a:xfrm>
          <a:prstGeom prst="rect">
            <a:avLst/>
          </a:prstGeom>
        </p:spPr>
        <p:txBody>
          <a:bodyPr lIns="0" rIns="0" anchor="b"/>
          <a:lstStyle/>
          <a:p>
            <a:pPr eaLnBrk="0" hangingPunct="0">
              <a:lnSpc>
                <a:spcPct val="90000"/>
              </a:lnSpc>
              <a:defRPr/>
            </a:pPr>
            <a:endParaRPr lang="en-US" b="1" i="1" kern="0" dirty="0">
              <a:solidFill>
                <a:prstClr val="black">
                  <a:lumMod val="65000"/>
                  <a:lumOff val="35000"/>
                </a:prstClr>
              </a:solidFill>
              <a:latin typeface="Corbel" pitchFamily="34" charset="0"/>
              <a:cs typeface="Arial" pitchFamily="34" charset="0"/>
            </a:endParaRPr>
          </a:p>
          <a:p>
            <a:pPr eaLnBrk="0" hangingPunct="0">
              <a:lnSpc>
                <a:spcPct val="90000"/>
              </a:lnSpc>
              <a:defRPr/>
            </a:pPr>
            <a:endParaRPr lang="en-US" b="1" i="1" kern="0" dirty="0">
              <a:solidFill>
                <a:prstClr val="black">
                  <a:lumMod val="65000"/>
                  <a:lumOff val="35000"/>
                </a:prstClr>
              </a:solidFill>
              <a:latin typeface="Corbel" pitchFamily="34" charset="0"/>
              <a:cs typeface="Arial" pitchFamily="34" charset="0"/>
            </a:endParaRPr>
          </a:p>
          <a:p>
            <a:pPr eaLnBrk="0" hangingPunct="0">
              <a:lnSpc>
                <a:spcPct val="90000"/>
              </a:lnSpc>
              <a:defRPr/>
            </a:pPr>
            <a:endParaRPr lang="en-US" b="1" i="1" kern="0" dirty="0">
              <a:solidFill>
                <a:prstClr val="black">
                  <a:lumMod val="65000"/>
                  <a:lumOff val="35000"/>
                </a:prstClr>
              </a:solidFill>
              <a:latin typeface="Corbel" pitchFamily="34" charset="0"/>
              <a:cs typeface="Arial" pitchFamily="34" charset="0"/>
            </a:endParaRPr>
          </a:p>
          <a:p>
            <a:pPr eaLnBrk="0" hangingPunct="0">
              <a:lnSpc>
                <a:spcPct val="90000"/>
              </a:lnSpc>
              <a:defRPr/>
            </a:pPr>
            <a:endParaRPr lang="en-US" b="1" i="1" kern="0" dirty="0">
              <a:solidFill>
                <a:prstClr val="black">
                  <a:lumMod val="65000"/>
                  <a:lumOff val="35000"/>
                </a:prstClr>
              </a:solidFill>
              <a:latin typeface="Corbel" pitchFamily="34" charset="0"/>
              <a:cs typeface="Arial" pitchFamily="34" charset="0"/>
            </a:endParaRPr>
          </a:p>
          <a:p>
            <a:pPr eaLnBrk="0" hangingPunct="0">
              <a:lnSpc>
                <a:spcPct val="90000"/>
              </a:lnSpc>
              <a:defRPr/>
            </a:pPr>
            <a:r>
              <a:rPr lang="en-US" b="1" i="1" kern="0" dirty="0">
                <a:solidFill>
                  <a:prstClr val="black">
                    <a:lumMod val="65000"/>
                    <a:lumOff val="35000"/>
                  </a:prstClr>
                </a:solidFill>
                <a:latin typeface="Corbel" pitchFamily="34" charset="0"/>
                <a:cs typeface="Arial" pitchFamily="34" charset="0"/>
              </a:rPr>
              <a:t>Interest Income &amp; Earnings Assets</a:t>
            </a:r>
          </a:p>
        </p:txBody>
      </p:sp>
      <p:graphicFrame>
        <p:nvGraphicFramePr>
          <p:cNvPr id="3" name="Table 2"/>
          <p:cNvGraphicFramePr>
            <a:graphicFrameLocks noGrp="1"/>
          </p:cNvGraphicFramePr>
          <p:nvPr>
            <p:extLst/>
          </p:nvPr>
        </p:nvGraphicFramePr>
        <p:xfrm>
          <a:off x="111473" y="1371600"/>
          <a:ext cx="8880127" cy="3107360"/>
        </p:xfrm>
        <a:graphic>
          <a:graphicData uri="http://schemas.openxmlformats.org/drawingml/2006/table">
            <a:tbl>
              <a:tblPr/>
              <a:tblGrid>
                <a:gridCol w="2174527">
                  <a:extLst>
                    <a:ext uri="{9D8B030D-6E8A-4147-A177-3AD203B41FA5}">
                      <a16:colId xmlns="" xmlns:a16="http://schemas.microsoft.com/office/drawing/2014/main" val="20000"/>
                    </a:ext>
                  </a:extLst>
                </a:gridCol>
                <a:gridCol w="838200">
                  <a:extLst>
                    <a:ext uri="{9D8B030D-6E8A-4147-A177-3AD203B41FA5}">
                      <a16:colId xmlns="" xmlns:a16="http://schemas.microsoft.com/office/drawing/2014/main" val="20001"/>
                    </a:ext>
                  </a:extLst>
                </a:gridCol>
                <a:gridCol w="838200">
                  <a:extLst>
                    <a:ext uri="{9D8B030D-6E8A-4147-A177-3AD203B41FA5}">
                      <a16:colId xmlns="" xmlns:a16="http://schemas.microsoft.com/office/drawing/2014/main" val="20002"/>
                    </a:ext>
                  </a:extLst>
                </a:gridCol>
                <a:gridCol w="838200">
                  <a:extLst>
                    <a:ext uri="{9D8B030D-6E8A-4147-A177-3AD203B41FA5}">
                      <a16:colId xmlns="" xmlns:a16="http://schemas.microsoft.com/office/drawing/2014/main" val="20003"/>
                    </a:ext>
                  </a:extLst>
                </a:gridCol>
                <a:gridCol w="838200">
                  <a:extLst>
                    <a:ext uri="{9D8B030D-6E8A-4147-A177-3AD203B41FA5}">
                      <a16:colId xmlns="" xmlns:a16="http://schemas.microsoft.com/office/drawing/2014/main" val="20004"/>
                    </a:ext>
                  </a:extLst>
                </a:gridCol>
                <a:gridCol w="838200">
                  <a:extLst>
                    <a:ext uri="{9D8B030D-6E8A-4147-A177-3AD203B41FA5}">
                      <a16:colId xmlns="" xmlns:a16="http://schemas.microsoft.com/office/drawing/2014/main" val="20005"/>
                    </a:ext>
                  </a:extLst>
                </a:gridCol>
                <a:gridCol w="838200">
                  <a:extLst>
                    <a:ext uri="{9D8B030D-6E8A-4147-A177-3AD203B41FA5}">
                      <a16:colId xmlns="" xmlns:a16="http://schemas.microsoft.com/office/drawing/2014/main" val="20006"/>
                    </a:ext>
                  </a:extLst>
                </a:gridCol>
                <a:gridCol w="838200">
                  <a:extLst>
                    <a:ext uri="{9D8B030D-6E8A-4147-A177-3AD203B41FA5}">
                      <a16:colId xmlns="" xmlns:a16="http://schemas.microsoft.com/office/drawing/2014/main" val="20007"/>
                    </a:ext>
                  </a:extLst>
                </a:gridCol>
                <a:gridCol w="838200">
                  <a:extLst>
                    <a:ext uri="{9D8B030D-6E8A-4147-A177-3AD203B41FA5}">
                      <a16:colId xmlns="" xmlns:a16="http://schemas.microsoft.com/office/drawing/2014/main" val="20008"/>
                    </a:ext>
                  </a:extLst>
                </a:gridCol>
              </a:tblGrid>
              <a:tr h="776840">
                <a:tc>
                  <a:txBody>
                    <a:bodyPr/>
                    <a:lstStyle/>
                    <a:p>
                      <a:pPr algn="l" fontAlgn="ctr"/>
                      <a:r>
                        <a:rPr lang="en-GB" sz="1500" b="1" i="0" u="none" strike="noStrike" dirty="0">
                          <a:solidFill>
                            <a:srgbClr val="000000"/>
                          </a:solidFill>
                          <a:effectLst/>
                          <a:latin typeface="Corbel" panose="020B0503020204020204" pitchFamily="34" charset="0"/>
                        </a:rPr>
                        <a:t>N'million</a:t>
                      </a:r>
                    </a:p>
                  </a:txBody>
                  <a:tcPr marL="0" marR="0" marT="0" marB="0" anchor="ctr">
                    <a:lnL w="12700" cap="flat" cmpd="sng" algn="ctr">
                      <a:no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28575" cap="flat" cmpd="sng" algn="ctr">
                      <a:solidFill>
                        <a:srgbClr val="662E9E"/>
                      </a:solidFill>
                      <a:prstDash val="solid"/>
                      <a:round/>
                      <a:headEnd type="none" w="med" len="med"/>
                      <a:tailEnd type="none" w="med" len="med"/>
                    </a:lnT>
                    <a:lnB w="28575" cap="flat" cmpd="sng" algn="ctr">
                      <a:solidFill>
                        <a:srgbClr val="662E9E"/>
                      </a:solidFill>
                      <a:prstDash val="solid"/>
                      <a:round/>
                      <a:headEnd type="none" w="med" len="med"/>
                      <a:tailEnd type="none" w="med" len="med"/>
                    </a:lnB>
                  </a:tcPr>
                </a:tc>
                <a:tc>
                  <a:txBody>
                    <a:bodyPr/>
                    <a:lstStyle/>
                    <a:p>
                      <a:pPr algn="ctr" fontAlgn="b"/>
                      <a:r>
                        <a:rPr lang="en-GB" sz="1500" b="1" i="0" u="none" strike="noStrike" dirty="0">
                          <a:solidFill>
                            <a:srgbClr val="000000"/>
                          </a:solidFill>
                          <a:effectLst/>
                          <a:latin typeface="Corbel" panose="020B0503020204020204" pitchFamily="34" charset="0"/>
                        </a:rPr>
                        <a:t>1Q17</a:t>
                      </a: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28575" cap="flat" cmpd="sng" algn="ctr">
                      <a:solidFill>
                        <a:srgbClr val="662E9E"/>
                      </a:solidFill>
                      <a:prstDash val="solid"/>
                      <a:round/>
                      <a:headEnd type="none" w="med" len="med"/>
                      <a:tailEnd type="none" w="med" len="med"/>
                    </a:lnT>
                    <a:lnB w="28575" cap="flat" cmpd="sng" algn="ctr">
                      <a:solidFill>
                        <a:srgbClr val="662E9E"/>
                      </a:solidFill>
                      <a:prstDash val="solid"/>
                      <a:round/>
                      <a:headEnd type="none" w="med" len="med"/>
                      <a:tailEnd type="none" w="med" len="med"/>
                    </a:lnB>
                  </a:tcPr>
                </a:tc>
                <a:tc>
                  <a:txBody>
                    <a:bodyPr/>
                    <a:lstStyle/>
                    <a:p>
                      <a:pPr algn="ctr" fontAlgn="b"/>
                      <a:r>
                        <a:rPr lang="en-GB" sz="1500" b="1" i="0" u="none" strike="noStrike" dirty="0">
                          <a:solidFill>
                            <a:srgbClr val="000000"/>
                          </a:solidFill>
                          <a:effectLst/>
                          <a:latin typeface="Corbel" panose="020B0503020204020204" pitchFamily="34" charset="0"/>
                        </a:rPr>
                        <a:t> % DISTR. </a:t>
                      </a: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28575" cap="flat" cmpd="sng" algn="ctr">
                      <a:solidFill>
                        <a:srgbClr val="662E9E"/>
                      </a:solidFill>
                      <a:prstDash val="solid"/>
                      <a:round/>
                      <a:headEnd type="none" w="med" len="med"/>
                      <a:tailEnd type="none" w="med" len="med"/>
                    </a:lnT>
                    <a:lnB w="28575" cap="flat" cmpd="sng" algn="ctr">
                      <a:solidFill>
                        <a:srgbClr val="662E9E"/>
                      </a:solidFill>
                      <a:prstDash val="solid"/>
                      <a:round/>
                      <a:headEnd type="none" w="med" len="med"/>
                      <a:tailEnd type="none" w="med" len="med"/>
                    </a:lnB>
                  </a:tcPr>
                </a:tc>
                <a:tc>
                  <a:txBody>
                    <a:bodyPr/>
                    <a:lstStyle/>
                    <a:p>
                      <a:pPr algn="ctr" fontAlgn="b"/>
                      <a:r>
                        <a:rPr lang="en-GB" sz="1500" b="1" i="0" u="none" strike="noStrike" dirty="0">
                          <a:solidFill>
                            <a:srgbClr val="000000"/>
                          </a:solidFill>
                          <a:effectLst/>
                          <a:latin typeface="Corbel" panose="020B0503020204020204" pitchFamily="34" charset="0"/>
                        </a:rPr>
                        <a:t>4Q17</a:t>
                      </a: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28575" cap="flat" cmpd="sng" algn="ctr">
                      <a:solidFill>
                        <a:srgbClr val="662E9E"/>
                      </a:solidFill>
                      <a:prstDash val="solid"/>
                      <a:round/>
                      <a:headEnd type="none" w="med" len="med"/>
                      <a:tailEnd type="none" w="med" len="med"/>
                    </a:lnT>
                    <a:lnB w="28575" cap="flat" cmpd="sng" algn="ctr">
                      <a:solidFill>
                        <a:srgbClr val="662E9E"/>
                      </a:solidFill>
                      <a:prstDash val="solid"/>
                      <a:round/>
                      <a:headEnd type="none" w="med" len="med"/>
                      <a:tailEnd type="none" w="med" len="med"/>
                    </a:lnB>
                  </a:tcPr>
                </a:tc>
                <a:tc>
                  <a:txBody>
                    <a:bodyPr/>
                    <a:lstStyle/>
                    <a:p>
                      <a:pPr algn="ctr" fontAlgn="b"/>
                      <a:r>
                        <a:rPr lang="en-GB" sz="1500" b="1" i="0" u="none" strike="noStrike" dirty="0">
                          <a:solidFill>
                            <a:srgbClr val="000000"/>
                          </a:solidFill>
                          <a:effectLst/>
                          <a:latin typeface="Corbel" panose="020B0503020204020204" pitchFamily="34" charset="0"/>
                        </a:rPr>
                        <a:t> % DISTR. </a:t>
                      </a: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28575" cap="flat" cmpd="sng" algn="ctr">
                      <a:solidFill>
                        <a:srgbClr val="662E9E"/>
                      </a:solidFill>
                      <a:prstDash val="solid"/>
                      <a:round/>
                      <a:headEnd type="none" w="med" len="med"/>
                      <a:tailEnd type="none" w="med" len="med"/>
                    </a:lnT>
                    <a:lnB w="28575" cap="flat" cmpd="sng" algn="ctr">
                      <a:solidFill>
                        <a:srgbClr val="662E9E"/>
                      </a:solidFill>
                      <a:prstDash val="solid"/>
                      <a:round/>
                      <a:headEnd type="none" w="med" len="med"/>
                      <a:tailEnd type="none" w="med" len="med"/>
                    </a:lnB>
                  </a:tcPr>
                </a:tc>
                <a:tc>
                  <a:txBody>
                    <a:bodyPr/>
                    <a:lstStyle/>
                    <a:p>
                      <a:pPr algn="ctr" fontAlgn="b"/>
                      <a:r>
                        <a:rPr lang="en-GB" sz="1500" b="1" i="0" u="none" strike="noStrike" dirty="0">
                          <a:solidFill>
                            <a:srgbClr val="000000"/>
                          </a:solidFill>
                          <a:effectLst/>
                          <a:latin typeface="Corbel" panose="020B0503020204020204" pitchFamily="34" charset="0"/>
                        </a:rPr>
                        <a:t>1Q18</a:t>
                      </a: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28575" cap="flat" cmpd="sng" algn="ctr">
                      <a:solidFill>
                        <a:srgbClr val="662E9E"/>
                      </a:solidFill>
                      <a:prstDash val="solid"/>
                      <a:round/>
                      <a:headEnd type="none" w="med" len="med"/>
                      <a:tailEnd type="none" w="med" len="med"/>
                    </a:lnT>
                    <a:lnB w="28575" cap="flat" cmpd="sng" algn="ctr">
                      <a:solidFill>
                        <a:srgbClr val="662E9E"/>
                      </a:solidFill>
                      <a:prstDash val="solid"/>
                      <a:round/>
                      <a:headEnd type="none" w="med" len="med"/>
                      <a:tailEnd type="none" w="med" len="med"/>
                    </a:lnB>
                    <a:solidFill>
                      <a:srgbClr val="BFBFBF"/>
                    </a:solidFill>
                  </a:tcPr>
                </a:tc>
                <a:tc>
                  <a:txBody>
                    <a:bodyPr/>
                    <a:lstStyle/>
                    <a:p>
                      <a:pPr algn="ctr" fontAlgn="b"/>
                      <a:r>
                        <a:rPr lang="en-GB" sz="1500" b="1" i="0" u="none" strike="noStrike" dirty="0">
                          <a:solidFill>
                            <a:srgbClr val="000000"/>
                          </a:solidFill>
                          <a:effectLst/>
                          <a:latin typeface="Corbel" panose="020B0503020204020204" pitchFamily="34" charset="0"/>
                        </a:rPr>
                        <a:t> % DISTR. </a:t>
                      </a: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28575" cap="flat" cmpd="sng" algn="ctr">
                      <a:solidFill>
                        <a:srgbClr val="662E9E"/>
                      </a:solidFill>
                      <a:prstDash val="solid"/>
                      <a:round/>
                      <a:headEnd type="none" w="med" len="med"/>
                      <a:tailEnd type="none" w="med" len="med"/>
                    </a:lnT>
                    <a:lnB w="28575" cap="flat" cmpd="sng" algn="ctr">
                      <a:solidFill>
                        <a:srgbClr val="662E9E"/>
                      </a:solidFill>
                      <a:prstDash val="solid"/>
                      <a:round/>
                      <a:headEnd type="none" w="med" len="med"/>
                      <a:tailEnd type="none" w="med" len="med"/>
                    </a:lnB>
                    <a:solidFill>
                      <a:srgbClr val="BFBFBF"/>
                    </a:solidFill>
                  </a:tcPr>
                </a:tc>
                <a:tc>
                  <a:txBody>
                    <a:bodyPr/>
                    <a:lstStyle/>
                    <a:p>
                      <a:pPr algn="ctr" fontAlgn="b"/>
                      <a:r>
                        <a:rPr lang="el-GR" sz="1500" b="1" i="0" u="none" strike="noStrike">
                          <a:solidFill>
                            <a:srgbClr val="000000"/>
                          </a:solidFill>
                          <a:effectLst/>
                          <a:latin typeface="Corbel" panose="020B0503020204020204" pitchFamily="34" charset="0"/>
                        </a:rPr>
                        <a:t>% Δ </a:t>
                      </a:r>
                      <a:r>
                        <a:rPr lang="en-GB" sz="1500" b="1" i="0" u="none" strike="noStrike" dirty="0">
                          <a:solidFill>
                            <a:srgbClr val="000000"/>
                          </a:solidFill>
                          <a:effectLst/>
                          <a:latin typeface="Corbel" panose="020B0503020204020204" pitchFamily="34" charset="0"/>
                        </a:rPr>
                        <a:t>QoQ</a:t>
                      </a: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28575" cap="flat" cmpd="sng" algn="ctr">
                      <a:solidFill>
                        <a:srgbClr val="662E9E"/>
                      </a:solidFill>
                      <a:prstDash val="solid"/>
                      <a:round/>
                      <a:headEnd type="none" w="med" len="med"/>
                      <a:tailEnd type="none" w="med" len="med"/>
                    </a:lnT>
                    <a:lnB w="28575" cap="flat" cmpd="sng" algn="ctr">
                      <a:solidFill>
                        <a:srgbClr val="662E9E"/>
                      </a:solidFill>
                      <a:prstDash val="solid"/>
                      <a:round/>
                      <a:headEnd type="none" w="med" len="med"/>
                      <a:tailEnd type="none" w="med" len="med"/>
                    </a:lnB>
                  </a:tcPr>
                </a:tc>
                <a:tc>
                  <a:txBody>
                    <a:bodyPr/>
                    <a:lstStyle/>
                    <a:p>
                      <a:pPr algn="ctr" fontAlgn="b"/>
                      <a:r>
                        <a:rPr lang="el-GR" sz="1500" b="1" i="0" u="none" strike="noStrike" dirty="0">
                          <a:solidFill>
                            <a:srgbClr val="000000"/>
                          </a:solidFill>
                          <a:effectLst/>
                          <a:latin typeface="Corbel" panose="020B0503020204020204" pitchFamily="34" charset="0"/>
                        </a:rPr>
                        <a:t>% Δ </a:t>
                      </a:r>
                      <a:r>
                        <a:rPr lang="en-GB" sz="1500" b="1" i="0" u="none" strike="noStrike" dirty="0">
                          <a:solidFill>
                            <a:srgbClr val="000000"/>
                          </a:solidFill>
                          <a:effectLst/>
                          <a:latin typeface="Corbel" panose="020B0503020204020204" pitchFamily="34" charset="0"/>
                        </a:rPr>
                        <a:t>YoY</a:t>
                      </a: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rgbClr val="662E9E"/>
                      </a:solidFill>
                      <a:prstDash val="solid"/>
                      <a:round/>
                      <a:headEnd type="none" w="med" len="med"/>
                      <a:tailEnd type="none" w="med" len="med"/>
                    </a:lnT>
                    <a:lnB w="28575" cap="flat" cmpd="sng" algn="ctr">
                      <a:solidFill>
                        <a:srgbClr val="662E9E"/>
                      </a:solidFill>
                      <a:prstDash val="solid"/>
                      <a:round/>
                      <a:headEnd type="none" w="med" len="med"/>
                      <a:tailEnd type="none" w="med" len="med"/>
                    </a:lnB>
                  </a:tcPr>
                </a:tc>
                <a:extLst>
                  <a:ext uri="{0D108BD9-81ED-4DB2-BD59-A6C34878D82A}">
                    <a16:rowId xmlns="" xmlns:a16="http://schemas.microsoft.com/office/drawing/2014/main" val="10000"/>
                  </a:ext>
                </a:extLst>
              </a:tr>
              <a:tr h="388420">
                <a:tc>
                  <a:txBody>
                    <a:bodyPr/>
                    <a:lstStyle/>
                    <a:p>
                      <a:pPr algn="l" fontAlgn="b"/>
                      <a:r>
                        <a:rPr lang="en-GB" sz="1500" b="0" i="0" u="none" strike="noStrike" dirty="0">
                          <a:solidFill>
                            <a:srgbClr val="000000"/>
                          </a:solidFill>
                          <a:effectLst/>
                          <a:latin typeface="Corbel" panose="020B0503020204020204" pitchFamily="34" charset="0"/>
                        </a:rPr>
                        <a:t>Interbank placements</a:t>
                      </a:r>
                    </a:p>
                  </a:txBody>
                  <a:tcPr marL="0" marR="0" marT="0" marB="0" anchor="ctr">
                    <a:lnL w="12700" cap="flat" cmpd="sng" algn="ctr">
                      <a:no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28575" cap="flat" cmpd="sng" algn="ctr">
                      <a:solidFill>
                        <a:srgbClr val="662E9E"/>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fontAlgn="b"/>
                      <a:r>
                        <a:rPr lang="en-GB" sz="1500" b="0" i="0" u="none" strike="noStrike" dirty="0">
                          <a:solidFill>
                            <a:srgbClr val="000000"/>
                          </a:solidFill>
                          <a:effectLst/>
                          <a:latin typeface="Corbel" panose="020B0503020204020204" pitchFamily="34" charset="0"/>
                        </a:rPr>
                        <a:t>11,745</a:t>
                      </a: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28575" cap="flat" cmpd="sng" algn="ctr">
                      <a:solidFill>
                        <a:srgbClr val="662E9E"/>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fontAlgn="b"/>
                      <a:r>
                        <a:rPr lang="en-GB" sz="1500" b="0" i="0" u="none" strike="noStrike" dirty="0">
                          <a:solidFill>
                            <a:srgbClr val="000000"/>
                          </a:solidFill>
                          <a:effectLst/>
                          <a:latin typeface="Corbel" panose="020B0503020204020204" pitchFamily="34" charset="0"/>
                        </a:rPr>
                        <a:t>1.33%</a:t>
                      </a: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28575" cap="flat" cmpd="sng" algn="ctr">
                      <a:solidFill>
                        <a:srgbClr val="662E9E"/>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fontAlgn="b"/>
                      <a:r>
                        <a:rPr lang="en-GB" sz="1500" b="0" i="0" u="none" strike="noStrike" dirty="0">
                          <a:solidFill>
                            <a:srgbClr val="000000"/>
                          </a:solidFill>
                          <a:effectLst/>
                          <a:latin typeface="Corbel" panose="020B0503020204020204" pitchFamily="34" charset="0"/>
                        </a:rPr>
                        <a:t>18,483</a:t>
                      </a: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28575" cap="flat" cmpd="sng" algn="ctr">
                      <a:solidFill>
                        <a:srgbClr val="662E9E"/>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fontAlgn="b"/>
                      <a:r>
                        <a:rPr lang="en-GB" sz="1500" b="0" i="0" u="none" strike="noStrike" dirty="0">
                          <a:solidFill>
                            <a:srgbClr val="000000"/>
                          </a:solidFill>
                          <a:effectLst/>
                          <a:latin typeface="Corbel" panose="020B0503020204020204" pitchFamily="34" charset="0"/>
                        </a:rPr>
                        <a:t>2.05%</a:t>
                      </a: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28575" cap="flat" cmpd="sng" algn="ctr">
                      <a:solidFill>
                        <a:srgbClr val="662E9E"/>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fontAlgn="b"/>
                      <a:r>
                        <a:rPr lang="en-GB" sz="1500" b="0" i="0" u="none" strike="noStrike" dirty="0">
                          <a:solidFill>
                            <a:srgbClr val="000000"/>
                          </a:solidFill>
                          <a:effectLst/>
                          <a:latin typeface="Corbel" panose="020B0503020204020204" pitchFamily="34" charset="0"/>
                        </a:rPr>
                        <a:t>28,069</a:t>
                      </a: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28575" cap="flat" cmpd="sng" algn="ctr">
                      <a:solidFill>
                        <a:srgbClr val="662E9E"/>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BFBFBF"/>
                    </a:solidFill>
                  </a:tcPr>
                </a:tc>
                <a:tc>
                  <a:txBody>
                    <a:bodyPr/>
                    <a:lstStyle/>
                    <a:p>
                      <a:pPr algn="ctr" fontAlgn="b"/>
                      <a:r>
                        <a:rPr lang="en-GB" sz="1500" b="0" i="0" u="none" strike="noStrike" dirty="0">
                          <a:solidFill>
                            <a:srgbClr val="000000"/>
                          </a:solidFill>
                          <a:effectLst/>
                          <a:latin typeface="Corbel" panose="020B0503020204020204" pitchFamily="34" charset="0"/>
                        </a:rPr>
                        <a:t>3.07%</a:t>
                      </a: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28575" cap="flat" cmpd="sng" algn="ctr">
                      <a:solidFill>
                        <a:srgbClr val="662E9E"/>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BFBFBF"/>
                    </a:solidFill>
                  </a:tcPr>
                </a:tc>
                <a:tc>
                  <a:txBody>
                    <a:bodyPr/>
                    <a:lstStyle/>
                    <a:p>
                      <a:pPr algn="ctr" fontAlgn="b"/>
                      <a:r>
                        <a:rPr lang="en-GB" sz="1500" b="0" i="0" u="none" strike="noStrike" dirty="0">
                          <a:solidFill>
                            <a:srgbClr val="000000"/>
                          </a:solidFill>
                          <a:effectLst/>
                          <a:latin typeface="Corbel" panose="020B0503020204020204" pitchFamily="34" charset="0"/>
                        </a:rPr>
                        <a:t>51.87%</a:t>
                      </a: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28575" cap="flat" cmpd="sng" algn="ctr">
                      <a:solidFill>
                        <a:srgbClr val="662E9E"/>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fontAlgn="b"/>
                      <a:r>
                        <a:rPr lang="en-GB" sz="1500" b="0" i="0" u="none" strike="noStrike" dirty="0">
                          <a:solidFill>
                            <a:srgbClr val="000000"/>
                          </a:solidFill>
                          <a:effectLst/>
                          <a:latin typeface="Corbel" panose="020B0503020204020204" pitchFamily="34" charset="0"/>
                        </a:rPr>
                        <a:t>138.98%</a:t>
                      </a: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rgbClr val="662E9E"/>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 xmlns:a16="http://schemas.microsoft.com/office/drawing/2014/main" val="10001"/>
                  </a:ext>
                </a:extLst>
              </a:tr>
              <a:tr h="776840">
                <a:tc>
                  <a:txBody>
                    <a:bodyPr/>
                    <a:lstStyle/>
                    <a:p>
                      <a:pPr algn="l" fontAlgn="b"/>
                      <a:r>
                        <a:rPr lang="en-GB" sz="1500" b="0" i="0" u="none" strike="noStrike" dirty="0">
                          <a:solidFill>
                            <a:srgbClr val="000000"/>
                          </a:solidFill>
                          <a:effectLst/>
                          <a:latin typeface="Corbel" panose="020B0503020204020204" pitchFamily="34" charset="0"/>
                        </a:rPr>
                        <a:t>Loans and advances to customers (gross)</a:t>
                      </a:r>
                    </a:p>
                  </a:txBody>
                  <a:tcPr marL="0" marR="0" marT="0" marB="0" anchor="ctr">
                    <a:lnL w="12700" cap="flat" cmpd="sng" algn="ctr">
                      <a:no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fontAlgn="b"/>
                      <a:r>
                        <a:rPr lang="en-GB" sz="1500" b="0" i="0" u="none" strike="noStrike" dirty="0">
                          <a:solidFill>
                            <a:srgbClr val="000000"/>
                          </a:solidFill>
                          <a:effectLst/>
                          <a:latin typeface="Corbel" panose="020B0503020204020204" pitchFamily="34" charset="0"/>
                        </a:rPr>
                        <a:t>682,169</a:t>
                      </a: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fontAlgn="b"/>
                      <a:r>
                        <a:rPr lang="en-GB" sz="1500" b="0" i="0" u="none" strike="noStrike" dirty="0">
                          <a:solidFill>
                            <a:srgbClr val="000000"/>
                          </a:solidFill>
                          <a:effectLst/>
                          <a:latin typeface="Corbel" panose="020B0503020204020204" pitchFamily="34" charset="0"/>
                        </a:rPr>
                        <a:t>77.51%</a:t>
                      </a: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fontAlgn="b"/>
                      <a:r>
                        <a:rPr lang="en-GB" sz="1500" b="0" i="0" u="none" strike="noStrike" dirty="0">
                          <a:solidFill>
                            <a:srgbClr val="000000"/>
                          </a:solidFill>
                          <a:effectLst/>
                          <a:latin typeface="Corbel" panose="020B0503020204020204" pitchFamily="34" charset="0"/>
                        </a:rPr>
                        <a:t>674,684</a:t>
                      </a: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fontAlgn="b"/>
                      <a:r>
                        <a:rPr lang="en-GB" sz="1500" b="0" i="0" u="none" strike="noStrike" dirty="0">
                          <a:solidFill>
                            <a:srgbClr val="000000"/>
                          </a:solidFill>
                          <a:effectLst/>
                          <a:latin typeface="Corbel" panose="020B0503020204020204" pitchFamily="34" charset="0"/>
                        </a:rPr>
                        <a:t>75.01%</a:t>
                      </a: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fontAlgn="b"/>
                      <a:r>
                        <a:rPr lang="en-GB" sz="1500" b="0" i="0" u="none" strike="noStrike" dirty="0">
                          <a:solidFill>
                            <a:srgbClr val="000000"/>
                          </a:solidFill>
                          <a:effectLst/>
                          <a:latin typeface="Corbel" panose="020B0503020204020204" pitchFamily="34" charset="0"/>
                        </a:rPr>
                        <a:t>641,322</a:t>
                      </a: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BFBFBF"/>
                    </a:solidFill>
                  </a:tcPr>
                </a:tc>
                <a:tc>
                  <a:txBody>
                    <a:bodyPr/>
                    <a:lstStyle/>
                    <a:p>
                      <a:pPr algn="ctr" fontAlgn="b"/>
                      <a:r>
                        <a:rPr lang="en-GB" sz="1500" b="0" i="0" u="none" strike="noStrike" dirty="0">
                          <a:solidFill>
                            <a:srgbClr val="000000"/>
                          </a:solidFill>
                          <a:effectLst/>
                          <a:latin typeface="Corbel" panose="020B0503020204020204" pitchFamily="34" charset="0"/>
                        </a:rPr>
                        <a:t>70.14%</a:t>
                      </a: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BFBFBF"/>
                    </a:solidFill>
                  </a:tcPr>
                </a:tc>
                <a:tc>
                  <a:txBody>
                    <a:bodyPr/>
                    <a:lstStyle/>
                    <a:p>
                      <a:pPr algn="ctr" fontAlgn="b"/>
                      <a:r>
                        <a:rPr lang="en-GB" sz="1500" b="0" i="0" u="none" strike="noStrike" dirty="0">
                          <a:solidFill>
                            <a:srgbClr val="000000"/>
                          </a:solidFill>
                          <a:effectLst/>
                          <a:latin typeface="Corbel" panose="020B0503020204020204" pitchFamily="34" charset="0"/>
                        </a:rPr>
                        <a:t>-4.94%</a:t>
                      </a: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fontAlgn="b"/>
                      <a:r>
                        <a:rPr lang="en-GB" sz="1500" b="0" i="0" u="none" strike="noStrike" dirty="0">
                          <a:solidFill>
                            <a:srgbClr val="000000"/>
                          </a:solidFill>
                          <a:effectLst/>
                          <a:latin typeface="Corbel" panose="020B0503020204020204" pitchFamily="34" charset="0"/>
                        </a:rPr>
                        <a:t>-5.99%</a:t>
                      </a: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 xmlns:a16="http://schemas.microsoft.com/office/drawing/2014/main" val="10002"/>
                  </a:ext>
                </a:extLst>
              </a:tr>
              <a:tr h="776840">
                <a:tc>
                  <a:txBody>
                    <a:bodyPr/>
                    <a:lstStyle/>
                    <a:p>
                      <a:pPr algn="l" fontAlgn="b"/>
                      <a:r>
                        <a:rPr lang="en-GB" sz="1500" b="0" i="0" u="none" strike="noStrike" dirty="0">
                          <a:solidFill>
                            <a:srgbClr val="000000"/>
                          </a:solidFill>
                          <a:effectLst/>
                          <a:latin typeface="Corbel" panose="020B0503020204020204" pitchFamily="34" charset="0"/>
                        </a:rPr>
                        <a:t>Investments in government &amp; corporate securities</a:t>
                      </a:r>
                    </a:p>
                  </a:txBody>
                  <a:tcPr marL="0" marR="0" marT="0" marB="0" anchor="ctr">
                    <a:lnL w="12700" cap="flat" cmpd="sng" algn="ctr">
                      <a:no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fontAlgn="b"/>
                      <a:r>
                        <a:rPr lang="en-GB" sz="1500" b="0" i="0" u="none" strike="noStrike" dirty="0">
                          <a:solidFill>
                            <a:srgbClr val="000000"/>
                          </a:solidFill>
                          <a:effectLst/>
                          <a:latin typeface="Corbel" panose="020B0503020204020204" pitchFamily="34" charset="0"/>
                        </a:rPr>
                        <a:t>186,182</a:t>
                      </a: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fontAlgn="b"/>
                      <a:r>
                        <a:rPr lang="en-GB" sz="1500" b="0" i="0" u="none" strike="noStrike" dirty="0">
                          <a:solidFill>
                            <a:srgbClr val="000000"/>
                          </a:solidFill>
                          <a:effectLst/>
                          <a:latin typeface="Corbel" panose="020B0503020204020204" pitchFamily="34" charset="0"/>
                        </a:rPr>
                        <a:t>21.15%</a:t>
                      </a: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fontAlgn="b"/>
                      <a:r>
                        <a:rPr lang="en-GB" sz="1500" b="0" i="0" u="none" strike="noStrike" dirty="0">
                          <a:solidFill>
                            <a:srgbClr val="000000"/>
                          </a:solidFill>
                          <a:effectLst/>
                          <a:latin typeface="Corbel" panose="020B0503020204020204" pitchFamily="34" charset="0"/>
                        </a:rPr>
                        <a:t>206,349</a:t>
                      </a: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fontAlgn="b"/>
                      <a:r>
                        <a:rPr lang="en-GB" sz="1500" b="0" i="0" u="none" strike="noStrike" dirty="0">
                          <a:solidFill>
                            <a:srgbClr val="000000"/>
                          </a:solidFill>
                          <a:effectLst/>
                          <a:latin typeface="Corbel" panose="020B0503020204020204" pitchFamily="34" charset="0"/>
                        </a:rPr>
                        <a:t>22.94%</a:t>
                      </a: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fontAlgn="b"/>
                      <a:r>
                        <a:rPr lang="en-GB" sz="1500" b="0" i="0" u="none" strike="noStrike" dirty="0">
                          <a:solidFill>
                            <a:srgbClr val="000000"/>
                          </a:solidFill>
                          <a:effectLst/>
                          <a:latin typeface="Corbel" panose="020B0503020204020204" pitchFamily="34" charset="0"/>
                        </a:rPr>
                        <a:t>244,903</a:t>
                      </a: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BFBFBF"/>
                    </a:solidFill>
                  </a:tcPr>
                </a:tc>
                <a:tc>
                  <a:txBody>
                    <a:bodyPr/>
                    <a:lstStyle/>
                    <a:p>
                      <a:pPr algn="ctr" fontAlgn="b"/>
                      <a:r>
                        <a:rPr lang="en-GB" sz="1500" b="0" i="0" u="none" strike="noStrike" dirty="0">
                          <a:solidFill>
                            <a:srgbClr val="000000"/>
                          </a:solidFill>
                          <a:effectLst/>
                          <a:latin typeface="Corbel" panose="020B0503020204020204" pitchFamily="34" charset="0"/>
                        </a:rPr>
                        <a:t>26.79%</a:t>
                      </a: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BFBFBF"/>
                    </a:solidFill>
                  </a:tcPr>
                </a:tc>
                <a:tc>
                  <a:txBody>
                    <a:bodyPr/>
                    <a:lstStyle/>
                    <a:p>
                      <a:pPr algn="ctr" fontAlgn="ctr"/>
                      <a:r>
                        <a:rPr lang="en-GB" sz="1500" b="0" i="0" u="none" strike="noStrike" dirty="0">
                          <a:solidFill>
                            <a:srgbClr val="000000"/>
                          </a:solidFill>
                          <a:effectLst/>
                          <a:latin typeface="Corbel" panose="020B0503020204020204" pitchFamily="34" charset="0"/>
                        </a:rPr>
                        <a:t>18.68%</a:t>
                      </a: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fontAlgn="ctr"/>
                      <a:r>
                        <a:rPr lang="en-GB" sz="1500" b="0" i="0" u="none" strike="noStrike" dirty="0">
                          <a:solidFill>
                            <a:srgbClr val="000000"/>
                          </a:solidFill>
                          <a:effectLst/>
                          <a:latin typeface="Corbel" panose="020B0503020204020204" pitchFamily="34" charset="0"/>
                        </a:rPr>
                        <a:t>31.54%</a:t>
                      </a: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 xmlns:a16="http://schemas.microsoft.com/office/drawing/2014/main" val="10003"/>
                  </a:ext>
                </a:extLst>
              </a:tr>
              <a:tr h="388420">
                <a:tc>
                  <a:txBody>
                    <a:bodyPr/>
                    <a:lstStyle/>
                    <a:p>
                      <a:pPr algn="l" fontAlgn="b"/>
                      <a:r>
                        <a:rPr lang="en-GB" sz="1500" b="1" i="0" u="none" strike="noStrike" dirty="0">
                          <a:solidFill>
                            <a:srgbClr val="000000"/>
                          </a:solidFill>
                          <a:effectLst/>
                          <a:latin typeface="Corbel" panose="020B0503020204020204" pitchFamily="34" charset="0"/>
                        </a:rPr>
                        <a:t>Total Earning Assets</a:t>
                      </a:r>
                    </a:p>
                  </a:txBody>
                  <a:tcPr marL="0" marR="0" marT="0" marB="0" anchor="ctr">
                    <a:lnL w="12700" cap="flat" cmpd="sng" algn="ctr">
                      <a:no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28575" cap="flat" cmpd="sng" algn="ctr">
                      <a:solidFill>
                        <a:srgbClr val="662E9E"/>
                      </a:solidFill>
                      <a:prstDash val="solid"/>
                      <a:round/>
                      <a:headEnd type="none" w="med" len="med"/>
                      <a:tailEnd type="none" w="med" len="med"/>
                    </a:lnB>
                  </a:tcPr>
                </a:tc>
                <a:tc>
                  <a:txBody>
                    <a:bodyPr/>
                    <a:lstStyle/>
                    <a:p>
                      <a:pPr algn="ctr" fontAlgn="b"/>
                      <a:r>
                        <a:rPr lang="en-GB" sz="1500" b="1" i="0" u="none" strike="noStrike" dirty="0">
                          <a:solidFill>
                            <a:srgbClr val="000000"/>
                          </a:solidFill>
                          <a:effectLst/>
                          <a:latin typeface="Corbel" panose="020B0503020204020204" pitchFamily="34" charset="0"/>
                        </a:rPr>
                        <a:t>880,096</a:t>
                      </a: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28575" cap="flat" cmpd="sng" algn="ctr">
                      <a:solidFill>
                        <a:srgbClr val="662E9E"/>
                      </a:solidFill>
                      <a:prstDash val="solid"/>
                      <a:round/>
                      <a:headEnd type="none" w="med" len="med"/>
                      <a:tailEnd type="none" w="med" len="med"/>
                    </a:lnB>
                  </a:tcPr>
                </a:tc>
                <a:tc>
                  <a:txBody>
                    <a:bodyPr/>
                    <a:lstStyle/>
                    <a:p>
                      <a:pPr algn="ctr" fontAlgn="b"/>
                      <a:r>
                        <a:rPr lang="en-GB" sz="1500" b="1" i="0" u="none" strike="noStrike" dirty="0">
                          <a:solidFill>
                            <a:srgbClr val="000000"/>
                          </a:solidFill>
                          <a:effectLst/>
                          <a:latin typeface="Corbel" panose="020B0503020204020204" pitchFamily="34" charset="0"/>
                        </a:rPr>
                        <a:t>100.00%</a:t>
                      </a: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28575" cap="flat" cmpd="sng" algn="ctr">
                      <a:solidFill>
                        <a:srgbClr val="662E9E"/>
                      </a:solidFill>
                      <a:prstDash val="solid"/>
                      <a:round/>
                      <a:headEnd type="none" w="med" len="med"/>
                      <a:tailEnd type="none" w="med" len="med"/>
                    </a:lnB>
                  </a:tcPr>
                </a:tc>
                <a:tc>
                  <a:txBody>
                    <a:bodyPr/>
                    <a:lstStyle/>
                    <a:p>
                      <a:pPr algn="ctr" fontAlgn="b"/>
                      <a:r>
                        <a:rPr lang="en-GB" sz="1500" b="1" i="0" u="none" strike="noStrike" dirty="0">
                          <a:solidFill>
                            <a:srgbClr val="000000"/>
                          </a:solidFill>
                          <a:effectLst/>
                          <a:latin typeface="Corbel" panose="020B0503020204020204" pitchFamily="34" charset="0"/>
                        </a:rPr>
                        <a:t>899,516</a:t>
                      </a: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28575" cap="flat" cmpd="sng" algn="ctr">
                      <a:solidFill>
                        <a:srgbClr val="662E9E"/>
                      </a:solidFill>
                      <a:prstDash val="solid"/>
                      <a:round/>
                      <a:headEnd type="none" w="med" len="med"/>
                      <a:tailEnd type="none" w="med" len="med"/>
                    </a:lnB>
                  </a:tcPr>
                </a:tc>
                <a:tc>
                  <a:txBody>
                    <a:bodyPr/>
                    <a:lstStyle/>
                    <a:p>
                      <a:pPr algn="ctr" fontAlgn="b"/>
                      <a:r>
                        <a:rPr lang="en-GB" sz="1500" b="1" i="0" u="none" strike="noStrike" dirty="0">
                          <a:solidFill>
                            <a:srgbClr val="000000"/>
                          </a:solidFill>
                          <a:effectLst/>
                          <a:latin typeface="Corbel" panose="020B0503020204020204" pitchFamily="34" charset="0"/>
                        </a:rPr>
                        <a:t>100.00%</a:t>
                      </a: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28575" cap="flat" cmpd="sng" algn="ctr">
                      <a:solidFill>
                        <a:srgbClr val="662E9E"/>
                      </a:solidFill>
                      <a:prstDash val="solid"/>
                      <a:round/>
                      <a:headEnd type="none" w="med" len="med"/>
                      <a:tailEnd type="none" w="med" len="med"/>
                    </a:lnB>
                  </a:tcPr>
                </a:tc>
                <a:tc>
                  <a:txBody>
                    <a:bodyPr/>
                    <a:lstStyle/>
                    <a:p>
                      <a:pPr algn="ctr" fontAlgn="b"/>
                      <a:r>
                        <a:rPr lang="en-GB" sz="1500" b="1" i="0" u="none" strike="noStrike" dirty="0">
                          <a:solidFill>
                            <a:srgbClr val="000000"/>
                          </a:solidFill>
                          <a:effectLst/>
                          <a:latin typeface="Corbel" panose="020B0503020204020204" pitchFamily="34" charset="0"/>
                        </a:rPr>
                        <a:t>914,294</a:t>
                      </a: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28575" cap="flat" cmpd="sng" algn="ctr">
                      <a:solidFill>
                        <a:srgbClr val="662E9E"/>
                      </a:solidFill>
                      <a:prstDash val="solid"/>
                      <a:round/>
                      <a:headEnd type="none" w="med" len="med"/>
                      <a:tailEnd type="none" w="med" len="med"/>
                    </a:lnB>
                    <a:solidFill>
                      <a:srgbClr val="BFBFBF"/>
                    </a:solidFill>
                  </a:tcPr>
                </a:tc>
                <a:tc>
                  <a:txBody>
                    <a:bodyPr/>
                    <a:lstStyle/>
                    <a:p>
                      <a:pPr algn="ctr" fontAlgn="b"/>
                      <a:r>
                        <a:rPr lang="en-GB" sz="1500" b="1" i="0" u="none" strike="noStrike" dirty="0">
                          <a:solidFill>
                            <a:srgbClr val="000000"/>
                          </a:solidFill>
                          <a:effectLst/>
                          <a:latin typeface="Corbel" panose="020B0503020204020204" pitchFamily="34" charset="0"/>
                        </a:rPr>
                        <a:t>100.00%</a:t>
                      </a: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28575" cap="flat" cmpd="sng" algn="ctr">
                      <a:solidFill>
                        <a:srgbClr val="662E9E"/>
                      </a:solidFill>
                      <a:prstDash val="solid"/>
                      <a:round/>
                      <a:headEnd type="none" w="med" len="med"/>
                      <a:tailEnd type="none" w="med" len="med"/>
                    </a:lnB>
                    <a:solidFill>
                      <a:srgbClr val="BFBFBF"/>
                    </a:solidFill>
                  </a:tcPr>
                </a:tc>
                <a:tc>
                  <a:txBody>
                    <a:bodyPr/>
                    <a:lstStyle/>
                    <a:p>
                      <a:pPr algn="ctr" fontAlgn="b"/>
                      <a:r>
                        <a:rPr lang="en-GB" sz="1500" b="1" i="0" u="none" strike="noStrike" dirty="0">
                          <a:solidFill>
                            <a:srgbClr val="000000"/>
                          </a:solidFill>
                          <a:effectLst/>
                          <a:latin typeface="Corbel" panose="020B0503020204020204" pitchFamily="34" charset="0"/>
                        </a:rPr>
                        <a:t>1.64%</a:t>
                      </a: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28575" cap="flat" cmpd="sng" algn="ctr">
                      <a:solidFill>
                        <a:srgbClr val="662E9E"/>
                      </a:solidFill>
                      <a:prstDash val="solid"/>
                      <a:round/>
                      <a:headEnd type="none" w="med" len="med"/>
                      <a:tailEnd type="none" w="med" len="med"/>
                    </a:lnB>
                  </a:tcPr>
                </a:tc>
                <a:tc>
                  <a:txBody>
                    <a:bodyPr/>
                    <a:lstStyle/>
                    <a:p>
                      <a:pPr algn="ctr" fontAlgn="b"/>
                      <a:r>
                        <a:rPr lang="en-GB" sz="1500" b="1" i="0" u="none" strike="noStrike" dirty="0">
                          <a:solidFill>
                            <a:srgbClr val="000000"/>
                          </a:solidFill>
                          <a:effectLst/>
                          <a:latin typeface="Corbel" panose="020B0503020204020204" pitchFamily="34" charset="0"/>
                        </a:rPr>
                        <a:t>3.89%</a:t>
                      </a: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28575" cap="flat" cmpd="sng" algn="ctr">
                      <a:solidFill>
                        <a:srgbClr val="662E9E"/>
                      </a:solidFill>
                      <a:prstDash val="solid"/>
                      <a:round/>
                      <a:headEnd type="none" w="med" len="med"/>
                      <a:tailEnd type="none" w="med" len="med"/>
                    </a:lnB>
                  </a:tcPr>
                </a:tc>
                <a:extLst>
                  <a:ext uri="{0D108BD9-81ED-4DB2-BD59-A6C34878D82A}">
                    <a16:rowId xmlns="" xmlns:a16="http://schemas.microsoft.com/office/drawing/2014/main" val="10004"/>
                  </a:ext>
                </a:extLst>
              </a:tr>
            </a:tbl>
          </a:graphicData>
        </a:graphic>
      </p:graphicFrame>
      <p:sp>
        <p:nvSpPr>
          <p:cNvPr id="10" name="TextBox 9"/>
          <p:cNvSpPr txBox="1"/>
          <p:nvPr/>
        </p:nvSpPr>
        <p:spPr>
          <a:xfrm>
            <a:off x="111473" y="4724400"/>
            <a:ext cx="8915400" cy="2062103"/>
          </a:xfrm>
          <a:prstGeom prst="rect">
            <a:avLst/>
          </a:prstGeom>
          <a:noFill/>
        </p:spPr>
        <p:txBody>
          <a:bodyPr wrap="square" rtlCol="0">
            <a:spAutoFit/>
          </a:bodyPr>
          <a:lstStyle/>
          <a:p>
            <a:pPr marL="285750" indent="-285750">
              <a:buFont typeface="Wingdings" panose="05000000000000000000" pitchFamily="2" charset="2"/>
              <a:buChar char="§"/>
            </a:pPr>
            <a:r>
              <a:rPr lang="en-GB" sz="1550" dirty="0">
                <a:solidFill>
                  <a:schemeClr val="tx1">
                    <a:lumMod val="85000"/>
                    <a:lumOff val="15000"/>
                  </a:schemeClr>
                </a:solidFill>
                <a:latin typeface="Corbel" panose="020B0503020204020204" pitchFamily="34" charset="0"/>
              </a:rPr>
              <a:t>Overall , total earning assets increased by 1.64% and 3.89% QoQ and YoY.</a:t>
            </a:r>
          </a:p>
          <a:p>
            <a:pPr marL="285750" indent="-285750">
              <a:buFont typeface="Wingdings" panose="05000000000000000000" pitchFamily="2" charset="2"/>
              <a:buChar char="§"/>
            </a:pPr>
            <a:endParaRPr lang="en-GB" sz="1550" dirty="0">
              <a:solidFill>
                <a:schemeClr val="tx1">
                  <a:lumMod val="85000"/>
                  <a:lumOff val="15000"/>
                </a:schemeClr>
              </a:solidFill>
              <a:latin typeface="Corbel" panose="020B0503020204020204" pitchFamily="34" charset="0"/>
            </a:endParaRPr>
          </a:p>
          <a:p>
            <a:pPr marL="285750" indent="-285750">
              <a:buFont typeface="Wingdings" panose="05000000000000000000" pitchFamily="2" charset="2"/>
              <a:buChar char="§"/>
            </a:pPr>
            <a:r>
              <a:rPr lang="en-GB" sz="1550" dirty="0" smtClean="0">
                <a:solidFill>
                  <a:schemeClr val="tx1">
                    <a:lumMod val="85000"/>
                    <a:lumOff val="15000"/>
                  </a:schemeClr>
                </a:solidFill>
                <a:latin typeface="Corbel" panose="020B0503020204020204" pitchFamily="34" charset="0"/>
              </a:rPr>
              <a:t>Improved </a:t>
            </a:r>
            <a:r>
              <a:rPr lang="en-GB" sz="1550" dirty="0">
                <a:solidFill>
                  <a:schemeClr val="tx1">
                    <a:lumMod val="85000"/>
                    <a:lumOff val="15000"/>
                  </a:schemeClr>
                </a:solidFill>
                <a:latin typeface="Corbel" panose="020B0503020204020204" pitchFamily="34" charset="0"/>
              </a:rPr>
              <a:t>liquidity profile saw 18.68% growth in government securities and 51.87% </a:t>
            </a:r>
            <a:r>
              <a:rPr lang="en-GB" sz="1550" dirty="0" smtClean="0">
                <a:solidFill>
                  <a:schemeClr val="tx1">
                    <a:lumMod val="85000"/>
                    <a:lumOff val="15000"/>
                  </a:schemeClr>
                </a:solidFill>
                <a:latin typeface="Corbel" panose="020B0503020204020204" pitchFamily="34" charset="0"/>
              </a:rPr>
              <a:t>growth </a:t>
            </a:r>
            <a:r>
              <a:rPr lang="en-GB" sz="1550" dirty="0">
                <a:solidFill>
                  <a:schemeClr val="tx1">
                    <a:lumMod val="85000"/>
                    <a:lumOff val="15000"/>
                  </a:schemeClr>
                </a:solidFill>
                <a:latin typeface="Corbel" panose="020B0503020204020204" pitchFamily="34" charset="0"/>
              </a:rPr>
              <a:t>in interbank placements, </a:t>
            </a:r>
            <a:r>
              <a:rPr lang="en-GB" sz="1550" dirty="0" smtClean="0">
                <a:solidFill>
                  <a:schemeClr val="tx1">
                    <a:lumMod val="85000"/>
                    <a:lumOff val="15000"/>
                  </a:schemeClr>
                </a:solidFill>
                <a:latin typeface="Corbel" panose="020B0503020204020204" pitchFamily="34" charset="0"/>
              </a:rPr>
              <a:t>QoQ.</a:t>
            </a:r>
            <a:endParaRPr lang="en-GB" sz="1550" dirty="0">
              <a:solidFill>
                <a:schemeClr val="tx1">
                  <a:lumMod val="85000"/>
                  <a:lumOff val="15000"/>
                </a:schemeClr>
              </a:solidFill>
              <a:latin typeface="Corbel" panose="020B0503020204020204" pitchFamily="34" charset="0"/>
            </a:endParaRPr>
          </a:p>
          <a:p>
            <a:endParaRPr lang="en-GB" sz="1550" dirty="0">
              <a:solidFill>
                <a:schemeClr val="tx1">
                  <a:lumMod val="85000"/>
                  <a:lumOff val="15000"/>
                </a:schemeClr>
              </a:solidFill>
              <a:latin typeface="Corbel" panose="020B0503020204020204" pitchFamily="34" charset="0"/>
            </a:endParaRPr>
          </a:p>
          <a:p>
            <a:pPr marL="285750" indent="-285750">
              <a:buFont typeface="Wingdings" panose="05000000000000000000" pitchFamily="2" charset="2"/>
              <a:buChar char="§"/>
            </a:pPr>
            <a:r>
              <a:rPr lang="en-GB" sz="1550" dirty="0">
                <a:solidFill>
                  <a:schemeClr val="tx1">
                    <a:lumMod val="85000"/>
                    <a:lumOff val="15000"/>
                  </a:schemeClr>
                </a:solidFill>
                <a:latin typeface="Corbel" panose="020B0503020204020204" pitchFamily="34" charset="0"/>
              </a:rPr>
              <a:t>L</a:t>
            </a:r>
            <a:r>
              <a:rPr lang="en-GB" sz="1550" dirty="0" smtClean="0">
                <a:solidFill>
                  <a:schemeClr val="tx1">
                    <a:lumMod val="85000"/>
                    <a:lumOff val="15000"/>
                  </a:schemeClr>
                </a:solidFill>
                <a:latin typeface="Corbel" panose="020B0503020204020204" pitchFamily="34" charset="0"/>
              </a:rPr>
              <a:t>oans </a:t>
            </a:r>
            <a:r>
              <a:rPr lang="en-GB" sz="1550" dirty="0">
                <a:solidFill>
                  <a:schemeClr val="tx1">
                    <a:lumMod val="85000"/>
                    <a:lumOff val="15000"/>
                  </a:schemeClr>
                </a:solidFill>
                <a:latin typeface="Corbel" panose="020B0503020204020204" pitchFamily="34" charset="0"/>
              </a:rPr>
              <a:t>and advances  was the highest contributor in Q1 218 with a book size of N640billion, representing 70.14%. However, % contribution declined 4.94% and 5.99% QoQ and YoY respectively, as the bank experienced significant </a:t>
            </a:r>
            <a:r>
              <a:rPr lang="en-GB" sz="1550" dirty="0" smtClean="0">
                <a:solidFill>
                  <a:schemeClr val="tx1">
                    <a:lumMod val="85000"/>
                    <a:lumOff val="15000"/>
                  </a:schemeClr>
                </a:solidFill>
                <a:latin typeface="Corbel" panose="020B0503020204020204" pitchFamily="34" charset="0"/>
              </a:rPr>
              <a:t>pay-downs </a:t>
            </a:r>
            <a:r>
              <a:rPr lang="en-GB" sz="1550" dirty="0">
                <a:solidFill>
                  <a:schemeClr val="tx1">
                    <a:lumMod val="85000"/>
                    <a:lumOff val="15000"/>
                  </a:schemeClr>
                </a:solidFill>
                <a:latin typeface="Corbel" panose="020B0503020204020204" pitchFamily="34" charset="0"/>
              </a:rPr>
              <a:t>in oil and gas and power </a:t>
            </a:r>
            <a:r>
              <a:rPr lang="en-GB" sz="1550" dirty="0" smtClean="0">
                <a:solidFill>
                  <a:schemeClr val="tx1">
                    <a:lumMod val="85000"/>
                    <a:lumOff val="15000"/>
                  </a:schemeClr>
                </a:solidFill>
                <a:latin typeface="Corbel" panose="020B0503020204020204" pitchFamily="34" charset="0"/>
              </a:rPr>
              <a:t>sectors.</a:t>
            </a:r>
            <a:endParaRPr lang="en-GB" sz="1550" dirty="0">
              <a:solidFill>
                <a:schemeClr val="tx1">
                  <a:lumMod val="85000"/>
                  <a:lumOff val="15000"/>
                </a:schemeClr>
              </a:solidFill>
              <a:latin typeface="Corbel" panose="020B0503020204020204" pitchFamily="34" charset="0"/>
            </a:endParaRPr>
          </a:p>
        </p:txBody>
      </p:sp>
    </p:spTree>
    <p:extLst>
      <p:ext uri="{BB962C8B-B14F-4D97-AF65-F5344CB8AC3E}">
        <p14:creationId xmlns:p14="http://schemas.microsoft.com/office/powerpoint/2010/main" val="294028343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p:cNvSpPr>
            <a:spLocks noGrp="1"/>
          </p:cNvSpPr>
          <p:nvPr>
            <p:ph type="sldNum" sz="quarter" idx="12"/>
          </p:nvPr>
        </p:nvSpPr>
        <p:spPr>
          <a:xfrm>
            <a:off x="7825154" y="6569075"/>
            <a:ext cx="1318846" cy="365125"/>
          </a:xfrm>
        </p:spPr>
        <p:txBody>
          <a:bodyPr/>
          <a:lstStyle/>
          <a:p>
            <a:fld id="{5B1C2CD0-820B-5044-BB6F-43ECDF7114E2}" type="slidenum">
              <a:rPr lang="en-US" smtClean="0">
                <a:solidFill>
                  <a:prstClr val="black">
                    <a:tint val="75000"/>
                  </a:prstClr>
                </a:solidFill>
                <a:latin typeface="Corbel" pitchFamily="34" charset="0"/>
              </a:rPr>
              <a:pPr/>
              <a:t>14</a:t>
            </a:fld>
            <a:endParaRPr lang="en-US" dirty="0">
              <a:solidFill>
                <a:prstClr val="black">
                  <a:tint val="75000"/>
                </a:prstClr>
              </a:solidFill>
              <a:latin typeface="Corbel" pitchFamily="34" charset="0"/>
            </a:endParaRPr>
          </a:p>
        </p:txBody>
      </p:sp>
      <p:cxnSp>
        <p:nvCxnSpPr>
          <p:cNvPr id="8" name="Straight Connector 7"/>
          <p:cNvCxnSpPr/>
          <p:nvPr/>
        </p:nvCxnSpPr>
        <p:spPr>
          <a:xfrm>
            <a:off x="0" y="1295400"/>
            <a:ext cx="7632700" cy="0"/>
          </a:xfrm>
          <a:prstGeom prst="line">
            <a:avLst/>
          </a:prstGeom>
          <a:ln w="38100" cap="flat" cmpd="sng" algn="ctr">
            <a:solidFill>
              <a:srgbClr val="633F95"/>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9" name="Picture 8" descr="FCMB LOGOS.pdf"/>
          <p:cNvPicPr>
            <a:picLocks noChangeAspect="1"/>
          </p:cNvPicPr>
          <p:nvPr/>
        </p:nvPicPr>
        <p:blipFill rotWithShape="1">
          <a:blip r:embed="rId2" cstate="print">
            <a:extLst>
              <a:ext uri="{28A0092B-C50C-407E-A947-70E740481C1C}">
                <a14:useLocalDpi xmlns:a14="http://schemas.microsoft.com/office/drawing/2010/main" val="0"/>
              </a:ext>
            </a:extLst>
          </a:blip>
          <a:srcRect l="5682" t="18059" r="54951" b="25515"/>
          <a:stretch/>
        </p:blipFill>
        <p:spPr>
          <a:xfrm>
            <a:off x="111473" y="97728"/>
            <a:ext cx="1031527" cy="1045272"/>
          </a:xfrm>
          <a:prstGeom prst="rect">
            <a:avLst/>
          </a:prstGeom>
        </p:spPr>
      </p:pic>
      <p:graphicFrame>
        <p:nvGraphicFramePr>
          <p:cNvPr id="6" name="Chart 5"/>
          <p:cNvGraphicFramePr/>
          <p:nvPr>
            <p:extLst/>
          </p:nvPr>
        </p:nvGraphicFramePr>
        <p:xfrm>
          <a:off x="152400" y="1600200"/>
          <a:ext cx="5257800" cy="4800600"/>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21"/>
          <p:cNvSpPr txBox="1">
            <a:spLocks noChangeArrowheads="1"/>
          </p:cNvSpPr>
          <p:nvPr/>
        </p:nvSpPr>
        <p:spPr bwMode="auto">
          <a:xfrm>
            <a:off x="5919868" y="3471863"/>
            <a:ext cx="3147932" cy="338137"/>
          </a:xfrm>
          <a:prstGeom prst="rect">
            <a:avLst/>
          </a:prstGeom>
          <a:solidFill>
            <a:schemeClr val="bg1">
              <a:lumMod val="95000"/>
            </a:schemeClr>
          </a:solidFill>
          <a:ln w="9525">
            <a:noFill/>
            <a:miter lim="800000"/>
            <a:headEnd/>
            <a:tailEnd/>
          </a:ln>
        </p:spPr>
        <p:txBody>
          <a:bodyPr wrap="square">
            <a:spAutoFit/>
          </a:bodyPr>
          <a:lstStyle/>
          <a:p>
            <a:pPr algn="ctr"/>
            <a:r>
              <a:rPr lang="en-US" sz="1600" b="1" dirty="0">
                <a:solidFill>
                  <a:srgbClr val="633F95"/>
                </a:solidFill>
                <a:latin typeface="Corbel" pitchFamily="34" charset="0"/>
              </a:rPr>
              <a:t>Comments</a:t>
            </a:r>
          </a:p>
        </p:txBody>
      </p:sp>
      <p:sp>
        <p:nvSpPr>
          <p:cNvPr id="13" name="TextBox 12"/>
          <p:cNvSpPr txBox="1"/>
          <p:nvPr/>
        </p:nvSpPr>
        <p:spPr>
          <a:xfrm>
            <a:off x="4220520" y="1932801"/>
            <a:ext cx="548548" cy="276999"/>
          </a:xfrm>
          <a:prstGeom prst="rect">
            <a:avLst/>
          </a:prstGeom>
          <a:noFill/>
        </p:spPr>
        <p:txBody>
          <a:bodyPr wrap="none" rtlCol="0">
            <a:spAutoFit/>
          </a:bodyPr>
          <a:lstStyle/>
          <a:p>
            <a:r>
              <a:rPr lang="en-US" sz="1200" b="1" dirty="0">
                <a:solidFill>
                  <a:srgbClr val="000000"/>
                </a:solidFill>
                <a:latin typeface="Corbel" pitchFamily="34" charset="0"/>
              </a:rPr>
              <a:t>642.7</a:t>
            </a:r>
          </a:p>
        </p:txBody>
      </p:sp>
      <p:sp>
        <p:nvSpPr>
          <p:cNvPr id="14" name="TextBox 13"/>
          <p:cNvSpPr txBox="1"/>
          <p:nvPr/>
        </p:nvSpPr>
        <p:spPr>
          <a:xfrm>
            <a:off x="865744" y="1950856"/>
            <a:ext cx="549574" cy="276999"/>
          </a:xfrm>
          <a:prstGeom prst="rect">
            <a:avLst/>
          </a:prstGeom>
          <a:noFill/>
        </p:spPr>
        <p:txBody>
          <a:bodyPr wrap="none" rtlCol="0">
            <a:spAutoFit/>
          </a:bodyPr>
          <a:lstStyle/>
          <a:p>
            <a:r>
              <a:rPr lang="en-US" sz="1200" b="1" dirty="0">
                <a:solidFill>
                  <a:srgbClr val="000000"/>
                </a:solidFill>
                <a:latin typeface="Corbel" pitchFamily="34" charset="0"/>
              </a:rPr>
              <a:t>682.2</a:t>
            </a:r>
          </a:p>
        </p:txBody>
      </p:sp>
      <p:graphicFrame>
        <p:nvGraphicFramePr>
          <p:cNvPr id="15" name="Table 14"/>
          <p:cNvGraphicFramePr>
            <a:graphicFrameLocks noGrp="1"/>
          </p:cNvGraphicFramePr>
          <p:nvPr>
            <p:extLst/>
          </p:nvPr>
        </p:nvGraphicFramePr>
        <p:xfrm>
          <a:off x="5943601" y="1600200"/>
          <a:ext cx="3124199" cy="1815615"/>
        </p:xfrm>
        <a:graphic>
          <a:graphicData uri="http://schemas.openxmlformats.org/drawingml/2006/table">
            <a:tbl>
              <a:tblPr/>
              <a:tblGrid>
                <a:gridCol w="1600199">
                  <a:extLst>
                    <a:ext uri="{9D8B030D-6E8A-4147-A177-3AD203B41FA5}">
                      <a16:colId xmlns="" xmlns:a16="http://schemas.microsoft.com/office/drawing/2014/main" val="20000"/>
                    </a:ext>
                  </a:extLst>
                </a:gridCol>
                <a:gridCol w="838200">
                  <a:extLst>
                    <a:ext uri="{9D8B030D-6E8A-4147-A177-3AD203B41FA5}">
                      <a16:colId xmlns="" xmlns:a16="http://schemas.microsoft.com/office/drawing/2014/main" val="20001"/>
                    </a:ext>
                  </a:extLst>
                </a:gridCol>
                <a:gridCol w="685800">
                  <a:extLst>
                    <a:ext uri="{9D8B030D-6E8A-4147-A177-3AD203B41FA5}">
                      <a16:colId xmlns="" xmlns:a16="http://schemas.microsoft.com/office/drawing/2014/main" val="20002"/>
                    </a:ext>
                  </a:extLst>
                </a:gridCol>
              </a:tblGrid>
              <a:tr h="381000">
                <a:tc>
                  <a:txBody>
                    <a:bodyPr/>
                    <a:lstStyle/>
                    <a:p>
                      <a:pPr algn="l" rtl="0" fontAlgn="b"/>
                      <a:r>
                        <a:rPr lang="en-US" sz="1400" b="1" i="0" u="none" strike="noStrike" dirty="0">
                          <a:solidFill>
                            <a:schemeClr val="tx1">
                              <a:lumMod val="85000"/>
                              <a:lumOff val="15000"/>
                            </a:schemeClr>
                          </a:solidFill>
                          <a:latin typeface="Corbel" pitchFamily="34" charset="0"/>
                          <a:cs typeface="Arial" pitchFamily="34" charset="0"/>
                        </a:rPr>
                        <a:t> Segment</a:t>
                      </a:r>
                    </a:p>
                  </a:txBody>
                  <a:tcPr marL="9525" marR="9525" marT="9525" marB="0" anchor="ctr">
                    <a:lnL w="28575" cap="flat" cmpd="sng" algn="ctr">
                      <a:no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28575" cap="flat" cmpd="sng" algn="ctr">
                      <a:solidFill>
                        <a:srgbClr val="662E9E"/>
                      </a:solidFill>
                      <a:prstDash val="solid"/>
                      <a:round/>
                      <a:headEnd type="none" w="med" len="med"/>
                      <a:tailEnd type="none" w="med" len="med"/>
                    </a:lnT>
                    <a:lnB w="28575" cap="flat" cmpd="sng" algn="ctr">
                      <a:solidFill>
                        <a:srgbClr val="662E9E"/>
                      </a:solidFill>
                      <a:prstDash val="solid"/>
                      <a:round/>
                      <a:headEnd type="none" w="med" len="med"/>
                      <a:tailEnd type="none" w="med" len="med"/>
                    </a:lnB>
                    <a:solidFill>
                      <a:schemeClr val="bg1">
                        <a:lumMod val="95000"/>
                        <a:alpha val="30000"/>
                      </a:schemeClr>
                    </a:solidFill>
                  </a:tcPr>
                </a:tc>
                <a:tc>
                  <a:txBody>
                    <a:bodyPr/>
                    <a:lstStyle/>
                    <a:p>
                      <a:pPr algn="ctr" rtl="0" fontAlgn="b"/>
                      <a:r>
                        <a:rPr lang="el-GR" sz="1400" b="1" i="0" u="none" strike="noStrike" dirty="0">
                          <a:solidFill>
                            <a:schemeClr val="tx1">
                              <a:lumMod val="85000"/>
                              <a:lumOff val="15000"/>
                            </a:schemeClr>
                          </a:solidFill>
                          <a:latin typeface="Corbel" panose="020B0503020204020204" pitchFamily="34" charset="0"/>
                          <a:cs typeface="Arial" pitchFamily="34" charset="0"/>
                        </a:rPr>
                        <a:t>% Δ </a:t>
                      </a:r>
                    </a:p>
                    <a:p>
                      <a:pPr algn="ctr" rtl="0" fontAlgn="b"/>
                      <a:r>
                        <a:rPr lang="en-US" sz="1400" b="1" i="0" u="none" strike="noStrike" dirty="0">
                          <a:solidFill>
                            <a:schemeClr val="tx1">
                              <a:lumMod val="85000"/>
                              <a:lumOff val="15000"/>
                            </a:schemeClr>
                          </a:solidFill>
                          <a:latin typeface="Corbel" pitchFamily="34" charset="0"/>
                          <a:cs typeface="Arial" pitchFamily="34" charset="0"/>
                        </a:rPr>
                        <a:t>QoQ </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28575" cap="flat" cmpd="sng" algn="ctr">
                      <a:solidFill>
                        <a:srgbClr val="662E9E"/>
                      </a:solidFill>
                      <a:prstDash val="solid"/>
                      <a:round/>
                      <a:headEnd type="none" w="med" len="med"/>
                      <a:tailEnd type="none" w="med" len="med"/>
                    </a:lnT>
                    <a:lnB w="28575" cap="flat" cmpd="sng" algn="ctr">
                      <a:solidFill>
                        <a:srgbClr val="662E9E"/>
                      </a:solidFill>
                      <a:prstDash val="solid"/>
                      <a:round/>
                      <a:headEnd type="none" w="med" len="med"/>
                      <a:tailEnd type="none" w="med" len="med"/>
                    </a:lnB>
                    <a:solidFill>
                      <a:schemeClr val="bg1">
                        <a:lumMod val="95000"/>
                        <a:alpha val="30000"/>
                      </a:schemeClr>
                    </a:solidFill>
                  </a:tcPr>
                </a:tc>
                <a:tc>
                  <a:txBody>
                    <a:bodyPr/>
                    <a:lstStyle/>
                    <a:p>
                      <a:pPr algn="ctr" rtl="0" fontAlgn="b"/>
                      <a:r>
                        <a:rPr lang="el-GR" sz="1400" b="1" i="0" u="none" strike="noStrike" dirty="0">
                          <a:solidFill>
                            <a:schemeClr val="tx1">
                              <a:lumMod val="85000"/>
                              <a:lumOff val="15000"/>
                            </a:schemeClr>
                          </a:solidFill>
                          <a:latin typeface="Corbel" panose="020B0503020204020204" pitchFamily="34" charset="0"/>
                          <a:cs typeface="Arial" pitchFamily="34" charset="0"/>
                        </a:rPr>
                        <a:t>% Δ </a:t>
                      </a:r>
                    </a:p>
                    <a:p>
                      <a:pPr algn="ctr" rtl="0" fontAlgn="b"/>
                      <a:r>
                        <a:rPr lang="en-US" sz="1400" b="1" i="0" u="none" strike="noStrike" dirty="0">
                          <a:solidFill>
                            <a:schemeClr val="tx1">
                              <a:lumMod val="85000"/>
                              <a:lumOff val="15000"/>
                            </a:schemeClr>
                          </a:solidFill>
                          <a:latin typeface="Corbel" pitchFamily="34" charset="0"/>
                          <a:cs typeface="Arial" pitchFamily="34" charset="0"/>
                        </a:rPr>
                        <a:t>YoY </a:t>
                      </a:r>
                    </a:p>
                  </a:txBody>
                  <a:tcPr marL="9525" marR="9525" marT="9525" marB="0" anchor="ctr">
                    <a:lnL w="3175" cap="flat" cmpd="sng" algn="ctr">
                      <a:solidFill>
                        <a:schemeClr val="bg1">
                          <a:lumMod val="85000"/>
                        </a:schemeClr>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rgbClr val="662E9E"/>
                      </a:solidFill>
                      <a:prstDash val="solid"/>
                      <a:round/>
                      <a:headEnd type="none" w="med" len="med"/>
                      <a:tailEnd type="none" w="med" len="med"/>
                    </a:lnT>
                    <a:lnB w="28575" cap="flat" cmpd="sng" algn="ctr">
                      <a:solidFill>
                        <a:srgbClr val="662E9E"/>
                      </a:solidFill>
                      <a:prstDash val="solid"/>
                      <a:round/>
                      <a:headEnd type="none" w="med" len="med"/>
                      <a:tailEnd type="none" w="med" len="med"/>
                    </a:lnB>
                    <a:solidFill>
                      <a:schemeClr val="bg1">
                        <a:lumMod val="95000"/>
                        <a:alpha val="30000"/>
                      </a:schemeClr>
                    </a:solidFill>
                  </a:tcPr>
                </a:tc>
                <a:extLst>
                  <a:ext uri="{0D108BD9-81ED-4DB2-BD59-A6C34878D82A}">
                    <a16:rowId xmlns="" xmlns:a16="http://schemas.microsoft.com/office/drawing/2014/main" val="10000"/>
                  </a:ext>
                </a:extLst>
              </a:tr>
              <a:tr h="314375">
                <a:tc>
                  <a:txBody>
                    <a:bodyPr/>
                    <a:lstStyle/>
                    <a:p>
                      <a:pPr algn="l" rtl="0" fontAlgn="b"/>
                      <a:r>
                        <a:rPr lang="en-US" sz="1400" b="0" i="0" u="none" strike="noStrike" dirty="0">
                          <a:solidFill>
                            <a:schemeClr val="tx1">
                              <a:lumMod val="85000"/>
                              <a:lumOff val="15000"/>
                            </a:schemeClr>
                          </a:solidFill>
                          <a:latin typeface="Corbel" pitchFamily="34" charset="0"/>
                          <a:cs typeface="Arial" pitchFamily="34" charset="0"/>
                        </a:rPr>
                        <a:t>Personal Banking</a:t>
                      </a:r>
                    </a:p>
                  </a:txBody>
                  <a:tcPr marL="9525" marR="9525" marT="9525" marB="0" anchor="ctr">
                    <a:lnL w="28575" cap="flat" cmpd="sng" algn="ctr">
                      <a:no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28575" cap="flat" cmpd="sng" algn="ctr">
                      <a:solidFill>
                        <a:srgbClr val="662E9E"/>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lumMod val="95000"/>
                        <a:alpha val="30000"/>
                      </a:schemeClr>
                    </a:solidFill>
                  </a:tcPr>
                </a:tc>
                <a:tc>
                  <a:txBody>
                    <a:bodyPr/>
                    <a:lstStyle/>
                    <a:p>
                      <a:pPr algn="ctr" fontAlgn="b"/>
                      <a:r>
                        <a:rPr lang="en-GB" sz="1400" b="0" i="0" u="none" strike="noStrike" dirty="0">
                          <a:solidFill>
                            <a:srgbClr val="000000"/>
                          </a:solidFill>
                          <a:effectLst/>
                          <a:latin typeface="Corbel" panose="020B0503020204020204" pitchFamily="34" charset="0"/>
                        </a:rPr>
                        <a:t>-3.4%</a:t>
                      </a:r>
                    </a:p>
                  </a:txBody>
                  <a:tcPr marL="7620" marR="7620" marT="762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28575" cap="flat" cmpd="sng" algn="ctr">
                      <a:solidFill>
                        <a:srgbClr val="662E9E"/>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lumMod val="95000"/>
                        <a:alpha val="30000"/>
                      </a:schemeClr>
                    </a:solidFill>
                  </a:tcPr>
                </a:tc>
                <a:tc>
                  <a:txBody>
                    <a:bodyPr/>
                    <a:lstStyle/>
                    <a:p>
                      <a:pPr algn="ctr" fontAlgn="b"/>
                      <a:r>
                        <a:rPr lang="en-GB" sz="1400" b="0" i="0" u="none" strike="noStrike" dirty="0">
                          <a:solidFill>
                            <a:srgbClr val="000000"/>
                          </a:solidFill>
                          <a:effectLst/>
                          <a:latin typeface="Corbel" panose="020B0503020204020204" pitchFamily="34" charset="0"/>
                        </a:rPr>
                        <a:t>-10.1%</a:t>
                      </a:r>
                    </a:p>
                  </a:txBody>
                  <a:tcPr marL="7620" marR="7620" marT="7620" marB="0" anchor="ctr">
                    <a:lnL w="3175" cap="flat" cmpd="sng" algn="ctr">
                      <a:solidFill>
                        <a:schemeClr val="bg1">
                          <a:lumMod val="85000"/>
                        </a:schemeClr>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rgbClr val="662E9E"/>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lumMod val="95000"/>
                        <a:alpha val="30000"/>
                      </a:schemeClr>
                    </a:solidFill>
                  </a:tcPr>
                </a:tc>
                <a:extLst>
                  <a:ext uri="{0D108BD9-81ED-4DB2-BD59-A6C34878D82A}">
                    <a16:rowId xmlns="" xmlns:a16="http://schemas.microsoft.com/office/drawing/2014/main" val="10001"/>
                  </a:ext>
                </a:extLst>
              </a:tr>
              <a:tr h="314375">
                <a:tc>
                  <a:txBody>
                    <a:bodyPr/>
                    <a:lstStyle/>
                    <a:p>
                      <a:pPr algn="l" rtl="0" fontAlgn="b"/>
                      <a:r>
                        <a:rPr lang="en-US" sz="1400" b="0" i="0" u="none" strike="noStrike" dirty="0">
                          <a:solidFill>
                            <a:schemeClr val="tx1">
                              <a:lumMod val="85000"/>
                              <a:lumOff val="15000"/>
                            </a:schemeClr>
                          </a:solidFill>
                          <a:latin typeface="Corbel" pitchFamily="34" charset="0"/>
                          <a:cs typeface="Arial" pitchFamily="34" charset="0"/>
                        </a:rPr>
                        <a:t>SME Banking</a:t>
                      </a:r>
                    </a:p>
                  </a:txBody>
                  <a:tcPr marL="9525" marR="9525" marT="9525" marB="0" anchor="ctr">
                    <a:lnL w="28575" cap="flat" cmpd="sng" algn="ctr">
                      <a:no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lumMod val="95000"/>
                        <a:alpha val="30000"/>
                      </a:schemeClr>
                    </a:solidFill>
                  </a:tcPr>
                </a:tc>
                <a:tc>
                  <a:txBody>
                    <a:bodyPr/>
                    <a:lstStyle/>
                    <a:p>
                      <a:pPr algn="ctr" fontAlgn="b"/>
                      <a:r>
                        <a:rPr lang="en-GB" sz="1400" b="0" i="0" u="none" strike="noStrike" dirty="0">
                          <a:solidFill>
                            <a:srgbClr val="000000"/>
                          </a:solidFill>
                          <a:effectLst/>
                          <a:latin typeface="Corbel" panose="020B0503020204020204" pitchFamily="34" charset="0"/>
                        </a:rPr>
                        <a:t>-16.2%</a:t>
                      </a:r>
                    </a:p>
                  </a:txBody>
                  <a:tcPr marL="7620" marR="7620" marT="762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lumMod val="95000"/>
                        <a:alpha val="30000"/>
                      </a:schemeClr>
                    </a:solidFill>
                  </a:tcPr>
                </a:tc>
                <a:tc>
                  <a:txBody>
                    <a:bodyPr/>
                    <a:lstStyle/>
                    <a:p>
                      <a:pPr algn="ctr" fontAlgn="b"/>
                      <a:r>
                        <a:rPr lang="en-GB" sz="1400" b="0" i="0" u="none" strike="noStrike" dirty="0">
                          <a:solidFill>
                            <a:srgbClr val="000000"/>
                          </a:solidFill>
                          <a:effectLst/>
                          <a:latin typeface="Corbel" panose="020B0503020204020204" pitchFamily="34" charset="0"/>
                        </a:rPr>
                        <a:t>-17.0%</a:t>
                      </a:r>
                    </a:p>
                  </a:txBody>
                  <a:tcPr marL="7620" marR="7620" marT="7620" marB="0" anchor="ctr">
                    <a:lnL w="3175" cap="flat" cmpd="sng" algn="ctr">
                      <a:solidFill>
                        <a:schemeClr val="bg1">
                          <a:lumMod val="85000"/>
                        </a:schemeClr>
                      </a:solidFill>
                      <a:prstDash val="solid"/>
                      <a:round/>
                      <a:headEnd type="none" w="med" len="med"/>
                      <a:tailEnd type="none" w="med" len="med"/>
                    </a:lnL>
                    <a:lnR w="28575" cap="flat" cmpd="sng" algn="ctr">
                      <a:no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lumMod val="95000"/>
                        <a:alpha val="30000"/>
                      </a:schemeClr>
                    </a:solidFill>
                  </a:tcPr>
                </a:tc>
                <a:extLst>
                  <a:ext uri="{0D108BD9-81ED-4DB2-BD59-A6C34878D82A}">
                    <a16:rowId xmlns="" xmlns:a16="http://schemas.microsoft.com/office/drawing/2014/main" val="10002"/>
                  </a:ext>
                </a:extLst>
              </a:tr>
              <a:tr h="314375">
                <a:tc>
                  <a:txBody>
                    <a:bodyPr/>
                    <a:lstStyle/>
                    <a:p>
                      <a:pPr algn="l" rtl="0" fontAlgn="b"/>
                      <a:r>
                        <a:rPr lang="en-US" sz="1400" b="0" i="0" u="none" strike="noStrike" dirty="0">
                          <a:solidFill>
                            <a:schemeClr val="tx1">
                              <a:lumMod val="85000"/>
                              <a:lumOff val="15000"/>
                            </a:schemeClr>
                          </a:solidFill>
                          <a:latin typeface="Corbel" pitchFamily="34" charset="0"/>
                          <a:cs typeface="Arial" pitchFamily="34" charset="0"/>
                        </a:rPr>
                        <a:t>Corporate &amp; Commercial Banking</a:t>
                      </a:r>
                    </a:p>
                  </a:txBody>
                  <a:tcPr marL="9525" marR="9525" marT="9525" marB="0" anchor="ctr">
                    <a:lnL w="28575" cap="flat" cmpd="sng" algn="ctr">
                      <a:no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lumMod val="95000"/>
                        <a:alpha val="30000"/>
                      </a:schemeClr>
                    </a:solidFill>
                  </a:tcPr>
                </a:tc>
                <a:tc>
                  <a:txBody>
                    <a:bodyPr/>
                    <a:lstStyle/>
                    <a:p>
                      <a:pPr algn="ctr" fontAlgn="b"/>
                      <a:r>
                        <a:rPr lang="en-GB" sz="1400" b="0" i="0" u="none" strike="noStrike" dirty="0">
                          <a:solidFill>
                            <a:srgbClr val="000000"/>
                          </a:solidFill>
                          <a:effectLst/>
                          <a:latin typeface="Corbel" panose="020B0503020204020204" pitchFamily="34" charset="0"/>
                        </a:rPr>
                        <a:t>-5.5%</a:t>
                      </a:r>
                    </a:p>
                  </a:txBody>
                  <a:tcPr marL="7620" marR="7620" marT="762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lumMod val="95000"/>
                        <a:alpha val="30000"/>
                      </a:schemeClr>
                    </a:solidFill>
                  </a:tcPr>
                </a:tc>
                <a:tc>
                  <a:txBody>
                    <a:bodyPr/>
                    <a:lstStyle/>
                    <a:p>
                      <a:pPr algn="ctr" fontAlgn="b"/>
                      <a:r>
                        <a:rPr lang="en-GB" sz="1400" b="0" i="0" u="none" strike="noStrike" dirty="0">
                          <a:solidFill>
                            <a:srgbClr val="000000"/>
                          </a:solidFill>
                          <a:effectLst/>
                          <a:latin typeface="Corbel" panose="020B0503020204020204" pitchFamily="34" charset="0"/>
                        </a:rPr>
                        <a:t>-6.1%</a:t>
                      </a:r>
                    </a:p>
                  </a:txBody>
                  <a:tcPr marL="7620" marR="7620" marT="7620" marB="0" anchor="ctr">
                    <a:lnL w="3175" cap="flat" cmpd="sng" algn="ctr">
                      <a:solidFill>
                        <a:schemeClr val="bg1">
                          <a:lumMod val="85000"/>
                        </a:schemeClr>
                      </a:solidFill>
                      <a:prstDash val="solid"/>
                      <a:round/>
                      <a:headEnd type="none" w="med" len="med"/>
                      <a:tailEnd type="none" w="med" len="med"/>
                    </a:lnL>
                    <a:lnR w="28575" cap="flat" cmpd="sng" algn="ctr">
                      <a:no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lumMod val="95000"/>
                        <a:alpha val="30000"/>
                      </a:schemeClr>
                    </a:solidFill>
                  </a:tcPr>
                </a:tc>
                <a:extLst>
                  <a:ext uri="{0D108BD9-81ED-4DB2-BD59-A6C34878D82A}">
                    <a16:rowId xmlns="" xmlns:a16="http://schemas.microsoft.com/office/drawing/2014/main" val="10003"/>
                  </a:ext>
                </a:extLst>
              </a:tr>
              <a:tr h="314375">
                <a:tc>
                  <a:txBody>
                    <a:bodyPr/>
                    <a:lstStyle/>
                    <a:p>
                      <a:pPr algn="l" rtl="0" fontAlgn="b"/>
                      <a:r>
                        <a:rPr lang="en-US" sz="1400" b="0" i="0" u="none" strike="noStrike" dirty="0">
                          <a:solidFill>
                            <a:schemeClr val="tx1">
                              <a:lumMod val="85000"/>
                              <a:lumOff val="15000"/>
                            </a:schemeClr>
                          </a:solidFill>
                          <a:latin typeface="Corbel" pitchFamily="34" charset="0"/>
                          <a:cs typeface="Arial" pitchFamily="34" charset="0"/>
                        </a:rPr>
                        <a:t>Institutional Banking</a:t>
                      </a:r>
                    </a:p>
                  </a:txBody>
                  <a:tcPr marL="9525" marR="9525" marT="9525" marB="0" anchor="ctr">
                    <a:lnL w="28575" cap="flat" cmpd="sng" algn="ctr">
                      <a:no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28575" cap="flat" cmpd="sng" algn="ctr">
                      <a:solidFill>
                        <a:srgbClr val="662E9E"/>
                      </a:solidFill>
                      <a:prstDash val="solid"/>
                      <a:round/>
                      <a:headEnd type="none" w="med" len="med"/>
                      <a:tailEnd type="none" w="med" len="med"/>
                    </a:lnB>
                    <a:solidFill>
                      <a:schemeClr val="bg1">
                        <a:lumMod val="95000"/>
                        <a:alpha val="30000"/>
                      </a:schemeClr>
                    </a:solidFill>
                  </a:tcPr>
                </a:tc>
                <a:tc>
                  <a:txBody>
                    <a:bodyPr/>
                    <a:lstStyle/>
                    <a:p>
                      <a:pPr algn="ctr" fontAlgn="b"/>
                      <a:r>
                        <a:rPr lang="en-GB" sz="1400" b="0" i="0" u="none" strike="noStrike" dirty="0">
                          <a:solidFill>
                            <a:srgbClr val="000000"/>
                          </a:solidFill>
                          <a:effectLst/>
                          <a:latin typeface="Corbel" panose="020B0503020204020204" pitchFamily="34" charset="0"/>
                        </a:rPr>
                        <a:t>44.1%</a:t>
                      </a:r>
                    </a:p>
                  </a:txBody>
                  <a:tcPr marL="7620" marR="7620" marT="762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28575" cap="flat" cmpd="sng" algn="ctr">
                      <a:solidFill>
                        <a:srgbClr val="662E9E"/>
                      </a:solidFill>
                      <a:prstDash val="solid"/>
                      <a:round/>
                      <a:headEnd type="none" w="med" len="med"/>
                      <a:tailEnd type="none" w="med" len="med"/>
                    </a:lnB>
                    <a:solidFill>
                      <a:schemeClr val="bg1">
                        <a:lumMod val="95000"/>
                        <a:alpha val="30000"/>
                      </a:schemeClr>
                    </a:solidFill>
                  </a:tcPr>
                </a:tc>
                <a:tc>
                  <a:txBody>
                    <a:bodyPr/>
                    <a:lstStyle/>
                    <a:p>
                      <a:pPr algn="ctr" fontAlgn="b"/>
                      <a:r>
                        <a:rPr lang="en-GB" sz="1400" b="0" i="0" u="none" strike="noStrike" dirty="0">
                          <a:solidFill>
                            <a:srgbClr val="000000"/>
                          </a:solidFill>
                          <a:effectLst/>
                          <a:latin typeface="Corbel" panose="020B0503020204020204" pitchFamily="34" charset="0"/>
                        </a:rPr>
                        <a:t>77.2%</a:t>
                      </a:r>
                    </a:p>
                  </a:txBody>
                  <a:tcPr marL="7620" marR="7620" marT="7620" marB="0" anchor="ctr">
                    <a:lnL w="3175" cap="flat" cmpd="sng" algn="ctr">
                      <a:solidFill>
                        <a:schemeClr val="bg1">
                          <a:lumMod val="85000"/>
                        </a:schemeClr>
                      </a:solidFill>
                      <a:prstDash val="solid"/>
                      <a:round/>
                      <a:headEnd type="none" w="med" len="med"/>
                      <a:tailEnd type="none" w="med" len="med"/>
                    </a:lnL>
                    <a:lnR w="28575" cap="flat" cmpd="sng" algn="ctr">
                      <a:no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28575" cap="flat" cmpd="sng" algn="ctr">
                      <a:solidFill>
                        <a:srgbClr val="662E9E"/>
                      </a:solidFill>
                      <a:prstDash val="solid"/>
                      <a:round/>
                      <a:headEnd type="none" w="med" len="med"/>
                      <a:tailEnd type="none" w="med" len="med"/>
                    </a:lnB>
                    <a:solidFill>
                      <a:schemeClr val="bg1">
                        <a:lumMod val="95000"/>
                        <a:alpha val="30000"/>
                      </a:schemeClr>
                    </a:solidFill>
                  </a:tcPr>
                </a:tc>
                <a:extLst>
                  <a:ext uri="{0D108BD9-81ED-4DB2-BD59-A6C34878D82A}">
                    <a16:rowId xmlns="" xmlns:a16="http://schemas.microsoft.com/office/drawing/2014/main" val="10004"/>
                  </a:ext>
                </a:extLst>
              </a:tr>
            </a:tbl>
          </a:graphicData>
        </a:graphic>
      </p:graphicFrame>
      <p:sp>
        <p:nvSpPr>
          <p:cNvPr id="17" name="TextBox 16"/>
          <p:cNvSpPr txBox="1"/>
          <p:nvPr/>
        </p:nvSpPr>
        <p:spPr>
          <a:xfrm>
            <a:off x="5045363" y="4599801"/>
            <a:ext cx="471604" cy="276999"/>
          </a:xfrm>
          <a:prstGeom prst="rect">
            <a:avLst/>
          </a:prstGeom>
          <a:noFill/>
        </p:spPr>
        <p:txBody>
          <a:bodyPr wrap="none" rtlCol="0">
            <a:spAutoFit/>
          </a:bodyPr>
          <a:lstStyle/>
          <a:p>
            <a:r>
              <a:rPr lang="en-US" sz="1200" b="1" dirty="0">
                <a:solidFill>
                  <a:prstClr val="black"/>
                </a:solidFill>
                <a:latin typeface="Corbel" pitchFamily="34" charset="0"/>
              </a:rPr>
              <a:t>16%</a:t>
            </a:r>
          </a:p>
        </p:txBody>
      </p:sp>
      <p:sp>
        <p:nvSpPr>
          <p:cNvPr id="18" name="TextBox 17"/>
          <p:cNvSpPr txBox="1"/>
          <p:nvPr/>
        </p:nvSpPr>
        <p:spPr>
          <a:xfrm>
            <a:off x="5045363" y="4142601"/>
            <a:ext cx="463588" cy="276999"/>
          </a:xfrm>
          <a:prstGeom prst="rect">
            <a:avLst/>
          </a:prstGeom>
          <a:noFill/>
        </p:spPr>
        <p:txBody>
          <a:bodyPr wrap="none" rtlCol="0">
            <a:spAutoFit/>
          </a:bodyPr>
          <a:lstStyle/>
          <a:p>
            <a:r>
              <a:rPr lang="en-US" sz="1200" b="1" dirty="0">
                <a:solidFill>
                  <a:prstClr val="black"/>
                </a:solidFill>
                <a:latin typeface="Corbel" pitchFamily="34" charset="0"/>
              </a:rPr>
              <a:t>12%</a:t>
            </a:r>
          </a:p>
        </p:txBody>
      </p:sp>
      <p:sp>
        <p:nvSpPr>
          <p:cNvPr id="19" name="TextBox 18"/>
          <p:cNvSpPr txBox="1"/>
          <p:nvPr/>
        </p:nvSpPr>
        <p:spPr>
          <a:xfrm>
            <a:off x="5006754" y="3048000"/>
            <a:ext cx="481222" cy="276999"/>
          </a:xfrm>
          <a:prstGeom prst="rect">
            <a:avLst/>
          </a:prstGeom>
          <a:noFill/>
        </p:spPr>
        <p:txBody>
          <a:bodyPr wrap="none" rtlCol="0">
            <a:spAutoFit/>
          </a:bodyPr>
          <a:lstStyle/>
          <a:p>
            <a:r>
              <a:rPr lang="en-US" sz="1200" b="1" dirty="0">
                <a:solidFill>
                  <a:prstClr val="black"/>
                </a:solidFill>
                <a:latin typeface="Corbel" pitchFamily="34" charset="0"/>
              </a:rPr>
              <a:t>68%</a:t>
            </a:r>
          </a:p>
        </p:txBody>
      </p:sp>
      <p:sp>
        <p:nvSpPr>
          <p:cNvPr id="20" name="TextBox 19"/>
          <p:cNvSpPr txBox="1"/>
          <p:nvPr/>
        </p:nvSpPr>
        <p:spPr>
          <a:xfrm>
            <a:off x="5048302" y="2209800"/>
            <a:ext cx="386644" cy="276999"/>
          </a:xfrm>
          <a:prstGeom prst="rect">
            <a:avLst/>
          </a:prstGeom>
          <a:noFill/>
        </p:spPr>
        <p:txBody>
          <a:bodyPr wrap="none" rtlCol="0">
            <a:spAutoFit/>
          </a:bodyPr>
          <a:lstStyle/>
          <a:p>
            <a:r>
              <a:rPr lang="en-US" sz="1200" b="1" dirty="0">
                <a:solidFill>
                  <a:prstClr val="black"/>
                </a:solidFill>
                <a:latin typeface="Corbel" pitchFamily="34" charset="0"/>
              </a:rPr>
              <a:t>3%</a:t>
            </a:r>
          </a:p>
        </p:txBody>
      </p:sp>
      <p:sp>
        <p:nvSpPr>
          <p:cNvPr id="21" name="TextBox 20"/>
          <p:cNvSpPr txBox="1"/>
          <p:nvPr/>
        </p:nvSpPr>
        <p:spPr>
          <a:xfrm>
            <a:off x="4981833" y="1780401"/>
            <a:ext cx="745845" cy="276999"/>
          </a:xfrm>
          <a:prstGeom prst="rect">
            <a:avLst/>
          </a:prstGeom>
          <a:noFill/>
        </p:spPr>
        <p:txBody>
          <a:bodyPr wrap="none" rtlCol="0">
            <a:spAutoFit/>
          </a:bodyPr>
          <a:lstStyle/>
          <a:p>
            <a:pPr algn="ctr"/>
            <a:r>
              <a:rPr lang="en-US" sz="1200" b="1" dirty="0">
                <a:solidFill>
                  <a:prstClr val="black"/>
                </a:solidFill>
                <a:latin typeface="Corbel" pitchFamily="34" charset="0"/>
              </a:rPr>
              <a:t>% Contr.</a:t>
            </a:r>
          </a:p>
        </p:txBody>
      </p:sp>
      <p:sp>
        <p:nvSpPr>
          <p:cNvPr id="22" name="TextBox 21"/>
          <p:cNvSpPr txBox="1"/>
          <p:nvPr/>
        </p:nvSpPr>
        <p:spPr>
          <a:xfrm>
            <a:off x="6882868" y="0"/>
            <a:ext cx="2261132" cy="338554"/>
          </a:xfrm>
          <a:prstGeom prst="rect">
            <a:avLst/>
          </a:prstGeom>
          <a:solidFill>
            <a:schemeClr val="bg1">
              <a:lumMod val="85000"/>
            </a:schemeClr>
          </a:solidFill>
        </p:spPr>
        <p:txBody>
          <a:bodyPr wrap="none" rtlCol="0">
            <a:spAutoFit/>
          </a:bodyPr>
          <a:lstStyle/>
          <a:p>
            <a:r>
              <a:rPr lang="en-US" sz="1600" b="1" dirty="0">
                <a:solidFill>
                  <a:srgbClr val="662E9E"/>
                </a:solidFill>
                <a:latin typeface="Corbel" pitchFamily="34" charset="0"/>
              </a:rPr>
              <a:t>CRB: Loans &amp; Advances</a:t>
            </a:r>
            <a:endParaRPr lang="en-GB" sz="1600" b="1" dirty="0">
              <a:solidFill>
                <a:srgbClr val="662E9E"/>
              </a:solidFill>
              <a:latin typeface="Corbel" pitchFamily="34" charset="0"/>
            </a:endParaRPr>
          </a:p>
        </p:txBody>
      </p:sp>
      <p:sp>
        <p:nvSpPr>
          <p:cNvPr id="23" name="Rectangle 22"/>
          <p:cNvSpPr/>
          <p:nvPr/>
        </p:nvSpPr>
        <p:spPr>
          <a:xfrm rot="16200000">
            <a:off x="-740789" y="3465623"/>
            <a:ext cx="2088200" cy="338554"/>
          </a:xfrm>
          <a:prstGeom prst="rect">
            <a:avLst/>
          </a:prstGeom>
        </p:spPr>
        <p:txBody>
          <a:bodyPr wrap="none">
            <a:spAutoFit/>
          </a:bodyPr>
          <a:lstStyle/>
          <a:p>
            <a:r>
              <a:rPr lang="en-US" sz="1600" b="1" dirty="0">
                <a:solidFill>
                  <a:srgbClr val="662E9E"/>
                </a:solidFill>
                <a:latin typeface="Corbel" pitchFamily="34" charset="0"/>
              </a:rPr>
              <a:t>Loans Balance  (N’bn)</a:t>
            </a:r>
          </a:p>
        </p:txBody>
      </p:sp>
      <p:sp>
        <p:nvSpPr>
          <p:cNvPr id="24" name="Right Brace 23"/>
          <p:cNvSpPr/>
          <p:nvPr/>
        </p:nvSpPr>
        <p:spPr>
          <a:xfrm>
            <a:off x="5410200" y="4191000"/>
            <a:ext cx="233550" cy="685800"/>
          </a:xfrm>
          <a:prstGeom prst="rightBrac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solidFill>
                <a:srgbClr val="000000"/>
              </a:solidFill>
              <a:latin typeface="Corbel" pitchFamily="34" charset="0"/>
            </a:endParaRPr>
          </a:p>
        </p:txBody>
      </p:sp>
      <p:sp>
        <p:nvSpPr>
          <p:cNvPr id="25" name="TextBox 24"/>
          <p:cNvSpPr txBox="1"/>
          <p:nvPr/>
        </p:nvSpPr>
        <p:spPr>
          <a:xfrm rot="5400000">
            <a:off x="5473018" y="4330018"/>
            <a:ext cx="633387" cy="307777"/>
          </a:xfrm>
          <a:prstGeom prst="rect">
            <a:avLst/>
          </a:prstGeom>
          <a:noFill/>
          <a:ln w="9525">
            <a:noFill/>
          </a:ln>
        </p:spPr>
        <p:txBody>
          <a:bodyPr wrap="square" lIns="0" rIns="0" rtlCol="0">
            <a:spAutoFit/>
          </a:bodyPr>
          <a:lstStyle/>
          <a:p>
            <a:pPr algn="ctr"/>
            <a:r>
              <a:rPr lang="en-US" sz="1400" dirty="0">
                <a:solidFill>
                  <a:srgbClr val="000000"/>
                </a:solidFill>
                <a:latin typeface="Corbel" pitchFamily="34" charset="0"/>
              </a:rPr>
              <a:t>Retail</a:t>
            </a:r>
          </a:p>
        </p:txBody>
      </p:sp>
      <p:sp>
        <p:nvSpPr>
          <p:cNvPr id="26" name="TextBox 25"/>
          <p:cNvSpPr txBox="1"/>
          <p:nvPr/>
        </p:nvSpPr>
        <p:spPr>
          <a:xfrm>
            <a:off x="759010" y="1295400"/>
            <a:ext cx="3892219" cy="584775"/>
          </a:xfrm>
          <a:prstGeom prst="rect">
            <a:avLst/>
          </a:prstGeom>
          <a:noFill/>
        </p:spPr>
        <p:txBody>
          <a:bodyPr wrap="none" rtlCol="0">
            <a:spAutoFit/>
          </a:bodyPr>
          <a:lstStyle/>
          <a:p>
            <a:pPr algn="ctr">
              <a:defRPr sz="1700" b="1" i="0" u="none" strike="noStrike" kern="1200" baseline="0">
                <a:solidFill>
                  <a:srgbClr val="00AEEF"/>
                </a:solidFill>
                <a:latin typeface="+mn-lt"/>
                <a:ea typeface="+mn-ea"/>
                <a:cs typeface="+mn-cs"/>
              </a:defRPr>
            </a:pPr>
            <a:r>
              <a:rPr lang="en-US" sz="1600" b="1" dirty="0">
                <a:solidFill>
                  <a:prstClr val="black">
                    <a:lumMod val="65000"/>
                    <a:lumOff val="35000"/>
                  </a:prstClr>
                </a:solidFill>
                <a:latin typeface="Corbel" pitchFamily="34" charset="0"/>
                <a:cs typeface="Arial" panose="020B0604020202020204" pitchFamily="34" charset="0"/>
              </a:rPr>
              <a:t>CRB:  Gross Loan Distribution by Segment</a:t>
            </a:r>
          </a:p>
          <a:p>
            <a:pPr algn="ctr">
              <a:defRPr sz="1700" b="1" i="0" u="none" strike="noStrike" kern="1200" baseline="0">
                <a:solidFill>
                  <a:srgbClr val="00AEEF"/>
                </a:solidFill>
                <a:latin typeface="+mn-lt"/>
                <a:ea typeface="+mn-ea"/>
                <a:cs typeface="+mn-cs"/>
              </a:defRPr>
            </a:pPr>
            <a:r>
              <a:rPr lang="en-US" sz="1600" b="1" dirty="0">
                <a:solidFill>
                  <a:prstClr val="black">
                    <a:lumMod val="65000"/>
                    <a:lumOff val="35000"/>
                  </a:prstClr>
                </a:solidFill>
                <a:latin typeface="Corbel" pitchFamily="34" charset="0"/>
                <a:cs typeface="Arial" panose="020B0604020202020204" pitchFamily="34" charset="0"/>
              </a:rPr>
              <a:t>1Q17 vs. 4Q17 vs. 1Q18</a:t>
            </a:r>
            <a:endParaRPr lang="en-GB" sz="1600" b="1" dirty="0">
              <a:solidFill>
                <a:prstClr val="black">
                  <a:lumMod val="65000"/>
                  <a:lumOff val="35000"/>
                </a:prstClr>
              </a:solidFill>
              <a:latin typeface="Corbel" pitchFamily="34" charset="0"/>
              <a:cs typeface="Arial" panose="020B0604020202020204" pitchFamily="34" charset="0"/>
            </a:endParaRPr>
          </a:p>
        </p:txBody>
      </p:sp>
      <p:sp>
        <p:nvSpPr>
          <p:cNvPr id="27" name="TextBox 26"/>
          <p:cNvSpPr txBox="1"/>
          <p:nvPr/>
        </p:nvSpPr>
        <p:spPr>
          <a:xfrm>
            <a:off x="2503018" y="1907976"/>
            <a:ext cx="547522" cy="276999"/>
          </a:xfrm>
          <a:prstGeom prst="rect">
            <a:avLst/>
          </a:prstGeom>
          <a:noFill/>
        </p:spPr>
        <p:txBody>
          <a:bodyPr wrap="none" rtlCol="0">
            <a:spAutoFit/>
          </a:bodyPr>
          <a:lstStyle/>
          <a:p>
            <a:r>
              <a:rPr lang="en-US" sz="1200" b="1" dirty="0">
                <a:solidFill>
                  <a:srgbClr val="000000"/>
                </a:solidFill>
                <a:latin typeface="Corbel" pitchFamily="34" charset="0"/>
              </a:rPr>
              <a:t>674.8</a:t>
            </a:r>
          </a:p>
        </p:txBody>
      </p:sp>
      <p:sp>
        <p:nvSpPr>
          <p:cNvPr id="28" name="Title 1"/>
          <p:cNvSpPr txBox="1">
            <a:spLocks/>
          </p:cNvSpPr>
          <p:nvPr/>
        </p:nvSpPr>
        <p:spPr>
          <a:xfrm>
            <a:off x="1292425" y="457200"/>
            <a:ext cx="7775375" cy="585361"/>
          </a:xfrm>
          <a:prstGeom prst="rect">
            <a:avLst/>
          </a:prstGeom>
        </p:spPr>
        <p:txBody>
          <a:bodyPr lIns="0" rIns="0" anchor="b"/>
          <a:lstStyle/>
          <a:p>
            <a:pPr eaLnBrk="0" hangingPunct="0">
              <a:lnSpc>
                <a:spcPct val="90000"/>
              </a:lnSpc>
              <a:defRPr/>
            </a:pPr>
            <a:endParaRPr lang="en-US" sz="1700" b="1" i="1" kern="0" dirty="0">
              <a:solidFill>
                <a:schemeClr val="tx1">
                  <a:lumMod val="65000"/>
                  <a:lumOff val="35000"/>
                </a:schemeClr>
              </a:solidFill>
              <a:latin typeface="Corbel" pitchFamily="34" charset="0"/>
              <a:cs typeface="Arial" pitchFamily="34" charset="0"/>
            </a:endParaRPr>
          </a:p>
          <a:p>
            <a:pPr eaLnBrk="0" hangingPunct="0">
              <a:lnSpc>
                <a:spcPct val="90000"/>
              </a:lnSpc>
              <a:defRPr/>
            </a:pPr>
            <a:endParaRPr lang="en-US" sz="1700" b="1" i="1" kern="0" dirty="0">
              <a:solidFill>
                <a:schemeClr val="tx1">
                  <a:lumMod val="65000"/>
                  <a:lumOff val="35000"/>
                </a:schemeClr>
              </a:solidFill>
              <a:latin typeface="Corbel" pitchFamily="34" charset="0"/>
              <a:cs typeface="Arial" pitchFamily="34" charset="0"/>
            </a:endParaRPr>
          </a:p>
          <a:p>
            <a:pPr eaLnBrk="0" hangingPunct="0">
              <a:lnSpc>
                <a:spcPct val="90000"/>
              </a:lnSpc>
              <a:defRPr/>
            </a:pPr>
            <a:endParaRPr lang="en-US" sz="1700" b="1" i="1" kern="0" dirty="0">
              <a:solidFill>
                <a:schemeClr val="tx1">
                  <a:lumMod val="65000"/>
                  <a:lumOff val="35000"/>
                </a:schemeClr>
              </a:solidFill>
              <a:latin typeface="Corbel" pitchFamily="34" charset="0"/>
              <a:cs typeface="Arial" pitchFamily="34" charset="0"/>
            </a:endParaRPr>
          </a:p>
          <a:p>
            <a:pPr eaLnBrk="0" hangingPunct="0">
              <a:lnSpc>
                <a:spcPct val="90000"/>
              </a:lnSpc>
              <a:defRPr/>
            </a:pPr>
            <a:endParaRPr lang="en-US" sz="1700" b="1" i="1" kern="0" dirty="0">
              <a:solidFill>
                <a:schemeClr val="tx1">
                  <a:lumMod val="65000"/>
                  <a:lumOff val="35000"/>
                </a:schemeClr>
              </a:solidFill>
              <a:latin typeface="Corbel" pitchFamily="34" charset="0"/>
              <a:cs typeface="Arial" pitchFamily="34" charset="0"/>
            </a:endParaRPr>
          </a:p>
          <a:p>
            <a:pPr eaLnBrk="0" hangingPunct="0">
              <a:lnSpc>
                <a:spcPct val="90000"/>
              </a:lnSpc>
              <a:defRPr/>
            </a:pPr>
            <a:r>
              <a:rPr lang="en-US" sz="1600" b="1" i="1" kern="0" dirty="0">
                <a:solidFill>
                  <a:schemeClr val="tx1">
                    <a:lumMod val="65000"/>
                    <a:lumOff val="35000"/>
                  </a:schemeClr>
                </a:solidFill>
                <a:latin typeface="Corbel" pitchFamily="34" charset="0"/>
                <a:cs typeface="Arial" pitchFamily="34" charset="0"/>
              </a:rPr>
              <a:t>Loans dropped 6% YoY &amp; 5% QoQ through a reduction in FCY loan book and </a:t>
            </a:r>
            <a:r>
              <a:rPr lang="en-US" sz="1600" b="1" i="1" kern="0" dirty="0" smtClean="0">
                <a:solidFill>
                  <a:schemeClr val="tx1">
                    <a:lumMod val="65000"/>
                    <a:lumOff val="35000"/>
                  </a:schemeClr>
                </a:solidFill>
                <a:latin typeface="Corbel" pitchFamily="34" charset="0"/>
                <a:cs typeface="Arial" pitchFamily="34" charset="0"/>
              </a:rPr>
              <a:t>cautious </a:t>
            </a:r>
            <a:r>
              <a:rPr lang="en-US" sz="1600" b="1" i="1" kern="0" dirty="0">
                <a:solidFill>
                  <a:schemeClr val="tx1">
                    <a:lumMod val="65000"/>
                    <a:lumOff val="35000"/>
                  </a:schemeClr>
                </a:solidFill>
                <a:latin typeface="Corbel" pitchFamily="34" charset="0"/>
                <a:cs typeface="Arial" pitchFamily="34" charset="0"/>
              </a:rPr>
              <a:t>growth the LCY loan book focusing on Agriculture, Manufacturing and </a:t>
            </a:r>
            <a:r>
              <a:rPr lang="en-US" sz="1600" b="1" i="1" kern="0" dirty="0" smtClean="0">
                <a:solidFill>
                  <a:schemeClr val="tx1">
                    <a:lumMod val="65000"/>
                    <a:lumOff val="35000"/>
                  </a:schemeClr>
                </a:solidFill>
                <a:latin typeface="Corbel" pitchFamily="34" charset="0"/>
                <a:cs typeface="Arial" pitchFamily="34" charset="0"/>
              </a:rPr>
              <a:t>Consumer Finance.</a:t>
            </a:r>
            <a:endParaRPr lang="en-US" sz="1600" b="1" i="1" kern="0" dirty="0">
              <a:solidFill>
                <a:schemeClr val="tx1">
                  <a:lumMod val="65000"/>
                  <a:lumOff val="35000"/>
                </a:schemeClr>
              </a:solidFill>
              <a:latin typeface="Corbel" pitchFamily="34" charset="0"/>
              <a:cs typeface="Arial" pitchFamily="34" charset="0"/>
            </a:endParaRPr>
          </a:p>
        </p:txBody>
      </p:sp>
      <p:graphicFrame>
        <p:nvGraphicFramePr>
          <p:cNvPr id="29" name="Table 28"/>
          <p:cNvGraphicFramePr>
            <a:graphicFrameLocks noGrp="1"/>
          </p:cNvGraphicFramePr>
          <p:nvPr>
            <p:extLst>
              <p:ext uri="{D42A27DB-BD31-4B8C-83A1-F6EECF244321}">
                <p14:modId xmlns:p14="http://schemas.microsoft.com/office/powerpoint/2010/main" val="933716634"/>
              </p:ext>
            </p:extLst>
          </p:nvPr>
        </p:nvGraphicFramePr>
        <p:xfrm>
          <a:off x="5907473" y="3866048"/>
          <a:ext cx="3160327" cy="2796540"/>
        </p:xfrm>
        <a:graphic>
          <a:graphicData uri="http://schemas.openxmlformats.org/drawingml/2006/table">
            <a:tbl>
              <a:tblPr/>
              <a:tblGrid>
                <a:gridCol w="3160327">
                  <a:extLst>
                    <a:ext uri="{9D8B030D-6E8A-4147-A177-3AD203B41FA5}">
                      <a16:colId xmlns="" xmlns:a16="http://schemas.microsoft.com/office/drawing/2014/main" val="20000"/>
                    </a:ext>
                  </a:extLst>
                </a:gridCol>
              </a:tblGrid>
              <a:tr h="2454275">
                <a:tc>
                  <a:txBody>
                    <a:bodyPr/>
                    <a:lstStyle/>
                    <a:p>
                      <a:pPr marL="182880" marR="0" lvl="0" indent="-182880" algn="l" defTabSz="457200" rtl="0" eaLnBrk="1" fontAlgn="auto" latinLnBrk="0" hangingPunct="1">
                        <a:lnSpc>
                          <a:spcPct val="100000"/>
                        </a:lnSpc>
                        <a:spcBef>
                          <a:spcPts val="0"/>
                        </a:spcBef>
                        <a:spcAft>
                          <a:spcPts val="0"/>
                        </a:spcAft>
                        <a:buClr>
                          <a:srgbClr val="633F95"/>
                        </a:buClr>
                        <a:buSzTx/>
                        <a:buFont typeface="Wingdings" pitchFamily="2" charset="2"/>
                        <a:buChar char="v"/>
                        <a:tabLst/>
                        <a:defRPr/>
                      </a:pPr>
                      <a:r>
                        <a:rPr lang="en-US" sz="1350" b="0" kern="1200" dirty="0">
                          <a:solidFill>
                            <a:schemeClr val="tx1">
                              <a:lumMod val="85000"/>
                              <a:lumOff val="15000"/>
                            </a:schemeClr>
                          </a:solidFill>
                          <a:latin typeface="Corbel" pitchFamily="34" charset="0"/>
                          <a:ea typeface="+mn-ea"/>
                          <a:cs typeface="+mn-cs"/>
                        </a:rPr>
                        <a:t>Retail loan book dropped 13% YoY and 9% QoQ.</a:t>
                      </a:r>
                      <a:r>
                        <a:rPr lang="en-US" sz="1350" b="0" kern="1200" baseline="0" dirty="0">
                          <a:solidFill>
                            <a:schemeClr val="tx1">
                              <a:lumMod val="85000"/>
                              <a:lumOff val="15000"/>
                            </a:schemeClr>
                          </a:solidFill>
                          <a:latin typeface="Corbel" pitchFamily="34" charset="0"/>
                          <a:ea typeface="+mn-ea"/>
                          <a:cs typeface="+mn-cs"/>
                        </a:rPr>
                        <a:t>  The QoQ drop </a:t>
                      </a:r>
                      <a:r>
                        <a:rPr lang="en-US" sz="1350" b="0" kern="1200" baseline="0" dirty="0" smtClean="0">
                          <a:solidFill>
                            <a:schemeClr val="tx1">
                              <a:lumMod val="85000"/>
                              <a:lumOff val="15000"/>
                            </a:schemeClr>
                          </a:solidFill>
                          <a:latin typeface="Corbel" pitchFamily="34" charset="0"/>
                          <a:ea typeface="+mn-ea"/>
                          <a:cs typeface="+mn-cs"/>
                        </a:rPr>
                        <a:t>stems from the </a:t>
                      </a:r>
                      <a:r>
                        <a:rPr lang="en-US" sz="1350" b="0" kern="1200" baseline="0" dirty="0">
                          <a:solidFill>
                            <a:schemeClr val="tx1">
                              <a:lumMod val="85000"/>
                              <a:lumOff val="15000"/>
                            </a:schemeClr>
                          </a:solidFill>
                          <a:latin typeface="Corbel" pitchFamily="34" charset="0"/>
                          <a:ea typeface="+mn-ea"/>
                          <a:cs typeface="+mn-cs"/>
                        </a:rPr>
                        <a:t>impact of previously tightened RAC and FCY loan repayment in SME.  Loan growth is expected to </a:t>
                      </a:r>
                      <a:r>
                        <a:rPr lang="en-US" sz="1350" b="0" kern="1200" baseline="0" dirty="0" smtClean="0">
                          <a:solidFill>
                            <a:schemeClr val="tx1">
                              <a:lumMod val="85000"/>
                              <a:lumOff val="15000"/>
                            </a:schemeClr>
                          </a:solidFill>
                          <a:latin typeface="Corbel" pitchFamily="34" charset="0"/>
                          <a:ea typeface="+mn-ea"/>
                          <a:cs typeface="+mn-cs"/>
                        </a:rPr>
                        <a:t>gain momentum  </a:t>
                      </a:r>
                      <a:r>
                        <a:rPr lang="en-US" sz="1350" b="0" kern="1200" baseline="0" dirty="0">
                          <a:solidFill>
                            <a:schemeClr val="tx1">
                              <a:lumMod val="85000"/>
                              <a:lumOff val="15000"/>
                            </a:schemeClr>
                          </a:solidFill>
                          <a:latin typeface="Corbel" pitchFamily="34" charset="0"/>
                          <a:ea typeface="+mn-ea"/>
                          <a:cs typeface="+mn-cs"/>
                        </a:rPr>
                        <a:t>in 2H18.</a:t>
                      </a:r>
                      <a:endParaRPr lang="en-US" sz="1350" b="0" kern="1200" dirty="0">
                        <a:solidFill>
                          <a:schemeClr val="tx1">
                            <a:lumMod val="85000"/>
                            <a:lumOff val="15000"/>
                          </a:schemeClr>
                        </a:solidFill>
                        <a:latin typeface="Corbel" pitchFamily="34" charset="0"/>
                        <a:ea typeface="+mn-ea"/>
                        <a:cs typeface="+mn-cs"/>
                      </a:endParaRPr>
                    </a:p>
                    <a:p>
                      <a:pPr marL="182880" marR="0" lvl="0" indent="-182880" algn="l" defTabSz="457200" rtl="0" eaLnBrk="1" fontAlgn="auto" latinLnBrk="0" hangingPunct="1">
                        <a:lnSpc>
                          <a:spcPct val="100000"/>
                        </a:lnSpc>
                        <a:spcBef>
                          <a:spcPts val="0"/>
                        </a:spcBef>
                        <a:spcAft>
                          <a:spcPts val="0"/>
                        </a:spcAft>
                        <a:buClr>
                          <a:srgbClr val="633F95"/>
                        </a:buClr>
                        <a:buSzTx/>
                        <a:buFont typeface="Wingdings" pitchFamily="2" charset="2"/>
                        <a:buChar char="v"/>
                        <a:tabLst/>
                        <a:defRPr/>
                      </a:pPr>
                      <a:endParaRPr lang="en-US" sz="1350" b="0" kern="1200" dirty="0">
                        <a:solidFill>
                          <a:schemeClr val="tx1">
                            <a:lumMod val="85000"/>
                            <a:lumOff val="15000"/>
                          </a:schemeClr>
                        </a:solidFill>
                        <a:latin typeface="Corbel" pitchFamily="34" charset="0"/>
                        <a:ea typeface="+mn-ea"/>
                        <a:cs typeface="+mn-cs"/>
                      </a:endParaRPr>
                    </a:p>
                    <a:p>
                      <a:pPr marL="182880" marR="0" lvl="0" indent="-182880" algn="l" defTabSz="457200" rtl="0" eaLnBrk="1" fontAlgn="auto" latinLnBrk="0" hangingPunct="1">
                        <a:lnSpc>
                          <a:spcPct val="100000"/>
                        </a:lnSpc>
                        <a:spcBef>
                          <a:spcPts val="0"/>
                        </a:spcBef>
                        <a:spcAft>
                          <a:spcPts val="0"/>
                        </a:spcAft>
                        <a:buClr>
                          <a:srgbClr val="633F95"/>
                        </a:buClr>
                        <a:buSzTx/>
                        <a:buFont typeface="Wingdings" pitchFamily="2" charset="2"/>
                        <a:buChar char="v"/>
                        <a:tabLst/>
                        <a:defRPr/>
                      </a:pPr>
                      <a:r>
                        <a:rPr lang="en-US" sz="1350" b="0" kern="1200" dirty="0">
                          <a:solidFill>
                            <a:schemeClr val="tx1">
                              <a:lumMod val="85000"/>
                              <a:lumOff val="15000"/>
                            </a:schemeClr>
                          </a:solidFill>
                          <a:latin typeface="Corbel" pitchFamily="34" charset="0"/>
                          <a:ea typeface="+mn-ea"/>
                          <a:cs typeface="+mn-cs"/>
                        </a:rPr>
                        <a:t>Corporate and Commercial banking dropped largely from FCY loan repayment to reduce concentration in this portfolio</a:t>
                      </a:r>
                      <a:r>
                        <a:rPr lang="en-US" sz="1350" b="0" kern="1200" baseline="0" dirty="0">
                          <a:solidFill>
                            <a:schemeClr val="tx1">
                              <a:lumMod val="85000"/>
                              <a:lumOff val="15000"/>
                            </a:schemeClr>
                          </a:solidFill>
                          <a:latin typeface="Corbel" pitchFamily="34" charset="0"/>
                          <a:ea typeface="+mn-ea"/>
                          <a:cs typeface="+mn-cs"/>
                        </a:rPr>
                        <a:t>. </a:t>
                      </a:r>
                    </a:p>
                    <a:p>
                      <a:pPr marL="182880" marR="0" lvl="0" indent="-182880" algn="l" defTabSz="457200" rtl="0" eaLnBrk="1" fontAlgn="auto" latinLnBrk="0" hangingPunct="1">
                        <a:lnSpc>
                          <a:spcPct val="100000"/>
                        </a:lnSpc>
                        <a:spcBef>
                          <a:spcPts val="0"/>
                        </a:spcBef>
                        <a:spcAft>
                          <a:spcPts val="0"/>
                        </a:spcAft>
                        <a:buClr>
                          <a:srgbClr val="633F95"/>
                        </a:buClr>
                        <a:buSzTx/>
                        <a:buFont typeface="Wingdings" pitchFamily="2" charset="2"/>
                        <a:buChar char="v"/>
                        <a:tabLst/>
                        <a:defRPr/>
                      </a:pPr>
                      <a:endParaRPr lang="en-US" sz="1350" b="0" kern="1200" baseline="0" dirty="0">
                        <a:solidFill>
                          <a:schemeClr val="tx1">
                            <a:lumMod val="85000"/>
                            <a:lumOff val="15000"/>
                          </a:schemeClr>
                        </a:solidFill>
                        <a:latin typeface="Corbel" pitchFamily="34" charset="0"/>
                        <a:ea typeface="+mn-ea"/>
                        <a:cs typeface="+mn-cs"/>
                      </a:endParaRPr>
                    </a:p>
                    <a:p>
                      <a:pPr marL="182880" marR="0" lvl="0" indent="-182880" algn="l" defTabSz="457200" rtl="0" eaLnBrk="1" fontAlgn="auto" latinLnBrk="0" hangingPunct="1">
                        <a:lnSpc>
                          <a:spcPct val="100000"/>
                        </a:lnSpc>
                        <a:spcBef>
                          <a:spcPts val="0"/>
                        </a:spcBef>
                        <a:spcAft>
                          <a:spcPts val="0"/>
                        </a:spcAft>
                        <a:buClr>
                          <a:srgbClr val="633F95"/>
                        </a:buClr>
                        <a:buSzTx/>
                        <a:buFont typeface="Wingdings" pitchFamily="2" charset="2"/>
                        <a:buChar char="v"/>
                        <a:tabLst/>
                        <a:defRPr/>
                      </a:pPr>
                      <a:r>
                        <a:rPr lang="en-US" sz="1350" b="0" kern="1200" baseline="0" dirty="0">
                          <a:solidFill>
                            <a:schemeClr val="tx1">
                              <a:lumMod val="85000"/>
                              <a:lumOff val="15000"/>
                            </a:schemeClr>
                          </a:solidFill>
                          <a:latin typeface="Corbel" pitchFamily="34" charset="0"/>
                          <a:ea typeface="+mn-ea"/>
                          <a:cs typeface="+mn-cs"/>
                        </a:rPr>
                        <a:t>FCMB UK accounts largely for the YoY and QoQ movement in Institutional banking.</a:t>
                      </a:r>
                    </a:p>
                    <a:p>
                      <a:pPr marL="182880" marR="0" lvl="0" indent="-182880" algn="l" defTabSz="457200" rtl="0" eaLnBrk="1" fontAlgn="auto" latinLnBrk="0" hangingPunct="1">
                        <a:lnSpc>
                          <a:spcPct val="100000"/>
                        </a:lnSpc>
                        <a:spcBef>
                          <a:spcPts val="0"/>
                        </a:spcBef>
                        <a:spcAft>
                          <a:spcPts val="0"/>
                        </a:spcAft>
                        <a:buClr>
                          <a:srgbClr val="633F95"/>
                        </a:buClr>
                        <a:buSzTx/>
                        <a:buFont typeface="Wingdings" pitchFamily="2" charset="2"/>
                        <a:buChar char="v"/>
                        <a:tabLst/>
                        <a:defRPr/>
                      </a:pPr>
                      <a:endParaRPr lang="en-US" sz="800" b="0" kern="1200" baseline="0" dirty="0">
                        <a:solidFill>
                          <a:schemeClr val="tx1">
                            <a:lumMod val="85000"/>
                            <a:lumOff val="15000"/>
                          </a:schemeClr>
                        </a:solidFill>
                        <a:latin typeface="Corbel" pitchFamily="34" charset="0"/>
                        <a:ea typeface="+mn-ea"/>
                        <a:cs typeface="+mn-cs"/>
                      </a:endParaRPr>
                    </a:p>
                  </a:txBody>
                  <a:tcPr marL="0" marR="0" marT="0" marB="0">
                    <a:lnL>
                      <a:noFill/>
                    </a:lnL>
                    <a:lnR>
                      <a:noFill/>
                    </a:lnR>
                    <a:lnT>
                      <a:noFill/>
                    </a:lnT>
                    <a:lnB>
                      <a:noFill/>
                    </a:lnB>
                    <a:noFill/>
                  </a:tcPr>
                </a:tc>
                <a:extLst>
                  <a:ext uri="{0D108BD9-81ED-4DB2-BD59-A6C34878D82A}">
                    <a16:rowId xmlns="" xmlns:a16="http://schemas.microsoft.com/office/drawing/2014/main" val="10000"/>
                  </a:ext>
                </a:extLst>
              </a:tr>
            </a:tbl>
          </a:graphicData>
        </a:graphic>
      </p:graphicFrame>
    </p:spTree>
    <p:extLst>
      <p:ext uri="{BB962C8B-B14F-4D97-AF65-F5344CB8AC3E}">
        <p14:creationId xmlns:p14="http://schemas.microsoft.com/office/powerpoint/2010/main" val="151249497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p:cNvSpPr>
            <a:spLocks noGrp="1"/>
          </p:cNvSpPr>
          <p:nvPr>
            <p:ph type="sldNum" sz="quarter" idx="12"/>
          </p:nvPr>
        </p:nvSpPr>
        <p:spPr>
          <a:xfrm>
            <a:off x="7825154" y="6553200"/>
            <a:ext cx="1318846" cy="365125"/>
          </a:xfrm>
        </p:spPr>
        <p:txBody>
          <a:bodyPr/>
          <a:lstStyle/>
          <a:p>
            <a:fld id="{5B1C2CD0-820B-5044-BB6F-43ECDF7114E2}" type="slidenum">
              <a:rPr lang="en-US" smtClean="0">
                <a:solidFill>
                  <a:prstClr val="black">
                    <a:tint val="75000"/>
                  </a:prstClr>
                </a:solidFill>
                <a:latin typeface="Corbel" pitchFamily="34" charset="0"/>
              </a:rPr>
              <a:pPr/>
              <a:t>15</a:t>
            </a:fld>
            <a:endParaRPr lang="en-US" dirty="0">
              <a:solidFill>
                <a:prstClr val="black">
                  <a:tint val="75000"/>
                </a:prstClr>
              </a:solidFill>
              <a:latin typeface="Corbel" pitchFamily="34" charset="0"/>
            </a:endParaRPr>
          </a:p>
        </p:txBody>
      </p:sp>
      <p:cxnSp>
        <p:nvCxnSpPr>
          <p:cNvPr id="8" name="Straight Connector 7"/>
          <p:cNvCxnSpPr/>
          <p:nvPr/>
        </p:nvCxnSpPr>
        <p:spPr>
          <a:xfrm>
            <a:off x="0" y="1219200"/>
            <a:ext cx="7632700" cy="0"/>
          </a:xfrm>
          <a:prstGeom prst="line">
            <a:avLst/>
          </a:prstGeom>
          <a:ln w="38100" cap="flat" cmpd="sng" algn="ctr">
            <a:solidFill>
              <a:srgbClr val="662E9E"/>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9" name="Picture 8" descr="FCMB LOGOS.pdf"/>
          <p:cNvPicPr>
            <a:picLocks noChangeAspect="1"/>
          </p:cNvPicPr>
          <p:nvPr/>
        </p:nvPicPr>
        <p:blipFill rotWithShape="1">
          <a:blip r:embed="rId2" cstate="print">
            <a:extLst>
              <a:ext uri="{28A0092B-C50C-407E-A947-70E740481C1C}">
                <a14:useLocalDpi xmlns:a14="http://schemas.microsoft.com/office/drawing/2010/main" val="0"/>
              </a:ext>
            </a:extLst>
          </a:blip>
          <a:srcRect l="5682" t="18059" r="54951" b="25515"/>
          <a:stretch/>
        </p:blipFill>
        <p:spPr>
          <a:xfrm>
            <a:off x="111473" y="97728"/>
            <a:ext cx="1031527" cy="1045272"/>
          </a:xfrm>
          <a:prstGeom prst="rect">
            <a:avLst/>
          </a:prstGeom>
        </p:spPr>
      </p:pic>
      <p:graphicFrame>
        <p:nvGraphicFramePr>
          <p:cNvPr id="6" name="Chart 5"/>
          <p:cNvGraphicFramePr/>
          <p:nvPr>
            <p:extLst/>
          </p:nvPr>
        </p:nvGraphicFramePr>
        <p:xfrm>
          <a:off x="73909" y="1066800"/>
          <a:ext cx="5029200" cy="55626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Table 6"/>
          <p:cNvGraphicFramePr>
            <a:graphicFrameLocks noGrp="1"/>
          </p:cNvGraphicFramePr>
          <p:nvPr>
            <p:extLst/>
          </p:nvPr>
        </p:nvGraphicFramePr>
        <p:xfrm>
          <a:off x="6096000" y="1868307"/>
          <a:ext cx="2895601" cy="3532546"/>
        </p:xfrm>
        <a:graphic>
          <a:graphicData uri="http://schemas.openxmlformats.org/drawingml/2006/table">
            <a:tbl>
              <a:tblPr/>
              <a:tblGrid>
                <a:gridCol w="1336431">
                  <a:extLst>
                    <a:ext uri="{9D8B030D-6E8A-4147-A177-3AD203B41FA5}">
                      <a16:colId xmlns="" xmlns:a16="http://schemas.microsoft.com/office/drawing/2014/main" val="20000"/>
                    </a:ext>
                  </a:extLst>
                </a:gridCol>
                <a:gridCol w="816708">
                  <a:extLst>
                    <a:ext uri="{9D8B030D-6E8A-4147-A177-3AD203B41FA5}">
                      <a16:colId xmlns="" xmlns:a16="http://schemas.microsoft.com/office/drawing/2014/main" val="20001"/>
                    </a:ext>
                  </a:extLst>
                </a:gridCol>
                <a:gridCol w="742462">
                  <a:extLst>
                    <a:ext uri="{9D8B030D-6E8A-4147-A177-3AD203B41FA5}">
                      <a16:colId xmlns="" xmlns:a16="http://schemas.microsoft.com/office/drawing/2014/main" val="20002"/>
                    </a:ext>
                  </a:extLst>
                </a:gridCol>
              </a:tblGrid>
              <a:tr h="374476">
                <a:tc>
                  <a:txBody>
                    <a:bodyPr/>
                    <a:lstStyle/>
                    <a:p>
                      <a:pPr algn="l" fontAlgn="b"/>
                      <a:r>
                        <a:rPr lang="en-US" sz="1400" b="1" i="0" u="none" strike="noStrike" dirty="0">
                          <a:solidFill>
                            <a:srgbClr val="662E9E"/>
                          </a:solidFill>
                          <a:latin typeface="Corbel" pitchFamily="34" charset="0"/>
                          <a:cs typeface="Arial" pitchFamily="34" charset="0"/>
                        </a:rPr>
                        <a:t> </a:t>
                      </a:r>
                    </a:p>
                    <a:p>
                      <a:pPr algn="l" fontAlgn="b"/>
                      <a:r>
                        <a:rPr lang="en-US" sz="1400" b="1" i="0" u="none" strike="noStrike" dirty="0">
                          <a:solidFill>
                            <a:srgbClr val="662E9E"/>
                          </a:solidFill>
                          <a:latin typeface="Corbel" pitchFamily="34" charset="0"/>
                          <a:cs typeface="Arial" pitchFamily="34" charset="0"/>
                        </a:rPr>
                        <a:t> </a:t>
                      </a:r>
                    </a:p>
                  </a:txBody>
                  <a:tcPr marL="9181" marR="9181" marT="9181" marB="0" anchor="ctr">
                    <a:lnL w="3175" cap="flat" cmpd="sng" algn="ctr">
                      <a:no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28575" cap="flat" cmpd="sng" algn="ctr">
                      <a:solidFill>
                        <a:srgbClr val="662E9E"/>
                      </a:solidFill>
                      <a:prstDash val="solid"/>
                      <a:round/>
                      <a:headEnd type="none" w="med" len="med"/>
                      <a:tailEnd type="none" w="med" len="med"/>
                    </a:lnT>
                    <a:lnB w="28575" cap="flat" cmpd="sng" algn="ctr">
                      <a:solidFill>
                        <a:srgbClr val="662E9E"/>
                      </a:solidFill>
                      <a:prstDash val="solid"/>
                      <a:round/>
                      <a:headEnd type="none" w="med" len="med"/>
                      <a:tailEnd type="none" w="med" len="med"/>
                    </a:lnB>
                    <a:solidFill>
                      <a:schemeClr val="bg1">
                        <a:lumMod val="95000"/>
                        <a:alpha val="30000"/>
                      </a:schemeClr>
                    </a:solidFill>
                  </a:tcPr>
                </a:tc>
                <a:tc>
                  <a:txBody>
                    <a:bodyPr/>
                    <a:lstStyle/>
                    <a:p>
                      <a:pPr algn="ctr" fontAlgn="b"/>
                      <a:r>
                        <a:rPr lang="el-GR" sz="1400" b="1" i="0" u="none" strike="noStrike" dirty="0">
                          <a:solidFill>
                            <a:srgbClr val="662E9E"/>
                          </a:solidFill>
                          <a:latin typeface="Corbel" pitchFamily="34" charset="0"/>
                          <a:cs typeface="Arial" pitchFamily="34" charset="0"/>
                        </a:rPr>
                        <a:t>% Δ </a:t>
                      </a:r>
                    </a:p>
                    <a:p>
                      <a:pPr algn="ctr" fontAlgn="b"/>
                      <a:r>
                        <a:rPr lang="en-US" sz="1400" b="1" i="0" u="none" strike="noStrike" dirty="0">
                          <a:solidFill>
                            <a:srgbClr val="662E9E"/>
                          </a:solidFill>
                          <a:latin typeface="Corbel" pitchFamily="34" charset="0"/>
                          <a:cs typeface="Arial" pitchFamily="34" charset="0"/>
                        </a:rPr>
                        <a:t>QoQ </a:t>
                      </a:r>
                    </a:p>
                  </a:txBody>
                  <a:tcPr marL="9181" marR="9181" marT="9181"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28575" cap="flat" cmpd="sng" algn="ctr">
                      <a:solidFill>
                        <a:srgbClr val="662E9E"/>
                      </a:solidFill>
                      <a:prstDash val="solid"/>
                      <a:round/>
                      <a:headEnd type="none" w="med" len="med"/>
                      <a:tailEnd type="none" w="med" len="med"/>
                    </a:lnT>
                    <a:lnB w="28575" cap="flat" cmpd="sng" algn="ctr">
                      <a:solidFill>
                        <a:srgbClr val="662E9E"/>
                      </a:solidFill>
                      <a:prstDash val="solid"/>
                      <a:round/>
                      <a:headEnd type="none" w="med" len="med"/>
                      <a:tailEnd type="none" w="med" len="med"/>
                    </a:lnB>
                    <a:solidFill>
                      <a:schemeClr val="bg1">
                        <a:lumMod val="95000"/>
                        <a:alpha val="30000"/>
                      </a:schemeClr>
                    </a:solidFill>
                  </a:tcPr>
                </a:tc>
                <a:tc>
                  <a:txBody>
                    <a:bodyPr/>
                    <a:lstStyle/>
                    <a:p>
                      <a:pPr algn="ctr" fontAlgn="b"/>
                      <a:r>
                        <a:rPr lang="el-GR" sz="1400" b="1" i="0" u="none" strike="noStrike" dirty="0">
                          <a:solidFill>
                            <a:srgbClr val="662E9E"/>
                          </a:solidFill>
                          <a:latin typeface="Corbel" pitchFamily="34" charset="0"/>
                          <a:cs typeface="Arial" pitchFamily="34" charset="0"/>
                        </a:rPr>
                        <a:t>% Δ </a:t>
                      </a:r>
                    </a:p>
                    <a:p>
                      <a:pPr algn="ctr" fontAlgn="b"/>
                      <a:r>
                        <a:rPr lang="en-US" sz="1400" b="1" i="0" u="none" strike="noStrike" dirty="0">
                          <a:solidFill>
                            <a:srgbClr val="662E9E"/>
                          </a:solidFill>
                          <a:latin typeface="Corbel" pitchFamily="34" charset="0"/>
                          <a:cs typeface="Arial" pitchFamily="34" charset="0"/>
                        </a:rPr>
                        <a:t>YoY </a:t>
                      </a:r>
                    </a:p>
                  </a:txBody>
                  <a:tcPr marL="9181" marR="9181" marT="9181"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28575" cap="flat" cmpd="sng" algn="ctr">
                      <a:solidFill>
                        <a:srgbClr val="662E9E"/>
                      </a:solidFill>
                      <a:prstDash val="solid"/>
                      <a:round/>
                      <a:headEnd type="none" w="med" len="med"/>
                      <a:tailEnd type="none" w="med" len="med"/>
                    </a:lnT>
                    <a:lnB w="28575" cap="flat" cmpd="sng" algn="ctr">
                      <a:solidFill>
                        <a:srgbClr val="662E9E"/>
                      </a:solidFill>
                      <a:prstDash val="solid"/>
                      <a:round/>
                      <a:headEnd type="none" w="med" len="med"/>
                      <a:tailEnd type="none" w="med" len="med"/>
                    </a:lnB>
                    <a:solidFill>
                      <a:schemeClr val="bg1">
                        <a:lumMod val="95000"/>
                        <a:alpha val="30000"/>
                      </a:schemeClr>
                    </a:solidFill>
                  </a:tcPr>
                </a:tc>
                <a:extLst>
                  <a:ext uri="{0D108BD9-81ED-4DB2-BD59-A6C34878D82A}">
                    <a16:rowId xmlns="" xmlns:a16="http://schemas.microsoft.com/office/drawing/2014/main" val="10000"/>
                  </a:ext>
                </a:extLst>
              </a:tr>
              <a:tr h="308659">
                <a:tc>
                  <a:txBody>
                    <a:bodyPr/>
                    <a:lstStyle/>
                    <a:p>
                      <a:pPr algn="l" fontAlgn="b"/>
                      <a:r>
                        <a:rPr lang="en-US" sz="1400" b="0" i="0" u="none" strike="noStrike" dirty="0">
                          <a:solidFill>
                            <a:schemeClr val="tx1">
                              <a:lumMod val="85000"/>
                              <a:lumOff val="15000"/>
                            </a:schemeClr>
                          </a:solidFill>
                          <a:latin typeface="Corbel" pitchFamily="34" charset="0"/>
                          <a:cs typeface="Arial" pitchFamily="34" charset="0"/>
                        </a:rPr>
                        <a:t>Personal Banking</a:t>
                      </a:r>
                    </a:p>
                  </a:txBody>
                  <a:tcPr marL="9181" marR="9181" marT="9181" marB="0" anchor="ctr">
                    <a:lnL w="3175" cap="flat" cmpd="sng" algn="ctr">
                      <a:no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28575" cap="flat" cmpd="sng" algn="ctr">
                      <a:solidFill>
                        <a:srgbClr val="662E9E"/>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chemeClr val="bg1">
                        <a:lumMod val="95000"/>
                        <a:alpha val="30000"/>
                      </a:schemeClr>
                    </a:solidFill>
                  </a:tcPr>
                </a:tc>
                <a:tc>
                  <a:txBody>
                    <a:bodyPr/>
                    <a:lstStyle/>
                    <a:p>
                      <a:pPr algn="ctr" fontAlgn="b"/>
                      <a:r>
                        <a:rPr lang="en-GB" sz="1400" b="0" i="0" u="none" strike="noStrike" dirty="0">
                          <a:solidFill>
                            <a:srgbClr val="000000"/>
                          </a:solidFill>
                          <a:effectLst/>
                          <a:latin typeface="Corbel" panose="020B0503020204020204" pitchFamily="34" charset="0"/>
                        </a:rPr>
                        <a:t>7.0%</a:t>
                      </a:r>
                    </a:p>
                  </a:txBody>
                  <a:tcPr marL="7620" marR="7620" marT="7620"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28575" cap="flat" cmpd="sng" algn="ctr">
                      <a:solidFill>
                        <a:srgbClr val="662E9E"/>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chemeClr val="bg1">
                        <a:lumMod val="95000"/>
                        <a:alpha val="30000"/>
                      </a:schemeClr>
                    </a:solidFill>
                  </a:tcPr>
                </a:tc>
                <a:tc>
                  <a:txBody>
                    <a:bodyPr/>
                    <a:lstStyle/>
                    <a:p>
                      <a:pPr algn="ctr" fontAlgn="b"/>
                      <a:r>
                        <a:rPr lang="en-GB" sz="1400" b="0" i="0" u="none" strike="noStrike" dirty="0">
                          <a:solidFill>
                            <a:srgbClr val="000000"/>
                          </a:solidFill>
                          <a:effectLst/>
                          <a:latin typeface="Corbel" panose="020B0503020204020204" pitchFamily="34" charset="0"/>
                        </a:rPr>
                        <a:t>4.0%</a:t>
                      </a:r>
                    </a:p>
                  </a:txBody>
                  <a:tcPr marL="7620" marR="7620" marT="7620"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28575" cap="flat" cmpd="sng" algn="ctr">
                      <a:solidFill>
                        <a:srgbClr val="662E9E"/>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chemeClr val="bg1">
                        <a:lumMod val="95000"/>
                        <a:alpha val="30000"/>
                      </a:schemeClr>
                    </a:solidFill>
                  </a:tcPr>
                </a:tc>
                <a:extLst>
                  <a:ext uri="{0D108BD9-81ED-4DB2-BD59-A6C34878D82A}">
                    <a16:rowId xmlns="" xmlns:a16="http://schemas.microsoft.com/office/drawing/2014/main" val="10001"/>
                  </a:ext>
                </a:extLst>
              </a:tr>
              <a:tr h="374476">
                <a:tc>
                  <a:txBody>
                    <a:bodyPr/>
                    <a:lstStyle/>
                    <a:p>
                      <a:pPr algn="l" fontAlgn="b"/>
                      <a:r>
                        <a:rPr lang="en-US" sz="1400" b="0" i="0" u="none" strike="noStrike" dirty="0">
                          <a:solidFill>
                            <a:schemeClr val="tx1">
                              <a:lumMod val="85000"/>
                              <a:lumOff val="15000"/>
                            </a:schemeClr>
                          </a:solidFill>
                          <a:latin typeface="Corbel" pitchFamily="34" charset="0"/>
                          <a:cs typeface="Arial" pitchFamily="34" charset="0"/>
                        </a:rPr>
                        <a:t>SME Banking</a:t>
                      </a:r>
                    </a:p>
                  </a:txBody>
                  <a:tcPr marL="9181" marR="9181" marT="9181" marB="0" anchor="ctr">
                    <a:lnL w="3175" cap="flat" cmpd="sng" algn="ctr">
                      <a:no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chemeClr val="bg1">
                        <a:lumMod val="95000"/>
                        <a:alpha val="30000"/>
                      </a:schemeClr>
                    </a:solidFill>
                  </a:tcPr>
                </a:tc>
                <a:tc>
                  <a:txBody>
                    <a:bodyPr/>
                    <a:lstStyle/>
                    <a:p>
                      <a:pPr algn="ctr" fontAlgn="b"/>
                      <a:r>
                        <a:rPr lang="en-GB" sz="1400" b="0" i="0" u="none" strike="noStrike" dirty="0">
                          <a:solidFill>
                            <a:srgbClr val="000000"/>
                          </a:solidFill>
                          <a:effectLst/>
                          <a:latin typeface="Corbel" panose="020B0503020204020204" pitchFamily="34" charset="0"/>
                        </a:rPr>
                        <a:t>15.1%</a:t>
                      </a:r>
                    </a:p>
                  </a:txBody>
                  <a:tcPr marL="7620" marR="7620" marT="7620"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chemeClr val="bg1">
                        <a:lumMod val="95000"/>
                        <a:alpha val="30000"/>
                      </a:schemeClr>
                    </a:solidFill>
                  </a:tcPr>
                </a:tc>
                <a:tc>
                  <a:txBody>
                    <a:bodyPr/>
                    <a:lstStyle/>
                    <a:p>
                      <a:pPr algn="ctr" fontAlgn="b"/>
                      <a:r>
                        <a:rPr lang="en-GB" sz="1400" b="0" i="0" u="none" strike="noStrike" dirty="0">
                          <a:solidFill>
                            <a:srgbClr val="000000"/>
                          </a:solidFill>
                          <a:effectLst/>
                          <a:latin typeface="Corbel" panose="020B0503020204020204" pitchFamily="34" charset="0"/>
                        </a:rPr>
                        <a:t>16.1%</a:t>
                      </a:r>
                    </a:p>
                  </a:txBody>
                  <a:tcPr marL="7620" marR="7620" marT="7620"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chemeClr val="bg1">
                        <a:lumMod val="95000"/>
                        <a:alpha val="30000"/>
                      </a:schemeClr>
                    </a:solidFill>
                  </a:tcPr>
                </a:tc>
                <a:extLst>
                  <a:ext uri="{0D108BD9-81ED-4DB2-BD59-A6C34878D82A}">
                    <a16:rowId xmlns="" xmlns:a16="http://schemas.microsoft.com/office/drawing/2014/main" val="10002"/>
                  </a:ext>
                </a:extLst>
              </a:tr>
              <a:tr h="365666">
                <a:tc>
                  <a:txBody>
                    <a:bodyPr/>
                    <a:lstStyle/>
                    <a:p>
                      <a:pPr algn="l" fontAlgn="b"/>
                      <a:r>
                        <a:rPr lang="en-US" sz="1400" b="0" i="0" u="none" strike="noStrike" dirty="0">
                          <a:solidFill>
                            <a:schemeClr val="tx1">
                              <a:lumMod val="85000"/>
                              <a:lumOff val="15000"/>
                            </a:schemeClr>
                          </a:solidFill>
                          <a:latin typeface="Corbel" pitchFamily="34" charset="0"/>
                          <a:cs typeface="Arial" pitchFamily="34" charset="0"/>
                        </a:rPr>
                        <a:t>Commercial Banking</a:t>
                      </a:r>
                    </a:p>
                  </a:txBody>
                  <a:tcPr marL="9181" marR="9181" marT="9181" marB="0" anchor="ctr">
                    <a:lnL w="3175" cap="flat" cmpd="sng" algn="ctr">
                      <a:no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chemeClr val="bg1">
                        <a:lumMod val="95000"/>
                        <a:alpha val="30000"/>
                      </a:schemeClr>
                    </a:solidFill>
                  </a:tcPr>
                </a:tc>
                <a:tc>
                  <a:txBody>
                    <a:bodyPr/>
                    <a:lstStyle/>
                    <a:p>
                      <a:pPr algn="ctr" fontAlgn="b"/>
                      <a:r>
                        <a:rPr lang="en-GB" sz="1400" b="0" i="0" u="none" strike="noStrike" dirty="0">
                          <a:solidFill>
                            <a:srgbClr val="000000"/>
                          </a:solidFill>
                          <a:effectLst/>
                          <a:latin typeface="Corbel" panose="020B0503020204020204" pitchFamily="34" charset="0"/>
                        </a:rPr>
                        <a:t>-33.7%</a:t>
                      </a:r>
                    </a:p>
                  </a:txBody>
                  <a:tcPr marL="7620" marR="7620" marT="7620"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chemeClr val="bg1">
                        <a:lumMod val="95000"/>
                        <a:alpha val="30000"/>
                      </a:schemeClr>
                    </a:solidFill>
                  </a:tcPr>
                </a:tc>
                <a:tc>
                  <a:txBody>
                    <a:bodyPr/>
                    <a:lstStyle/>
                    <a:p>
                      <a:pPr algn="ctr" fontAlgn="b"/>
                      <a:r>
                        <a:rPr lang="en-GB" sz="1400" b="0" i="0" u="none" strike="noStrike" dirty="0">
                          <a:solidFill>
                            <a:srgbClr val="000000"/>
                          </a:solidFill>
                          <a:effectLst/>
                          <a:latin typeface="Corbel" panose="020B0503020204020204" pitchFamily="34" charset="0"/>
                        </a:rPr>
                        <a:t>-151.8%</a:t>
                      </a:r>
                    </a:p>
                  </a:txBody>
                  <a:tcPr marL="7620" marR="7620" marT="7620"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chemeClr val="bg1">
                        <a:lumMod val="95000"/>
                        <a:alpha val="30000"/>
                      </a:schemeClr>
                    </a:solidFill>
                  </a:tcPr>
                </a:tc>
                <a:extLst>
                  <a:ext uri="{0D108BD9-81ED-4DB2-BD59-A6C34878D82A}">
                    <a16:rowId xmlns="" xmlns:a16="http://schemas.microsoft.com/office/drawing/2014/main" val="10003"/>
                  </a:ext>
                </a:extLst>
              </a:tr>
              <a:tr h="292532">
                <a:tc>
                  <a:txBody>
                    <a:bodyPr/>
                    <a:lstStyle/>
                    <a:p>
                      <a:pPr algn="l" fontAlgn="b"/>
                      <a:r>
                        <a:rPr lang="en-US" sz="1400" b="0" i="0" u="none" strike="noStrike" dirty="0">
                          <a:solidFill>
                            <a:schemeClr val="tx1">
                              <a:lumMod val="85000"/>
                              <a:lumOff val="15000"/>
                            </a:schemeClr>
                          </a:solidFill>
                          <a:latin typeface="Corbel" pitchFamily="34" charset="0"/>
                          <a:cs typeface="Arial" pitchFamily="34" charset="0"/>
                        </a:rPr>
                        <a:t>Corporate Banking</a:t>
                      </a:r>
                    </a:p>
                  </a:txBody>
                  <a:tcPr marL="9181" marR="9181" marT="9181" marB="0" anchor="ctr">
                    <a:lnL w="3175" cap="flat" cmpd="sng" algn="ctr">
                      <a:no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chemeClr val="bg1">
                        <a:lumMod val="95000"/>
                        <a:alpha val="30000"/>
                      </a:schemeClr>
                    </a:solidFill>
                  </a:tcPr>
                </a:tc>
                <a:tc>
                  <a:txBody>
                    <a:bodyPr/>
                    <a:lstStyle/>
                    <a:p>
                      <a:pPr algn="ctr" fontAlgn="b"/>
                      <a:r>
                        <a:rPr lang="en-GB" sz="1400" b="0" i="0" u="none" strike="noStrike" dirty="0">
                          <a:solidFill>
                            <a:srgbClr val="000000"/>
                          </a:solidFill>
                          <a:effectLst/>
                          <a:latin typeface="Corbel" panose="020B0503020204020204" pitchFamily="34" charset="0"/>
                        </a:rPr>
                        <a:t>-7.0%</a:t>
                      </a:r>
                    </a:p>
                  </a:txBody>
                  <a:tcPr marL="7620" marR="7620" marT="7620"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chemeClr val="bg1">
                        <a:lumMod val="95000"/>
                        <a:alpha val="30000"/>
                      </a:schemeClr>
                    </a:solidFill>
                  </a:tcPr>
                </a:tc>
                <a:tc>
                  <a:txBody>
                    <a:bodyPr/>
                    <a:lstStyle/>
                    <a:p>
                      <a:pPr algn="ctr" fontAlgn="b"/>
                      <a:r>
                        <a:rPr lang="en-GB" sz="1400" b="0" i="0" u="none" strike="noStrike" dirty="0">
                          <a:solidFill>
                            <a:srgbClr val="000000"/>
                          </a:solidFill>
                          <a:effectLst/>
                          <a:latin typeface="Corbel" panose="020B0503020204020204" pitchFamily="34" charset="0"/>
                        </a:rPr>
                        <a:t>15.6%</a:t>
                      </a:r>
                    </a:p>
                  </a:txBody>
                  <a:tcPr marL="7620" marR="7620" marT="7620"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chemeClr val="bg1">
                        <a:lumMod val="95000"/>
                        <a:alpha val="30000"/>
                      </a:schemeClr>
                    </a:solidFill>
                  </a:tcPr>
                </a:tc>
                <a:extLst>
                  <a:ext uri="{0D108BD9-81ED-4DB2-BD59-A6C34878D82A}">
                    <a16:rowId xmlns="" xmlns:a16="http://schemas.microsoft.com/office/drawing/2014/main" val="10004"/>
                  </a:ext>
                </a:extLst>
              </a:tr>
              <a:tr h="292532">
                <a:tc>
                  <a:txBody>
                    <a:bodyPr/>
                    <a:lstStyle/>
                    <a:p>
                      <a:pPr algn="l" fontAlgn="b"/>
                      <a:r>
                        <a:rPr lang="en-US" sz="1400" b="0" i="0" u="none" strike="noStrike" dirty="0">
                          <a:solidFill>
                            <a:schemeClr val="tx1">
                              <a:lumMod val="85000"/>
                              <a:lumOff val="15000"/>
                            </a:schemeClr>
                          </a:solidFill>
                          <a:latin typeface="Corbel" pitchFamily="34" charset="0"/>
                          <a:cs typeface="Arial" pitchFamily="34" charset="0"/>
                        </a:rPr>
                        <a:t>Institutional Banking</a:t>
                      </a:r>
                    </a:p>
                  </a:txBody>
                  <a:tcPr marL="9181" marR="9181" marT="9181" marB="0" anchor="ctr">
                    <a:lnL w="3175" cap="flat" cmpd="sng" algn="ctr">
                      <a:no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chemeClr val="bg1">
                        <a:lumMod val="95000"/>
                        <a:alpha val="30000"/>
                      </a:schemeClr>
                    </a:solidFill>
                  </a:tcPr>
                </a:tc>
                <a:tc>
                  <a:txBody>
                    <a:bodyPr/>
                    <a:lstStyle/>
                    <a:p>
                      <a:pPr algn="ctr" fontAlgn="b"/>
                      <a:r>
                        <a:rPr lang="en-GB" sz="1400" b="0" i="0" u="none" strike="noStrike" dirty="0">
                          <a:solidFill>
                            <a:srgbClr val="000000"/>
                          </a:solidFill>
                          <a:effectLst/>
                          <a:latin typeface="Corbel" panose="020B0503020204020204" pitchFamily="34" charset="0"/>
                        </a:rPr>
                        <a:t>16.1%</a:t>
                      </a:r>
                    </a:p>
                  </a:txBody>
                  <a:tcPr marL="7620" marR="7620" marT="7620"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chemeClr val="bg1">
                        <a:lumMod val="95000"/>
                        <a:alpha val="30000"/>
                      </a:schemeClr>
                    </a:solidFill>
                  </a:tcPr>
                </a:tc>
                <a:tc>
                  <a:txBody>
                    <a:bodyPr/>
                    <a:lstStyle/>
                    <a:p>
                      <a:pPr algn="ctr" fontAlgn="b"/>
                      <a:r>
                        <a:rPr lang="en-GB" sz="1400" b="0" i="0" u="none" strike="noStrike" dirty="0">
                          <a:solidFill>
                            <a:srgbClr val="000000"/>
                          </a:solidFill>
                          <a:effectLst/>
                          <a:latin typeface="Corbel" panose="020B0503020204020204" pitchFamily="34" charset="0"/>
                        </a:rPr>
                        <a:t>-5.2%</a:t>
                      </a:r>
                    </a:p>
                  </a:txBody>
                  <a:tcPr marL="7620" marR="7620" marT="7620"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chemeClr val="bg1">
                        <a:lumMod val="95000"/>
                        <a:alpha val="30000"/>
                      </a:schemeClr>
                    </a:solidFill>
                  </a:tcPr>
                </a:tc>
                <a:extLst>
                  <a:ext uri="{0D108BD9-81ED-4DB2-BD59-A6C34878D82A}">
                    <a16:rowId xmlns="" xmlns:a16="http://schemas.microsoft.com/office/drawing/2014/main" val="10005"/>
                  </a:ext>
                </a:extLst>
              </a:tr>
              <a:tr h="740141">
                <a:tc>
                  <a:txBody>
                    <a:bodyPr/>
                    <a:lstStyle/>
                    <a:p>
                      <a:pPr algn="l" fontAlgn="b"/>
                      <a:r>
                        <a:rPr lang="en-US" sz="1400" b="0" i="0" u="none" strike="noStrike" dirty="0">
                          <a:solidFill>
                            <a:schemeClr val="tx1">
                              <a:lumMod val="85000"/>
                              <a:lumOff val="15000"/>
                            </a:schemeClr>
                          </a:solidFill>
                          <a:latin typeface="Corbel" pitchFamily="34" charset="0"/>
                          <a:cs typeface="Arial" pitchFamily="34" charset="0"/>
                        </a:rPr>
                        <a:t>Treasury &amp; Financial Markets/ Others</a:t>
                      </a:r>
                    </a:p>
                  </a:txBody>
                  <a:tcPr marL="9181" marR="9181" marT="9181" marB="0" anchor="ctr">
                    <a:lnL w="3175" cap="flat" cmpd="sng" algn="ctr">
                      <a:no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rgbClr val="662E9E"/>
                      </a:solidFill>
                      <a:prstDash val="solid"/>
                      <a:round/>
                      <a:headEnd type="none" w="med" len="med"/>
                      <a:tailEnd type="none" w="med" len="med"/>
                    </a:lnB>
                    <a:solidFill>
                      <a:schemeClr val="bg1">
                        <a:lumMod val="95000"/>
                        <a:alpha val="30000"/>
                      </a:schemeClr>
                    </a:solidFill>
                  </a:tcPr>
                </a:tc>
                <a:tc>
                  <a:txBody>
                    <a:bodyPr/>
                    <a:lstStyle/>
                    <a:p>
                      <a:pPr algn="ctr" fontAlgn="b"/>
                      <a:r>
                        <a:rPr lang="en-GB" sz="1400" b="0" i="0" u="none" strike="noStrike" dirty="0">
                          <a:solidFill>
                            <a:srgbClr val="000000"/>
                          </a:solidFill>
                          <a:effectLst/>
                          <a:latin typeface="Corbel" panose="020B0503020204020204" pitchFamily="34" charset="0"/>
                        </a:rPr>
                        <a:t>29.6%</a:t>
                      </a:r>
                    </a:p>
                  </a:txBody>
                  <a:tcPr marL="7620" marR="7620" marT="7620"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rgbClr val="662E9E"/>
                      </a:solidFill>
                      <a:prstDash val="solid"/>
                      <a:round/>
                      <a:headEnd type="none" w="med" len="med"/>
                      <a:tailEnd type="none" w="med" len="med"/>
                    </a:lnB>
                    <a:solidFill>
                      <a:schemeClr val="bg1">
                        <a:lumMod val="95000"/>
                        <a:alpha val="30000"/>
                      </a:schemeClr>
                    </a:solidFill>
                  </a:tcPr>
                </a:tc>
                <a:tc>
                  <a:txBody>
                    <a:bodyPr/>
                    <a:lstStyle/>
                    <a:p>
                      <a:pPr algn="ctr" fontAlgn="b"/>
                      <a:r>
                        <a:rPr lang="en-GB" sz="1400" b="0" i="0" u="none" strike="noStrike" dirty="0">
                          <a:solidFill>
                            <a:srgbClr val="000000"/>
                          </a:solidFill>
                          <a:effectLst/>
                          <a:latin typeface="Corbel" panose="020B0503020204020204" pitchFamily="34" charset="0"/>
                        </a:rPr>
                        <a:t>50.9%</a:t>
                      </a:r>
                    </a:p>
                  </a:txBody>
                  <a:tcPr marL="7620" marR="7620" marT="7620"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rgbClr val="662E9E"/>
                      </a:solidFill>
                      <a:prstDash val="solid"/>
                      <a:round/>
                      <a:headEnd type="none" w="med" len="med"/>
                      <a:tailEnd type="none" w="med" len="med"/>
                    </a:lnB>
                    <a:solidFill>
                      <a:schemeClr val="bg1">
                        <a:lumMod val="95000"/>
                        <a:alpha val="30000"/>
                      </a:schemeClr>
                    </a:solidFill>
                  </a:tcPr>
                </a:tc>
                <a:extLst>
                  <a:ext uri="{0D108BD9-81ED-4DB2-BD59-A6C34878D82A}">
                    <a16:rowId xmlns="" xmlns:a16="http://schemas.microsoft.com/office/drawing/2014/main" val="10006"/>
                  </a:ext>
                </a:extLst>
              </a:tr>
              <a:tr h="365666">
                <a:tc>
                  <a:txBody>
                    <a:bodyPr/>
                    <a:lstStyle/>
                    <a:p>
                      <a:pPr algn="l" fontAlgn="b"/>
                      <a:r>
                        <a:rPr lang="en-US" sz="1400" b="1" i="0" u="none" strike="noStrike" dirty="0">
                          <a:solidFill>
                            <a:schemeClr val="tx1">
                              <a:lumMod val="85000"/>
                              <a:lumOff val="15000"/>
                            </a:schemeClr>
                          </a:solidFill>
                          <a:latin typeface="Corbel" pitchFamily="34" charset="0"/>
                          <a:cs typeface="Arial" pitchFamily="34" charset="0"/>
                        </a:rPr>
                        <a:t>Total</a:t>
                      </a:r>
                    </a:p>
                  </a:txBody>
                  <a:tcPr marL="9181" marR="9181" marT="9181" marB="0" anchor="ctr">
                    <a:lnL w="3175" cap="flat" cmpd="sng" algn="ctr">
                      <a:no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rgbClr val="662E9E"/>
                      </a:solidFill>
                      <a:prstDash val="solid"/>
                      <a:round/>
                      <a:headEnd type="none" w="med" len="med"/>
                      <a:tailEnd type="none" w="med" len="med"/>
                    </a:lnT>
                    <a:lnB w="28575" cap="flat" cmpd="sng" algn="ctr">
                      <a:solidFill>
                        <a:srgbClr val="662E9E"/>
                      </a:solidFill>
                      <a:prstDash val="solid"/>
                      <a:round/>
                      <a:headEnd type="none" w="med" len="med"/>
                      <a:tailEnd type="none" w="med" len="med"/>
                    </a:lnB>
                    <a:solidFill>
                      <a:schemeClr val="bg1">
                        <a:lumMod val="95000"/>
                        <a:alpha val="30000"/>
                      </a:schemeClr>
                    </a:solidFill>
                  </a:tcPr>
                </a:tc>
                <a:tc>
                  <a:txBody>
                    <a:bodyPr/>
                    <a:lstStyle/>
                    <a:p>
                      <a:pPr algn="ctr" fontAlgn="b"/>
                      <a:r>
                        <a:rPr lang="en-GB" sz="1400" b="0" i="0" u="none" strike="noStrike" dirty="0">
                          <a:solidFill>
                            <a:srgbClr val="000000"/>
                          </a:solidFill>
                          <a:effectLst/>
                          <a:latin typeface="Corbel" panose="020B0503020204020204" pitchFamily="34" charset="0"/>
                        </a:rPr>
                        <a:t>7.6%</a:t>
                      </a:r>
                    </a:p>
                  </a:txBody>
                  <a:tcPr marL="7620" marR="7620" marT="7620"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rgbClr val="662E9E"/>
                      </a:solidFill>
                      <a:prstDash val="solid"/>
                      <a:round/>
                      <a:headEnd type="none" w="med" len="med"/>
                      <a:tailEnd type="none" w="med" len="med"/>
                    </a:lnT>
                    <a:lnB w="28575" cap="flat" cmpd="sng" algn="ctr">
                      <a:solidFill>
                        <a:srgbClr val="662E9E"/>
                      </a:solidFill>
                      <a:prstDash val="solid"/>
                      <a:round/>
                      <a:headEnd type="none" w="med" len="med"/>
                      <a:tailEnd type="none" w="med" len="med"/>
                    </a:lnB>
                    <a:solidFill>
                      <a:schemeClr val="bg1">
                        <a:lumMod val="95000"/>
                        <a:alpha val="30000"/>
                      </a:schemeClr>
                    </a:solidFill>
                  </a:tcPr>
                </a:tc>
                <a:tc>
                  <a:txBody>
                    <a:bodyPr/>
                    <a:lstStyle/>
                    <a:p>
                      <a:pPr algn="ctr" fontAlgn="b"/>
                      <a:r>
                        <a:rPr lang="en-GB" sz="1400" b="0" i="0" u="none" strike="noStrike" dirty="0">
                          <a:solidFill>
                            <a:srgbClr val="000000"/>
                          </a:solidFill>
                          <a:effectLst/>
                          <a:latin typeface="Corbel" panose="020B0503020204020204" pitchFamily="34" charset="0"/>
                        </a:rPr>
                        <a:t>7.4%</a:t>
                      </a:r>
                    </a:p>
                  </a:txBody>
                  <a:tcPr marL="7620" marR="7620" marT="7620"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rgbClr val="662E9E"/>
                      </a:solidFill>
                      <a:prstDash val="solid"/>
                      <a:round/>
                      <a:headEnd type="none" w="med" len="med"/>
                      <a:tailEnd type="none" w="med" len="med"/>
                    </a:lnT>
                    <a:lnB w="28575" cap="flat" cmpd="sng" algn="ctr">
                      <a:solidFill>
                        <a:srgbClr val="662E9E"/>
                      </a:solidFill>
                      <a:prstDash val="solid"/>
                      <a:round/>
                      <a:headEnd type="none" w="med" len="med"/>
                      <a:tailEnd type="none" w="med" len="med"/>
                    </a:lnB>
                    <a:solidFill>
                      <a:schemeClr val="bg1">
                        <a:lumMod val="95000"/>
                        <a:alpha val="30000"/>
                      </a:schemeClr>
                    </a:solidFill>
                  </a:tcPr>
                </a:tc>
                <a:extLst>
                  <a:ext uri="{0D108BD9-81ED-4DB2-BD59-A6C34878D82A}">
                    <a16:rowId xmlns="" xmlns:a16="http://schemas.microsoft.com/office/drawing/2014/main" val="10007"/>
                  </a:ext>
                </a:extLst>
              </a:tr>
            </a:tbl>
          </a:graphicData>
        </a:graphic>
      </p:graphicFrame>
      <p:sp>
        <p:nvSpPr>
          <p:cNvPr id="10" name="TextBox 9"/>
          <p:cNvSpPr txBox="1"/>
          <p:nvPr/>
        </p:nvSpPr>
        <p:spPr>
          <a:xfrm>
            <a:off x="6886074" y="0"/>
            <a:ext cx="2299604" cy="338554"/>
          </a:xfrm>
          <a:prstGeom prst="rect">
            <a:avLst/>
          </a:prstGeom>
          <a:solidFill>
            <a:schemeClr val="bg1">
              <a:lumMod val="85000"/>
            </a:schemeClr>
          </a:solidFill>
        </p:spPr>
        <p:txBody>
          <a:bodyPr wrap="none" rtlCol="0">
            <a:spAutoFit/>
          </a:bodyPr>
          <a:lstStyle/>
          <a:p>
            <a:r>
              <a:rPr lang="en-US" sz="1600" b="1" dirty="0">
                <a:solidFill>
                  <a:srgbClr val="662E9E"/>
                </a:solidFill>
                <a:latin typeface="Corbel" pitchFamily="34" charset="0"/>
              </a:rPr>
              <a:t>CRBG: Deposit Analysis </a:t>
            </a:r>
            <a:endParaRPr lang="en-GB" sz="1600" b="1" dirty="0">
              <a:solidFill>
                <a:srgbClr val="662E9E"/>
              </a:solidFill>
              <a:latin typeface="Corbel" pitchFamily="34" charset="0"/>
            </a:endParaRPr>
          </a:p>
        </p:txBody>
      </p:sp>
      <p:sp>
        <p:nvSpPr>
          <p:cNvPr id="11" name="TextBox 10"/>
          <p:cNvSpPr txBox="1"/>
          <p:nvPr/>
        </p:nvSpPr>
        <p:spPr>
          <a:xfrm>
            <a:off x="608615" y="1838853"/>
            <a:ext cx="707703" cy="284693"/>
          </a:xfrm>
          <a:prstGeom prst="rect">
            <a:avLst/>
          </a:prstGeom>
          <a:noFill/>
        </p:spPr>
        <p:txBody>
          <a:bodyPr wrap="square" rtlCol="0">
            <a:spAutoFit/>
          </a:bodyPr>
          <a:lstStyle/>
          <a:p>
            <a:r>
              <a:rPr lang="en-US" sz="1250" b="1" dirty="0">
                <a:solidFill>
                  <a:prstClr val="black"/>
                </a:solidFill>
                <a:latin typeface="Corbel" pitchFamily="34" charset="0"/>
              </a:rPr>
              <a:t>692.4</a:t>
            </a:r>
          </a:p>
        </p:txBody>
      </p:sp>
      <p:sp>
        <p:nvSpPr>
          <p:cNvPr id="12" name="TextBox 11"/>
          <p:cNvSpPr txBox="1"/>
          <p:nvPr/>
        </p:nvSpPr>
        <p:spPr>
          <a:xfrm>
            <a:off x="2144953" y="1780401"/>
            <a:ext cx="725045" cy="284693"/>
          </a:xfrm>
          <a:prstGeom prst="rect">
            <a:avLst/>
          </a:prstGeom>
          <a:noFill/>
        </p:spPr>
        <p:txBody>
          <a:bodyPr wrap="square" rtlCol="0">
            <a:spAutoFit/>
          </a:bodyPr>
          <a:lstStyle/>
          <a:p>
            <a:pPr algn="ctr"/>
            <a:r>
              <a:rPr lang="en-US" sz="1250" b="1" dirty="0">
                <a:solidFill>
                  <a:prstClr val="black"/>
                </a:solidFill>
                <a:latin typeface="Corbel" pitchFamily="34" charset="0"/>
              </a:rPr>
              <a:t>693.3</a:t>
            </a:r>
          </a:p>
        </p:txBody>
      </p:sp>
      <p:sp>
        <p:nvSpPr>
          <p:cNvPr id="13" name="TextBox 12"/>
          <p:cNvSpPr txBox="1"/>
          <p:nvPr/>
        </p:nvSpPr>
        <p:spPr>
          <a:xfrm>
            <a:off x="3816350" y="1612336"/>
            <a:ext cx="707703" cy="284693"/>
          </a:xfrm>
          <a:prstGeom prst="rect">
            <a:avLst/>
          </a:prstGeom>
          <a:noFill/>
        </p:spPr>
        <p:txBody>
          <a:bodyPr wrap="square" rtlCol="0">
            <a:spAutoFit/>
          </a:bodyPr>
          <a:lstStyle/>
          <a:p>
            <a:pPr algn="ctr"/>
            <a:r>
              <a:rPr lang="en-US" sz="1250" b="1" dirty="0">
                <a:solidFill>
                  <a:prstClr val="black"/>
                </a:solidFill>
                <a:latin typeface="Corbel" pitchFamily="34" charset="0"/>
              </a:rPr>
              <a:t>749.4</a:t>
            </a:r>
          </a:p>
        </p:txBody>
      </p:sp>
      <p:sp>
        <p:nvSpPr>
          <p:cNvPr id="14" name="TextBox 13"/>
          <p:cNvSpPr txBox="1"/>
          <p:nvPr/>
        </p:nvSpPr>
        <p:spPr>
          <a:xfrm>
            <a:off x="304800" y="1261646"/>
            <a:ext cx="7587779" cy="338554"/>
          </a:xfrm>
          <a:prstGeom prst="rect">
            <a:avLst/>
          </a:prstGeom>
          <a:noFill/>
        </p:spPr>
        <p:txBody>
          <a:bodyPr wrap="square" rtlCol="0">
            <a:spAutoFit/>
          </a:bodyPr>
          <a:lstStyle/>
          <a:p>
            <a:pPr algn="ctr"/>
            <a:r>
              <a:rPr lang="en-US" sz="1600" b="1" dirty="0">
                <a:solidFill>
                  <a:prstClr val="black">
                    <a:lumMod val="65000"/>
                    <a:lumOff val="35000"/>
                  </a:prstClr>
                </a:solidFill>
                <a:latin typeface="Corbel" pitchFamily="34" charset="0"/>
              </a:rPr>
              <a:t>CRBG: Deposit Distribution by Segment - (</a:t>
            </a:r>
            <a:r>
              <a:rPr lang="en-US" sz="1600" b="1" dirty="0">
                <a:solidFill>
                  <a:prstClr val="black">
                    <a:lumMod val="65000"/>
                    <a:lumOff val="35000"/>
                  </a:prstClr>
                </a:solidFill>
                <a:latin typeface="Corbel" pitchFamily="34" charset="0"/>
                <a:cs typeface="Arial" panose="020B0604020202020204" pitchFamily="34" charset="0"/>
              </a:rPr>
              <a:t>1Q17 vs. 4Q17 vs. 1Q18</a:t>
            </a:r>
            <a:r>
              <a:rPr lang="en-US" sz="1600" b="1" dirty="0">
                <a:solidFill>
                  <a:prstClr val="black">
                    <a:lumMod val="65000"/>
                    <a:lumOff val="35000"/>
                  </a:prstClr>
                </a:solidFill>
                <a:latin typeface="Corbel" pitchFamily="34" charset="0"/>
              </a:rPr>
              <a:t>)</a:t>
            </a:r>
          </a:p>
        </p:txBody>
      </p:sp>
      <p:sp>
        <p:nvSpPr>
          <p:cNvPr id="18" name="TextBox 17"/>
          <p:cNvSpPr txBox="1"/>
          <p:nvPr/>
        </p:nvSpPr>
        <p:spPr>
          <a:xfrm>
            <a:off x="4876800" y="4752201"/>
            <a:ext cx="719440" cy="276999"/>
          </a:xfrm>
          <a:prstGeom prst="rect">
            <a:avLst/>
          </a:prstGeom>
          <a:noFill/>
        </p:spPr>
        <p:txBody>
          <a:bodyPr wrap="square" rtlCol="0">
            <a:spAutoFit/>
          </a:bodyPr>
          <a:lstStyle/>
          <a:p>
            <a:r>
              <a:rPr lang="en-US" sz="1200" b="1" dirty="0">
                <a:solidFill>
                  <a:prstClr val="black"/>
                </a:solidFill>
                <a:latin typeface="Corbel" pitchFamily="34" charset="0"/>
              </a:rPr>
              <a:t>35%</a:t>
            </a:r>
          </a:p>
        </p:txBody>
      </p:sp>
      <p:sp>
        <p:nvSpPr>
          <p:cNvPr id="19" name="TextBox 18"/>
          <p:cNvSpPr txBox="1"/>
          <p:nvPr/>
        </p:nvSpPr>
        <p:spPr>
          <a:xfrm>
            <a:off x="4824156" y="3703088"/>
            <a:ext cx="471604" cy="276999"/>
          </a:xfrm>
          <a:prstGeom prst="rect">
            <a:avLst/>
          </a:prstGeom>
          <a:noFill/>
        </p:spPr>
        <p:txBody>
          <a:bodyPr wrap="none" rtlCol="0">
            <a:spAutoFit/>
          </a:bodyPr>
          <a:lstStyle/>
          <a:p>
            <a:r>
              <a:rPr lang="en-US" sz="1200" b="1" dirty="0">
                <a:solidFill>
                  <a:prstClr val="black"/>
                </a:solidFill>
                <a:latin typeface="Corbel" pitchFamily="34" charset="0"/>
              </a:rPr>
              <a:t>36%</a:t>
            </a:r>
          </a:p>
        </p:txBody>
      </p:sp>
      <p:sp>
        <p:nvSpPr>
          <p:cNvPr id="20" name="TextBox 19"/>
          <p:cNvSpPr txBox="1"/>
          <p:nvPr/>
        </p:nvSpPr>
        <p:spPr>
          <a:xfrm>
            <a:off x="4795956" y="2431166"/>
            <a:ext cx="471604" cy="276999"/>
          </a:xfrm>
          <a:prstGeom prst="rect">
            <a:avLst/>
          </a:prstGeom>
          <a:noFill/>
        </p:spPr>
        <p:txBody>
          <a:bodyPr wrap="none" rtlCol="0">
            <a:spAutoFit/>
          </a:bodyPr>
          <a:lstStyle/>
          <a:p>
            <a:r>
              <a:rPr lang="en-US" sz="1200" b="1" dirty="0">
                <a:solidFill>
                  <a:prstClr val="black"/>
                </a:solidFill>
                <a:latin typeface="Corbel" pitchFamily="34" charset="0"/>
              </a:rPr>
              <a:t>18%</a:t>
            </a:r>
          </a:p>
        </p:txBody>
      </p:sp>
      <p:sp>
        <p:nvSpPr>
          <p:cNvPr id="21" name="TextBox 20"/>
          <p:cNvSpPr txBox="1"/>
          <p:nvPr/>
        </p:nvSpPr>
        <p:spPr>
          <a:xfrm>
            <a:off x="4806679" y="1780401"/>
            <a:ext cx="508473" cy="276999"/>
          </a:xfrm>
          <a:prstGeom prst="rect">
            <a:avLst/>
          </a:prstGeom>
          <a:noFill/>
        </p:spPr>
        <p:txBody>
          <a:bodyPr wrap="none" rtlCol="0">
            <a:spAutoFit/>
          </a:bodyPr>
          <a:lstStyle/>
          <a:p>
            <a:r>
              <a:rPr lang="en-US" sz="1200" b="1" dirty="0">
                <a:solidFill>
                  <a:prstClr val="black"/>
                </a:solidFill>
                <a:latin typeface="Corbel" pitchFamily="34" charset="0"/>
              </a:rPr>
              <a:t>2.3%</a:t>
            </a:r>
          </a:p>
        </p:txBody>
      </p:sp>
      <p:sp>
        <p:nvSpPr>
          <p:cNvPr id="22" name="TextBox 21"/>
          <p:cNvSpPr txBox="1"/>
          <p:nvPr/>
        </p:nvSpPr>
        <p:spPr>
          <a:xfrm>
            <a:off x="4572000" y="1535456"/>
            <a:ext cx="1152185" cy="276999"/>
          </a:xfrm>
          <a:prstGeom prst="rect">
            <a:avLst/>
          </a:prstGeom>
          <a:noFill/>
        </p:spPr>
        <p:txBody>
          <a:bodyPr wrap="square" rtlCol="0">
            <a:spAutoFit/>
          </a:bodyPr>
          <a:lstStyle/>
          <a:p>
            <a:r>
              <a:rPr lang="en-US" sz="1200" b="1" dirty="0">
                <a:solidFill>
                  <a:prstClr val="black"/>
                </a:solidFill>
                <a:latin typeface="Corbel" pitchFamily="34" charset="0"/>
              </a:rPr>
              <a:t>1Q18 % Distri.</a:t>
            </a:r>
          </a:p>
        </p:txBody>
      </p:sp>
      <p:sp>
        <p:nvSpPr>
          <p:cNvPr id="23" name="TextBox 22"/>
          <p:cNvSpPr txBox="1"/>
          <p:nvPr/>
        </p:nvSpPr>
        <p:spPr>
          <a:xfrm>
            <a:off x="4849689" y="2771001"/>
            <a:ext cx="388248" cy="276999"/>
          </a:xfrm>
          <a:prstGeom prst="rect">
            <a:avLst/>
          </a:prstGeom>
          <a:noFill/>
        </p:spPr>
        <p:txBody>
          <a:bodyPr wrap="none" rtlCol="0">
            <a:spAutoFit/>
          </a:bodyPr>
          <a:lstStyle/>
          <a:p>
            <a:r>
              <a:rPr lang="en-US" sz="1200" b="1" dirty="0">
                <a:solidFill>
                  <a:prstClr val="black"/>
                </a:solidFill>
                <a:latin typeface="Corbel" pitchFamily="34" charset="0"/>
              </a:rPr>
              <a:t>2%</a:t>
            </a:r>
          </a:p>
        </p:txBody>
      </p:sp>
      <p:sp>
        <p:nvSpPr>
          <p:cNvPr id="24" name="TextBox 23"/>
          <p:cNvSpPr txBox="1"/>
          <p:nvPr/>
        </p:nvSpPr>
        <p:spPr>
          <a:xfrm>
            <a:off x="4837634" y="1981200"/>
            <a:ext cx="396262" cy="276999"/>
          </a:xfrm>
          <a:prstGeom prst="rect">
            <a:avLst/>
          </a:prstGeom>
          <a:noFill/>
        </p:spPr>
        <p:txBody>
          <a:bodyPr wrap="none" rtlCol="0">
            <a:spAutoFit/>
          </a:bodyPr>
          <a:lstStyle/>
          <a:p>
            <a:r>
              <a:rPr lang="en-US" sz="1200" b="1" dirty="0">
                <a:solidFill>
                  <a:prstClr val="black"/>
                </a:solidFill>
                <a:latin typeface="Corbel" pitchFamily="34" charset="0"/>
              </a:rPr>
              <a:t>6%</a:t>
            </a:r>
          </a:p>
        </p:txBody>
      </p:sp>
      <p:sp>
        <p:nvSpPr>
          <p:cNvPr id="25" name="Right Brace 24"/>
          <p:cNvSpPr/>
          <p:nvPr/>
        </p:nvSpPr>
        <p:spPr>
          <a:xfrm>
            <a:off x="5257800" y="2977662"/>
            <a:ext cx="45719" cy="2584937"/>
          </a:xfrm>
          <a:prstGeom prst="rightBrace">
            <a:avLst/>
          </a:prstGeom>
          <a:ln w="9525">
            <a:solidFill>
              <a:srgbClr val="662E9E"/>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solidFill>
                <a:srgbClr val="000000"/>
              </a:solidFill>
            </a:endParaRPr>
          </a:p>
        </p:txBody>
      </p:sp>
      <p:sp>
        <p:nvSpPr>
          <p:cNvPr id="26" name="TextBox 25"/>
          <p:cNvSpPr txBox="1"/>
          <p:nvPr/>
        </p:nvSpPr>
        <p:spPr>
          <a:xfrm>
            <a:off x="5334002" y="4340423"/>
            <a:ext cx="633387" cy="307777"/>
          </a:xfrm>
          <a:prstGeom prst="rect">
            <a:avLst/>
          </a:prstGeom>
          <a:noFill/>
          <a:ln w="9525">
            <a:solidFill>
              <a:srgbClr val="662E9E"/>
            </a:solidFill>
          </a:ln>
        </p:spPr>
        <p:txBody>
          <a:bodyPr wrap="square" rtlCol="0">
            <a:spAutoFit/>
          </a:bodyPr>
          <a:lstStyle/>
          <a:p>
            <a:pPr algn="ctr"/>
            <a:r>
              <a:rPr lang="en-US" sz="1400" dirty="0">
                <a:solidFill>
                  <a:srgbClr val="000000"/>
                </a:solidFill>
                <a:latin typeface="Corbel" pitchFamily="34" charset="0"/>
              </a:rPr>
              <a:t>71%</a:t>
            </a:r>
          </a:p>
        </p:txBody>
      </p:sp>
      <p:sp>
        <p:nvSpPr>
          <p:cNvPr id="27" name="TextBox 26"/>
          <p:cNvSpPr txBox="1"/>
          <p:nvPr/>
        </p:nvSpPr>
        <p:spPr>
          <a:xfrm>
            <a:off x="1143000" y="304800"/>
            <a:ext cx="7924800" cy="877163"/>
          </a:xfrm>
          <a:prstGeom prst="rect">
            <a:avLst/>
          </a:prstGeom>
          <a:noFill/>
        </p:spPr>
        <p:txBody>
          <a:bodyPr wrap="square" rtlCol="0" anchor="b">
            <a:spAutoFit/>
          </a:bodyPr>
          <a:lstStyle/>
          <a:p>
            <a:r>
              <a:rPr lang="en-US" sz="1700" b="1" i="1" dirty="0">
                <a:solidFill>
                  <a:prstClr val="black">
                    <a:lumMod val="65000"/>
                    <a:lumOff val="35000"/>
                  </a:prstClr>
                </a:solidFill>
                <a:latin typeface="Corbel" panose="020B0503020204020204" pitchFamily="34" charset="0"/>
              </a:rPr>
              <a:t>QoQ &amp; YoY growth in deposits across most segments. Total deposits increased by N56 billion QoQ with  SME </a:t>
            </a:r>
            <a:r>
              <a:rPr lang="en-US" sz="1700" b="1" i="1" dirty="0" smtClean="0">
                <a:solidFill>
                  <a:prstClr val="black">
                    <a:lumMod val="65000"/>
                    <a:lumOff val="35000"/>
                  </a:prstClr>
                </a:solidFill>
                <a:latin typeface="Corbel" panose="020B0503020204020204" pitchFamily="34" charset="0"/>
              </a:rPr>
              <a:t>and Personal </a:t>
            </a:r>
            <a:r>
              <a:rPr lang="en-US" sz="1700" b="1" i="1" dirty="0">
                <a:solidFill>
                  <a:prstClr val="black">
                    <a:lumMod val="65000"/>
                    <a:lumOff val="35000"/>
                  </a:prstClr>
                </a:solidFill>
                <a:latin typeface="Corbel" panose="020B0503020204020204" pitchFamily="34" charset="0"/>
              </a:rPr>
              <a:t>Banking contributing 73% and </a:t>
            </a:r>
            <a:r>
              <a:rPr lang="en-US" sz="1700" b="1" i="1" dirty="0" smtClean="0">
                <a:solidFill>
                  <a:prstClr val="black">
                    <a:lumMod val="65000"/>
                    <a:lumOff val="35000"/>
                  </a:prstClr>
                </a:solidFill>
                <a:latin typeface="Corbel" panose="020B0503020204020204" pitchFamily="34" charset="0"/>
              </a:rPr>
              <a:t>18% respectively </a:t>
            </a:r>
            <a:r>
              <a:rPr lang="en-US" sz="1700" b="1" i="1" dirty="0">
                <a:solidFill>
                  <a:prstClr val="black">
                    <a:lumMod val="65000"/>
                    <a:lumOff val="35000"/>
                  </a:prstClr>
                </a:solidFill>
                <a:latin typeface="Corbel" panose="020B0503020204020204" pitchFamily="34" charset="0"/>
              </a:rPr>
              <a:t>to Q1 2018 deposit </a:t>
            </a:r>
            <a:r>
              <a:rPr lang="en-US" sz="1700" b="1" i="1" dirty="0" smtClean="0">
                <a:solidFill>
                  <a:prstClr val="black">
                    <a:lumMod val="65000"/>
                    <a:lumOff val="35000"/>
                  </a:prstClr>
                </a:solidFill>
                <a:latin typeface="Corbel" panose="020B0503020204020204" pitchFamily="34" charset="0"/>
              </a:rPr>
              <a:t>growth in 1Q18.</a:t>
            </a:r>
            <a:endParaRPr lang="en-US" sz="1700" b="1" i="1" kern="0" dirty="0">
              <a:solidFill>
                <a:prstClr val="black">
                  <a:lumMod val="65000"/>
                  <a:lumOff val="35000"/>
                </a:prstClr>
              </a:solidFill>
              <a:latin typeface="Corbel" pitchFamily="34" charset="0"/>
            </a:endParaRPr>
          </a:p>
        </p:txBody>
      </p:sp>
    </p:spTree>
    <p:extLst>
      <p:ext uri="{BB962C8B-B14F-4D97-AF65-F5344CB8AC3E}">
        <p14:creationId xmlns:p14="http://schemas.microsoft.com/office/powerpoint/2010/main" val="332402692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p:cNvSpPr>
            <a:spLocks noGrp="1"/>
          </p:cNvSpPr>
          <p:nvPr>
            <p:ph type="sldNum" sz="quarter" idx="12"/>
          </p:nvPr>
        </p:nvSpPr>
        <p:spPr>
          <a:xfrm>
            <a:off x="7848600" y="6569075"/>
            <a:ext cx="1318846" cy="365125"/>
          </a:xfrm>
        </p:spPr>
        <p:txBody>
          <a:bodyPr/>
          <a:lstStyle/>
          <a:p>
            <a:fld id="{5B1C2CD0-820B-5044-BB6F-43ECDF7114E2}" type="slidenum">
              <a:rPr lang="en-US" sz="1000" smtClean="0">
                <a:solidFill>
                  <a:prstClr val="black">
                    <a:tint val="75000"/>
                  </a:prstClr>
                </a:solidFill>
                <a:latin typeface="Corbel" pitchFamily="34" charset="0"/>
              </a:rPr>
              <a:pPr/>
              <a:t>16</a:t>
            </a:fld>
            <a:endParaRPr lang="en-US" sz="1000" dirty="0">
              <a:solidFill>
                <a:prstClr val="black">
                  <a:tint val="75000"/>
                </a:prstClr>
              </a:solidFill>
              <a:latin typeface="Corbel" pitchFamily="34" charset="0"/>
            </a:endParaRPr>
          </a:p>
        </p:txBody>
      </p:sp>
      <p:cxnSp>
        <p:nvCxnSpPr>
          <p:cNvPr id="8" name="Straight Connector 7"/>
          <p:cNvCxnSpPr/>
          <p:nvPr/>
        </p:nvCxnSpPr>
        <p:spPr>
          <a:xfrm>
            <a:off x="0" y="1219200"/>
            <a:ext cx="7632700" cy="0"/>
          </a:xfrm>
          <a:prstGeom prst="line">
            <a:avLst/>
          </a:prstGeom>
          <a:ln w="38100" cap="flat" cmpd="sng" algn="ctr">
            <a:solidFill>
              <a:srgbClr val="633F95"/>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9" name="Picture 8" descr="FCMB LOGOS.pdf"/>
          <p:cNvPicPr>
            <a:picLocks noChangeAspect="1"/>
          </p:cNvPicPr>
          <p:nvPr/>
        </p:nvPicPr>
        <p:blipFill rotWithShape="1">
          <a:blip r:embed="rId2" cstate="print">
            <a:extLst>
              <a:ext uri="{28A0092B-C50C-407E-A947-70E740481C1C}">
                <a14:useLocalDpi xmlns:a14="http://schemas.microsoft.com/office/drawing/2010/main" val="0"/>
              </a:ext>
            </a:extLst>
          </a:blip>
          <a:srcRect l="5682" t="18059" r="54951" b="25515"/>
          <a:stretch/>
        </p:blipFill>
        <p:spPr>
          <a:xfrm>
            <a:off x="111473" y="97728"/>
            <a:ext cx="1031527" cy="1045272"/>
          </a:xfrm>
          <a:prstGeom prst="rect">
            <a:avLst/>
          </a:prstGeom>
        </p:spPr>
      </p:pic>
      <p:graphicFrame>
        <p:nvGraphicFramePr>
          <p:cNvPr id="6" name="Chart 5"/>
          <p:cNvGraphicFramePr/>
          <p:nvPr>
            <p:extLst/>
          </p:nvPr>
        </p:nvGraphicFramePr>
        <p:xfrm>
          <a:off x="201450" y="1600200"/>
          <a:ext cx="6580349" cy="4876800"/>
        </p:xfrm>
        <a:graphic>
          <a:graphicData uri="http://schemas.openxmlformats.org/drawingml/2006/chart">
            <c:chart xmlns:c="http://schemas.openxmlformats.org/drawingml/2006/chart" xmlns:r="http://schemas.openxmlformats.org/officeDocument/2006/relationships" r:id="rId3"/>
          </a:graphicData>
        </a:graphic>
      </p:graphicFrame>
      <p:sp>
        <p:nvSpPr>
          <p:cNvPr id="15" name="TextBox 14"/>
          <p:cNvSpPr txBox="1"/>
          <p:nvPr/>
        </p:nvSpPr>
        <p:spPr>
          <a:xfrm>
            <a:off x="7010400" y="4191000"/>
            <a:ext cx="914400" cy="523220"/>
          </a:xfrm>
          <a:prstGeom prst="rect">
            <a:avLst/>
          </a:prstGeom>
          <a:noFill/>
          <a:ln w="9525">
            <a:solidFill>
              <a:srgbClr val="662E9E"/>
            </a:solidFill>
          </a:ln>
        </p:spPr>
        <p:txBody>
          <a:bodyPr wrap="square" rtlCol="0">
            <a:spAutoFit/>
          </a:bodyPr>
          <a:lstStyle/>
          <a:p>
            <a:pPr algn="ctr"/>
            <a:r>
              <a:rPr lang="en-US" sz="1400" dirty="0">
                <a:solidFill>
                  <a:srgbClr val="000000"/>
                </a:solidFill>
                <a:latin typeface="Corbel" pitchFamily="34" charset="0"/>
              </a:rPr>
              <a:t>Low cost </a:t>
            </a:r>
          </a:p>
          <a:p>
            <a:pPr algn="ctr"/>
            <a:r>
              <a:rPr lang="en-US" sz="1400" dirty="0">
                <a:solidFill>
                  <a:srgbClr val="000000"/>
                </a:solidFill>
                <a:latin typeface="Corbel" pitchFamily="34" charset="0"/>
              </a:rPr>
              <a:t>70%</a:t>
            </a:r>
          </a:p>
        </p:txBody>
      </p:sp>
      <p:sp>
        <p:nvSpPr>
          <p:cNvPr id="16" name="TextBox 15"/>
          <p:cNvSpPr txBox="1"/>
          <p:nvPr/>
        </p:nvSpPr>
        <p:spPr>
          <a:xfrm>
            <a:off x="6905480" y="2381355"/>
            <a:ext cx="959078" cy="523220"/>
          </a:xfrm>
          <a:prstGeom prst="rect">
            <a:avLst/>
          </a:prstGeom>
          <a:noFill/>
          <a:ln w="9525">
            <a:solidFill>
              <a:srgbClr val="662E9E"/>
            </a:solidFill>
          </a:ln>
        </p:spPr>
        <p:txBody>
          <a:bodyPr wrap="square" rtlCol="0">
            <a:spAutoFit/>
          </a:bodyPr>
          <a:lstStyle/>
          <a:p>
            <a:pPr algn="ctr"/>
            <a:r>
              <a:rPr lang="en-US" sz="1400" dirty="0">
                <a:solidFill>
                  <a:srgbClr val="000000"/>
                </a:solidFill>
                <a:latin typeface="Corbel" pitchFamily="34" charset="0"/>
              </a:rPr>
              <a:t>High cost </a:t>
            </a:r>
          </a:p>
          <a:p>
            <a:pPr algn="ctr"/>
            <a:r>
              <a:rPr lang="en-US" sz="1400" dirty="0">
                <a:solidFill>
                  <a:srgbClr val="000000"/>
                </a:solidFill>
                <a:latin typeface="Corbel" pitchFamily="34" charset="0"/>
              </a:rPr>
              <a:t>30%</a:t>
            </a:r>
          </a:p>
        </p:txBody>
      </p:sp>
      <p:cxnSp>
        <p:nvCxnSpPr>
          <p:cNvPr id="17" name="Straight Connector 16"/>
          <p:cNvCxnSpPr/>
          <p:nvPr/>
        </p:nvCxnSpPr>
        <p:spPr>
          <a:xfrm flipV="1">
            <a:off x="6451553" y="2612057"/>
            <a:ext cx="330246" cy="9674"/>
          </a:xfrm>
          <a:prstGeom prst="line">
            <a:avLst/>
          </a:prstGeom>
          <a:ln w="9525">
            <a:solidFill>
              <a:srgbClr val="662E9E"/>
            </a:solidFill>
          </a:ln>
          <a:effectLst/>
        </p:spPr>
        <p:style>
          <a:lnRef idx="2">
            <a:schemeClr val="accent1"/>
          </a:lnRef>
          <a:fillRef idx="0">
            <a:schemeClr val="accent1"/>
          </a:fillRef>
          <a:effectRef idx="1">
            <a:schemeClr val="accent1"/>
          </a:effectRef>
          <a:fontRef idx="minor">
            <a:schemeClr val="tx1"/>
          </a:fontRef>
        </p:style>
      </p:cxnSp>
      <p:sp>
        <p:nvSpPr>
          <p:cNvPr id="20" name="TextBox 19"/>
          <p:cNvSpPr txBox="1"/>
          <p:nvPr/>
        </p:nvSpPr>
        <p:spPr>
          <a:xfrm>
            <a:off x="3124200" y="2218730"/>
            <a:ext cx="707703" cy="284693"/>
          </a:xfrm>
          <a:prstGeom prst="rect">
            <a:avLst/>
          </a:prstGeom>
          <a:noFill/>
        </p:spPr>
        <p:txBody>
          <a:bodyPr wrap="square" rtlCol="0">
            <a:spAutoFit/>
          </a:bodyPr>
          <a:lstStyle/>
          <a:p>
            <a:pPr algn="ctr"/>
            <a:r>
              <a:rPr lang="en-US" sz="1250" b="1" dirty="0">
                <a:solidFill>
                  <a:prstClr val="black"/>
                </a:solidFill>
                <a:latin typeface="Corbel" pitchFamily="34" charset="0"/>
              </a:rPr>
              <a:t>645.4</a:t>
            </a:r>
          </a:p>
        </p:txBody>
      </p:sp>
      <p:sp>
        <p:nvSpPr>
          <p:cNvPr id="21" name="TextBox 20"/>
          <p:cNvSpPr txBox="1"/>
          <p:nvPr/>
        </p:nvSpPr>
        <p:spPr>
          <a:xfrm>
            <a:off x="7023932" y="0"/>
            <a:ext cx="2120068" cy="338554"/>
          </a:xfrm>
          <a:prstGeom prst="rect">
            <a:avLst/>
          </a:prstGeom>
          <a:solidFill>
            <a:schemeClr val="bg1">
              <a:lumMod val="85000"/>
            </a:schemeClr>
          </a:solidFill>
        </p:spPr>
        <p:txBody>
          <a:bodyPr wrap="none" rtlCol="0">
            <a:spAutoFit/>
          </a:bodyPr>
          <a:lstStyle/>
          <a:p>
            <a:r>
              <a:rPr lang="en-US" sz="1600" b="1" dirty="0">
                <a:solidFill>
                  <a:srgbClr val="662E9E"/>
                </a:solidFill>
                <a:latin typeface="Corbel" pitchFamily="34" charset="0"/>
              </a:rPr>
              <a:t>CRB: Deposit Analysis</a:t>
            </a:r>
            <a:endParaRPr lang="en-GB" sz="1600" b="1" dirty="0">
              <a:solidFill>
                <a:srgbClr val="662E9E"/>
              </a:solidFill>
              <a:latin typeface="Corbel" pitchFamily="34" charset="0"/>
            </a:endParaRPr>
          </a:p>
        </p:txBody>
      </p:sp>
      <p:sp>
        <p:nvSpPr>
          <p:cNvPr id="22" name="TextBox 21"/>
          <p:cNvSpPr txBox="1"/>
          <p:nvPr/>
        </p:nvSpPr>
        <p:spPr>
          <a:xfrm>
            <a:off x="2124568" y="1295400"/>
            <a:ext cx="3514232" cy="615553"/>
          </a:xfrm>
          <a:prstGeom prst="rect">
            <a:avLst/>
          </a:prstGeom>
          <a:noFill/>
        </p:spPr>
        <p:txBody>
          <a:bodyPr wrap="none" rtlCol="0">
            <a:spAutoFit/>
          </a:bodyPr>
          <a:lstStyle/>
          <a:p>
            <a:r>
              <a:rPr lang="en-US" sz="1700" b="1" dirty="0">
                <a:solidFill>
                  <a:prstClr val="black">
                    <a:lumMod val="65000"/>
                    <a:lumOff val="35000"/>
                  </a:prstClr>
                </a:solidFill>
                <a:latin typeface="Corbel" pitchFamily="34" charset="0"/>
              </a:rPr>
              <a:t>CRBG: Deposit Distribution by Type</a:t>
            </a:r>
          </a:p>
          <a:p>
            <a:pPr algn="ctr"/>
            <a:r>
              <a:rPr lang="en-US" sz="1700" b="1" dirty="0">
                <a:solidFill>
                  <a:prstClr val="black">
                    <a:lumMod val="65000"/>
                    <a:lumOff val="35000"/>
                  </a:prstClr>
                </a:solidFill>
                <a:latin typeface="Corbel" pitchFamily="34" charset="0"/>
              </a:rPr>
              <a:t>(1Q17 – 1Q18)</a:t>
            </a:r>
          </a:p>
        </p:txBody>
      </p:sp>
      <p:sp>
        <p:nvSpPr>
          <p:cNvPr id="25" name="Right Brace 24"/>
          <p:cNvSpPr/>
          <p:nvPr/>
        </p:nvSpPr>
        <p:spPr>
          <a:xfrm>
            <a:off x="6665794" y="3209375"/>
            <a:ext cx="239686" cy="2353225"/>
          </a:xfrm>
          <a:prstGeom prst="rightBrace">
            <a:avLst/>
          </a:prstGeom>
          <a:ln w="9525">
            <a:solidFill>
              <a:srgbClr val="662E9E"/>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solidFill>
                <a:srgbClr val="000000"/>
              </a:solidFill>
            </a:endParaRPr>
          </a:p>
        </p:txBody>
      </p:sp>
      <p:sp>
        <p:nvSpPr>
          <p:cNvPr id="28" name="TextBox 27"/>
          <p:cNvSpPr txBox="1"/>
          <p:nvPr/>
        </p:nvSpPr>
        <p:spPr>
          <a:xfrm>
            <a:off x="609600" y="2066330"/>
            <a:ext cx="707703" cy="284693"/>
          </a:xfrm>
          <a:prstGeom prst="rect">
            <a:avLst/>
          </a:prstGeom>
          <a:noFill/>
        </p:spPr>
        <p:txBody>
          <a:bodyPr wrap="square" rtlCol="0">
            <a:spAutoFit/>
          </a:bodyPr>
          <a:lstStyle/>
          <a:p>
            <a:pPr algn="ctr"/>
            <a:r>
              <a:rPr lang="en-US" sz="1250" b="1" dirty="0">
                <a:solidFill>
                  <a:srgbClr val="000000"/>
                </a:solidFill>
                <a:latin typeface="Corbel" pitchFamily="34" charset="0"/>
              </a:rPr>
              <a:t>693.3</a:t>
            </a:r>
          </a:p>
        </p:txBody>
      </p:sp>
      <p:sp>
        <p:nvSpPr>
          <p:cNvPr id="29" name="TextBox 28"/>
          <p:cNvSpPr txBox="1"/>
          <p:nvPr/>
        </p:nvSpPr>
        <p:spPr>
          <a:xfrm>
            <a:off x="1850703" y="2315037"/>
            <a:ext cx="707703" cy="284693"/>
          </a:xfrm>
          <a:prstGeom prst="rect">
            <a:avLst/>
          </a:prstGeom>
          <a:noFill/>
        </p:spPr>
        <p:txBody>
          <a:bodyPr wrap="square" rtlCol="0">
            <a:spAutoFit/>
          </a:bodyPr>
          <a:lstStyle/>
          <a:p>
            <a:pPr algn="ctr"/>
            <a:r>
              <a:rPr lang="en-US" sz="1250" b="1" dirty="0">
                <a:solidFill>
                  <a:srgbClr val="000000"/>
                </a:solidFill>
                <a:latin typeface="Corbel" pitchFamily="34" charset="0"/>
              </a:rPr>
              <a:t>640.6</a:t>
            </a:r>
          </a:p>
        </p:txBody>
      </p:sp>
      <p:sp>
        <p:nvSpPr>
          <p:cNvPr id="2" name="Rectangle 1"/>
          <p:cNvSpPr/>
          <p:nvPr/>
        </p:nvSpPr>
        <p:spPr>
          <a:xfrm>
            <a:off x="1219200" y="304800"/>
            <a:ext cx="7924800" cy="877163"/>
          </a:xfrm>
          <a:prstGeom prst="rect">
            <a:avLst/>
          </a:prstGeom>
        </p:spPr>
        <p:txBody>
          <a:bodyPr wrap="square">
            <a:spAutoFit/>
          </a:bodyPr>
          <a:lstStyle/>
          <a:p>
            <a:r>
              <a:rPr lang="en-US" sz="1700" b="1" i="1" dirty="0">
                <a:solidFill>
                  <a:prstClr val="black">
                    <a:lumMod val="65000"/>
                    <a:lumOff val="35000"/>
                  </a:prstClr>
                </a:solidFill>
                <a:latin typeface="Corbel" panose="020B0503020204020204" pitchFamily="34" charset="0"/>
              </a:rPr>
              <a:t>Total deposits grew 8% YoY and 8% QoQ respectively, driven by 9% YoY and 13% QoQ growth in CASA </a:t>
            </a:r>
            <a:r>
              <a:rPr lang="en-US" sz="1700" b="1" i="1" dirty="0" smtClean="0">
                <a:solidFill>
                  <a:prstClr val="black">
                    <a:lumMod val="65000"/>
                    <a:lumOff val="35000"/>
                  </a:prstClr>
                </a:solidFill>
                <a:latin typeface="Corbel" panose="020B0503020204020204" pitchFamily="34" charset="0"/>
              </a:rPr>
              <a:t>deposits as a result of our </a:t>
            </a:r>
            <a:r>
              <a:rPr lang="en-US" sz="1700" b="1" i="1" dirty="0">
                <a:solidFill>
                  <a:prstClr val="black">
                    <a:lumMod val="65000"/>
                    <a:lumOff val="35000"/>
                  </a:prstClr>
                </a:solidFill>
                <a:latin typeface="Corbel" panose="020B0503020204020204" pitchFamily="34" charset="0"/>
              </a:rPr>
              <a:t>continued focus on retail banking.  1Q18 Low-Cost Deposit ratio is 70:30</a:t>
            </a:r>
            <a:endParaRPr lang="en-GB" sz="1700" b="1" i="1" dirty="0">
              <a:solidFill>
                <a:prstClr val="black">
                  <a:lumMod val="65000"/>
                  <a:lumOff val="35000"/>
                </a:prstClr>
              </a:solidFill>
              <a:latin typeface="Corbel" panose="020B0503020204020204" pitchFamily="34" charset="0"/>
            </a:endParaRPr>
          </a:p>
        </p:txBody>
      </p:sp>
      <p:sp>
        <p:nvSpPr>
          <p:cNvPr id="18" name="TextBox 17"/>
          <p:cNvSpPr txBox="1"/>
          <p:nvPr/>
        </p:nvSpPr>
        <p:spPr>
          <a:xfrm>
            <a:off x="4397697" y="1998814"/>
            <a:ext cx="707703" cy="284693"/>
          </a:xfrm>
          <a:prstGeom prst="rect">
            <a:avLst/>
          </a:prstGeom>
          <a:noFill/>
        </p:spPr>
        <p:txBody>
          <a:bodyPr wrap="square" rtlCol="0">
            <a:spAutoFit/>
          </a:bodyPr>
          <a:lstStyle/>
          <a:p>
            <a:pPr algn="ctr"/>
            <a:r>
              <a:rPr lang="en-US" sz="1250" b="1" dirty="0">
                <a:solidFill>
                  <a:prstClr val="black"/>
                </a:solidFill>
                <a:latin typeface="Corbel" pitchFamily="34" charset="0"/>
              </a:rPr>
              <a:t>692,4</a:t>
            </a:r>
          </a:p>
        </p:txBody>
      </p:sp>
      <p:sp>
        <p:nvSpPr>
          <p:cNvPr id="19" name="TextBox 18"/>
          <p:cNvSpPr txBox="1"/>
          <p:nvPr/>
        </p:nvSpPr>
        <p:spPr>
          <a:xfrm>
            <a:off x="5671194" y="1768606"/>
            <a:ext cx="707703" cy="284693"/>
          </a:xfrm>
          <a:prstGeom prst="rect">
            <a:avLst/>
          </a:prstGeom>
          <a:noFill/>
        </p:spPr>
        <p:txBody>
          <a:bodyPr wrap="square" rtlCol="0">
            <a:spAutoFit/>
          </a:bodyPr>
          <a:lstStyle/>
          <a:p>
            <a:pPr algn="ctr"/>
            <a:r>
              <a:rPr lang="en-US" sz="1250" b="1" dirty="0">
                <a:solidFill>
                  <a:prstClr val="black"/>
                </a:solidFill>
                <a:latin typeface="Corbel" pitchFamily="34" charset="0"/>
              </a:rPr>
              <a:t>749.4</a:t>
            </a:r>
          </a:p>
        </p:txBody>
      </p:sp>
    </p:spTree>
    <p:extLst>
      <p:ext uri="{BB962C8B-B14F-4D97-AF65-F5344CB8AC3E}">
        <p14:creationId xmlns:p14="http://schemas.microsoft.com/office/powerpoint/2010/main" val="183226303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p:cNvSpPr>
            <a:spLocks noGrp="1"/>
          </p:cNvSpPr>
          <p:nvPr>
            <p:ph type="sldNum" sz="quarter" idx="12"/>
          </p:nvPr>
        </p:nvSpPr>
        <p:spPr>
          <a:xfrm>
            <a:off x="7696200" y="6492875"/>
            <a:ext cx="1318846" cy="365125"/>
          </a:xfrm>
        </p:spPr>
        <p:txBody>
          <a:bodyPr/>
          <a:lstStyle/>
          <a:p>
            <a:fld id="{5B1C2CD0-820B-5044-BB6F-43ECDF7114E2}" type="slidenum">
              <a:rPr lang="en-US" smtClean="0">
                <a:solidFill>
                  <a:prstClr val="black">
                    <a:tint val="75000"/>
                  </a:prstClr>
                </a:solidFill>
                <a:latin typeface="Corbel" pitchFamily="34" charset="0"/>
              </a:rPr>
              <a:pPr/>
              <a:t>17</a:t>
            </a:fld>
            <a:endParaRPr lang="en-US" dirty="0">
              <a:solidFill>
                <a:prstClr val="black">
                  <a:tint val="75000"/>
                </a:prstClr>
              </a:solidFill>
              <a:latin typeface="Corbel" pitchFamily="34" charset="0"/>
            </a:endParaRPr>
          </a:p>
        </p:txBody>
      </p:sp>
      <p:cxnSp>
        <p:nvCxnSpPr>
          <p:cNvPr id="8" name="Straight Connector 7"/>
          <p:cNvCxnSpPr/>
          <p:nvPr/>
        </p:nvCxnSpPr>
        <p:spPr>
          <a:xfrm>
            <a:off x="0" y="1219200"/>
            <a:ext cx="7632700" cy="0"/>
          </a:xfrm>
          <a:prstGeom prst="line">
            <a:avLst/>
          </a:prstGeom>
          <a:ln w="38100" cap="flat" cmpd="sng" algn="ctr">
            <a:solidFill>
              <a:srgbClr val="633F95"/>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9" name="Picture 8" descr="FCMB LOGOS.pdf"/>
          <p:cNvPicPr>
            <a:picLocks noChangeAspect="1"/>
          </p:cNvPicPr>
          <p:nvPr/>
        </p:nvPicPr>
        <p:blipFill rotWithShape="1">
          <a:blip r:embed="rId2" cstate="print">
            <a:extLst>
              <a:ext uri="{28A0092B-C50C-407E-A947-70E740481C1C}">
                <a14:useLocalDpi xmlns:a14="http://schemas.microsoft.com/office/drawing/2010/main" val="0"/>
              </a:ext>
            </a:extLst>
          </a:blip>
          <a:srcRect l="5682" t="18059" r="54951" b="25515"/>
          <a:stretch/>
        </p:blipFill>
        <p:spPr>
          <a:xfrm>
            <a:off x="111473" y="97728"/>
            <a:ext cx="1031527" cy="1045272"/>
          </a:xfrm>
          <a:prstGeom prst="rect">
            <a:avLst/>
          </a:prstGeom>
        </p:spPr>
      </p:pic>
      <p:graphicFrame>
        <p:nvGraphicFramePr>
          <p:cNvPr id="6" name="Chart 5"/>
          <p:cNvGraphicFramePr/>
          <p:nvPr>
            <p:extLst/>
          </p:nvPr>
        </p:nvGraphicFramePr>
        <p:xfrm>
          <a:off x="13060" y="1981905"/>
          <a:ext cx="4648199" cy="4787864"/>
        </p:xfrm>
        <a:graphic>
          <a:graphicData uri="http://schemas.openxmlformats.org/drawingml/2006/chart">
            <c:chart xmlns:c="http://schemas.openxmlformats.org/drawingml/2006/chart" xmlns:r="http://schemas.openxmlformats.org/officeDocument/2006/relationships" r:id="rId3"/>
          </a:graphicData>
        </a:graphic>
      </p:graphicFrame>
      <p:sp>
        <p:nvSpPr>
          <p:cNvPr id="12" name="TextBox 11"/>
          <p:cNvSpPr txBox="1"/>
          <p:nvPr/>
        </p:nvSpPr>
        <p:spPr>
          <a:xfrm>
            <a:off x="457200" y="2362200"/>
            <a:ext cx="685800" cy="284693"/>
          </a:xfrm>
          <a:prstGeom prst="rect">
            <a:avLst/>
          </a:prstGeom>
          <a:noFill/>
        </p:spPr>
        <p:txBody>
          <a:bodyPr wrap="square" rtlCol="0">
            <a:spAutoFit/>
          </a:bodyPr>
          <a:lstStyle/>
          <a:p>
            <a:r>
              <a:rPr lang="en-US" sz="1250" b="1" dirty="0">
                <a:solidFill>
                  <a:prstClr val="black"/>
                </a:solidFill>
                <a:latin typeface="Corbel" pitchFamily="34" charset="0"/>
              </a:rPr>
              <a:t>15,713</a:t>
            </a:r>
          </a:p>
        </p:txBody>
      </p:sp>
      <p:sp>
        <p:nvSpPr>
          <p:cNvPr id="14" name="TextBox 13"/>
          <p:cNvSpPr txBox="1"/>
          <p:nvPr/>
        </p:nvSpPr>
        <p:spPr>
          <a:xfrm>
            <a:off x="4419600" y="5257800"/>
            <a:ext cx="461986" cy="276999"/>
          </a:xfrm>
          <a:prstGeom prst="rect">
            <a:avLst/>
          </a:prstGeom>
          <a:noFill/>
        </p:spPr>
        <p:txBody>
          <a:bodyPr wrap="none" rtlCol="0">
            <a:spAutoFit/>
          </a:bodyPr>
          <a:lstStyle/>
          <a:p>
            <a:r>
              <a:rPr lang="en-US" sz="1200" b="1" dirty="0">
                <a:solidFill>
                  <a:prstClr val="black"/>
                </a:solidFill>
                <a:latin typeface="Corbel" pitchFamily="34" charset="0"/>
              </a:rPr>
              <a:t>33%</a:t>
            </a:r>
          </a:p>
        </p:txBody>
      </p:sp>
      <p:sp>
        <p:nvSpPr>
          <p:cNvPr id="15" name="TextBox 14"/>
          <p:cNvSpPr txBox="1"/>
          <p:nvPr/>
        </p:nvSpPr>
        <p:spPr>
          <a:xfrm>
            <a:off x="4419600" y="4599801"/>
            <a:ext cx="396262" cy="276999"/>
          </a:xfrm>
          <a:prstGeom prst="rect">
            <a:avLst/>
          </a:prstGeom>
          <a:noFill/>
        </p:spPr>
        <p:txBody>
          <a:bodyPr wrap="none" rtlCol="0">
            <a:spAutoFit/>
          </a:bodyPr>
          <a:lstStyle/>
          <a:p>
            <a:r>
              <a:rPr lang="en-US" sz="1200" b="1" dirty="0">
                <a:solidFill>
                  <a:prstClr val="black"/>
                </a:solidFill>
                <a:latin typeface="Corbel" pitchFamily="34" charset="0"/>
              </a:rPr>
              <a:t>8%</a:t>
            </a:r>
          </a:p>
        </p:txBody>
      </p:sp>
      <p:sp>
        <p:nvSpPr>
          <p:cNvPr id="16" name="TextBox 15"/>
          <p:cNvSpPr txBox="1"/>
          <p:nvPr/>
        </p:nvSpPr>
        <p:spPr>
          <a:xfrm>
            <a:off x="4267200" y="2740223"/>
            <a:ext cx="839718" cy="307777"/>
          </a:xfrm>
          <a:prstGeom prst="rect">
            <a:avLst/>
          </a:prstGeom>
          <a:noFill/>
        </p:spPr>
        <p:txBody>
          <a:bodyPr wrap="none" rtlCol="0">
            <a:spAutoFit/>
          </a:bodyPr>
          <a:lstStyle/>
          <a:p>
            <a:pPr algn="ctr"/>
            <a:r>
              <a:rPr lang="en-US" sz="1350" b="1" dirty="0">
                <a:solidFill>
                  <a:prstClr val="black"/>
                </a:solidFill>
                <a:latin typeface="Corbel" pitchFamily="34" charset="0"/>
              </a:rPr>
              <a:t>% Contr.</a:t>
            </a:r>
          </a:p>
        </p:txBody>
      </p:sp>
      <p:sp>
        <p:nvSpPr>
          <p:cNvPr id="17" name="TextBox 16"/>
          <p:cNvSpPr txBox="1"/>
          <p:nvPr/>
        </p:nvSpPr>
        <p:spPr>
          <a:xfrm>
            <a:off x="4423038" y="3581400"/>
            <a:ext cx="471604" cy="276999"/>
          </a:xfrm>
          <a:prstGeom prst="rect">
            <a:avLst/>
          </a:prstGeom>
          <a:noFill/>
        </p:spPr>
        <p:txBody>
          <a:bodyPr wrap="none" rtlCol="0">
            <a:spAutoFit/>
          </a:bodyPr>
          <a:lstStyle/>
          <a:p>
            <a:r>
              <a:rPr lang="en-US" sz="1200" b="1" dirty="0">
                <a:solidFill>
                  <a:prstClr val="black"/>
                </a:solidFill>
                <a:latin typeface="Corbel" pitchFamily="34" charset="0"/>
              </a:rPr>
              <a:t>59%</a:t>
            </a:r>
          </a:p>
        </p:txBody>
      </p:sp>
      <p:graphicFrame>
        <p:nvGraphicFramePr>
          <p:cNvPr id="18" name="Table 17"/>
          <p:cNvGraphicFramePr>
            <a:graphicFrameLocks noGrp="1"/>
          </p:cNvGraphicFramePr>
          <p:nvPr>
            <p:extLst/>
          </p:nvPr>
        </p:nvGraphicFramePr>
        <p:xfrm>
          <a:off x="5180498" y="1600200"/>
          <a:ext cx="3811102" cy="2034810"/>
        </p:xfrm>
        <a:graphic>
          <a:graphicData uri="http://schemas.openxmlformats.org/drawingml/2006/table">
            <a:tbl>
              <a:tblPr/>
              <a:tblGrid>
                <a:gridCol w="2272146">
                  <a:extLst>
                    <a:ext uri="{9D8B030D-6E8A-4147-A177-3AD203B41FA5}">
                      <a16:colId xmlns="" xmlns:a16="http://schemas.microsoft.com/office/drawing/2014/main" val="20000"/>
                    </a:ext>
                  </a:extLst>
                </a:gridCol>
                <a:gridCol w="769478">
                  <a:extLst>
                    <a:ext uri="{9D8B030D-6E8A-4147-A177-3AD203B41FA5}">
                      <a16:colId xmlns="" xmlns:a16="http://schemas.microsoft.com/office/drawing/2014/main" val="20001"/>
                    </a:ext>
                  </a:extLst>
                </a:gridCol>
                <a:gridCol w="769478">
                  <a:extLst>
                    <a:ext uri="{9D8B030D-6E8A-4147-A177-3AD203B41FA5}">
                      <a16:colId xmlns="" xmlns:a16="http://schemas.microsoft.com/office/drawing/2014/main" val="20002"/>
                    </a:ext>
                  </a:extLst>
                </a:gridCol>
              </a:tblGrid>
              <a:tr h="276655">
                <a:tc rowSpan="2">
                  <a:txBody>
                    <a:bodyPr/>
                    <a:lstStyle/>
                    <a:p>
                      <a:pPr algn="l" rtl="0" fontAlgn="b"/>
                      <a:r>
                        <a:rPr lang="en-US" sz="1650" b="1" i="0" u="none" strike="noStrike" dirty="0">
                          <a:solidFill>
                            <a:schemeClr val="tx1">
                              <a:lumMod val="75000"/>
                              <a:lumOff val="25000"/>
                            </a:schemeClr>
                          </a:solidFill>
                          <a:latin typeface="Corbel" pitchFamily="34" charset="0"/>
                          <a:cs typeface="Arial" pitchFamily="34" charset="0"/>
                        </a:rPr>
                        <a:t> Expense Line </a:t>
                      </a:r>
                    </a:p>
                  </a:txBody>
                  <a:tcPr marL="0" marR="0" marT="0" marB="0" anchor="ctr">
                    <a:lnL w="28575" cap="flat" cmpd="sng" algn="ctr">
                      <a:no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28575" cap="flat" cmpd="sng" algn="ctr">
                      <a:solidFill>
                        <a:srgbClr val="633F95"/>
                      </a:solidFill>
                      <a:prstDash val="solid"/>
                      <a:round/>
                      <a:headEnd type="none" w="med" len="med"/>
                      <a:tailEnd type="none" w="med" len="med"/>
                    </a:lnT>
                    <a:lnB w="28575" cap="flat" cmpd="sng" algn="ctr">
                      <a:solidFill>
                        <a:srgbClr val="633F95"/>
                      </a:solidFill>
                      <a:prstDash val="solid"/>
                      <a:round/>
                      <a:headEnd type="none" w="med" len="med"/>
                      <a:tailEnd type="none" w="med" len="med"/>
                    </a:lnB>
                    <a:solidFill>
                      <a:schemeClr val="bg1">
                        <a:lumMod val="95000"/>
                        <a:alpha val="30000"/>
                      </a:schemeClr>
                    </a:solidFill>
                  </a:tcPr>
                </a:tc>
                <a:tc>
                  <a:txBody>
                    <a:bodyPr/>
                    <a:lstStyle/>
                    <a:p>
                      <a:pPr algn="ctr" rtl="0" fontAlgn="b"/>
                      <a:r>
                        <a:rPr lang="el-GR" sz="1650" b="1" i="0" u="none" strike="noStrike" dirty="0">
                          <a:solidFill>
                            <a:schemeClr val="tx1"/>
                          </a:solidFill>
                          <a:latin typeface="Corbel" pitchFamily="34" charset="0"/>
                          <a:cs typeface="Arial" pitchFamily="34" charset="0"/>
                        </a:rPr>
                        <a:t>% Δ </a:t>
                      </a: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28575" cap="flat" cmpd="sng" algn="ctr">
                      <a:solidFill>
                        <a:srgbClr val="633F95"/>
                      </a:solidFill>
                      <a:prstDash val="solid"/>
                      <a:round/>
                      <a:headEnd type="none" w="med" len="med"/>
                      <a:tailEnd type="none" w="med" len="med"/>
                    </a:lnT>
                    <a:lnB w="28575" cap="flat" cmpd="sng" algn="ctr">
                      <a:noFill/>
                      <a:prstDash val="solid"/>
                      <a:round/>
                      <a:headEnd type="none" w="med" len="med"/>
                      <a:tailEnd type="none" w="med" len="med"/>
                    </a:lnB>
                    <a:solidFill>
                      <a:schemeClr val="bg1">
                        <a:lumMod val="95000"/>
                        <a:alpha val="30000"/>
                      </a:schemeClr>
                    </a:solidFill>
                  </a:tcPr>
                </a:tc>
                <a:tc>
                  <a:txBody>
                    <a:bodyPr/>
                    <a:lstStyle/>
                    <a:p>
                      <a:pPr algn="ctr" rtl="0" fontAlgn="b"/>
                      <a:r>
                        <a:rPr lang="el-GR" sz="1650" b="1" i="0" u="none" strike="noStrike" dirty="0">
                          <a:solidFill>
                            <a:schemeClr val="tx1"/>
                          </a:solidFill>
                          <a:latin typeface="Corbel" pitchFamily="34" charset="0"/>
                          <a:cs typeface="Arial" pitchFamily="34" charset="0"/>
                        </a:rPr>
                        <a:t>% Δ </a:t>
                      </a:r>
                    </a:p>
                  </a:txBody>
                  <a:tcPr marL="0" marR="0" marT="0" marB="0" anchor="ctr">
                    <a:lnL w="12700" cap="flat" cmpd="sng" algn="ctr">
                      <a:solidFill>
                        <a:schemeClr val="bg1">
                          <a:lumMod val="50000"/>
                        </a:schemeClr>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rgbClr val="633F95"/>
                      </a:solidFill>
                      <a:prstDash val="solid"/>
                      <a:round/>
                      <a:headEnd type="none" w="med" len="med"/>
                      <a:tailEnd type="none" w="med" len="med"/>
                    </a:lnT>
                    <a:lnB w="28575" cap="flat" cmpd="sng" algn="ctr">
                      <a:noFill/>
                      <a:prstDash val="solid"/>
                      <a:round/>
                      <a:headEnd type="none" w="med" len="med"/>
                      <a:tailEnd type="none" w="med" len="med"/>
                    </a:lnB>
                    <a:solidFill>
                      <a:schemeClr val="bg1">
                        <a:lumMod val="95000"/>
                        <a:alpha val="30000"/>
                      </a:schemeClr>
                    </a:solidFill>
                  </a:tcPr>
                </a:tc>
                <a:extLst>
                  <a:ext uri="{0D108BD9-81ED-4DB2-BD59-A6C34878D82A}">
                    <a16:rowId xmlns="" xmlns:a16="http://schemas.microsoft.com/office/drawing/2014/main" val="10000"/>
                  </a:ext>
                </a:extLst>
              </a:tr>
              <a:tr h="325342">
                <a:tc vMerge="1">
                  <a:txBody>
                    <a:bodyPr/>
                    <a:lstStyle/>
                    <a:p>
                      <a:endParaRPr lang="en-US"/>
                    </a:p>
                  </a:txBody>
                  <a:tcPr/>
                </a:tc>
                <a:tc>
                  <a:txBody>
                    <a:bodyPr/>
                    <a:lstStyle/>
                    <a:p>
                      <a:pPr algn="ctr" rtl="0" fontAlgn="b"/>
                      <a:r>
                        <a:rPr lang="en-US" sz="1650" b="1" i="0" u="none" strike="noStrike" dirty="0">
                          <a:solidFill>
                            <a:schemeClr val="tx1">
                              <a:lumMod val="75000"/>
                              <a:lumOff val="25000"/>
                            </a:schemeClr>
                          </a:solidFill>
                          <a:latin typeface="Corbel" pitchFamily="34" charset="0"/>
                          <a:cs typeface="Arial" pitchFamily="34" charset="0"/>
                        </a:rPr>
                        <a:t>QoQ </a:t>
                      </a: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rgbClr val="633F95"/>
                      </a:solidFill>
                      <a:prstDash val="solid"/>
                      <a:round/>
                      <a:headEnd type="none" w="med" len="med"/>
                      <a:tailEnd type="none" w="med" len="med"/>
                    </a:lnB>
                    <a:solidFill>
                      <a:schemeClr val="bg1">
                        <a:lumMod val="95000"/>
                        <a:alpha val="30000"/>
                      </a:schemeClr>
                    </a:solidFill>
                  </a:tcPr>
                </a:tc>
                <a:tc>
                  <a:txBody>
                    <a:bodyPr/>
                    <a:lstStyle/>
                    <a:p>
                      <a:pPr algn="ctr" rtl="0" fontAlgn="b"/>
                      <a:r>
                        <a:rPr lang="en-US" sz="1650" b="1" i="0" u="none" strike="noStrike" dirty="0">
                          <a:solidFill>
                            <a:schemeClr val="tx1">
                              <a:lumMod val="75000"/>
                              <a:lumOff val="25000"/>
                            </a:schemeClr>
                          </a:solidFill>
                          <a:latin typeface="Corbel" pitchFamily="34" charset="0"/>
                          <a:cs typeface="Arial" pitchFamily="34" charset="0"/>
                        </a:rPr>
                        <a:t>YoY </a:t>
                      </a:r>
                    </a:p>
                  </a:txBody>
                  <a:tcPr marL="0" marR="0" marT="0" marB="0" anchor="ctr">
                    <a:lnL w="12700" cap="flat" cmpd="sng" algn="ctr">
                      <a:solidFill>
                        <a:schemeClr val="bg1">
                          <a:lumMod val="50000"/>
                        </a:schemeClr>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rgbClr val="633F95"/>
                      </a:solidFill>
                      <a:prstDash val="solid"/>
                      <a:round/>
                      <a:headEnd type="none" w="med" len="med"/>
                      <a:tailEnd type="none" w="med" len="med"/>
                    </a:lnB>
                    <a:solidFill>
                      <a:schemeClr val="bg1">
                        <a:lumMod val="95000"/>
                        <a:alpha val="30000"/>
                      </a:schemeClr>
                    </a:solidFill>
                  </a:tcPr>
                </a:tc>
                <a:extLst>
                  <a:ext uri="{0D108BD9-81ED-4DB2-BD59-A6C34878D82A}">
                    <a16:rowId xmlns="" xmlns:a16="http://schemas.microsoft.com/office/drawing/2014/main" val="10001"/>
                  </a:ext>
                </a:extLst>
              </a:tr>
              <a:tr h="325342">
                <a:tc>
                  <a:txBody>
                    <a:bodyPr/>
                    <a:lstStyle/>
                    <a:p>
                      <a:pPr algn="l" rtl="0" fontAlgn="b"/>
                      <a:r>
                        <a:rPr lang="en-US" sz="1650" b="0" i="0" u="none" strike="noStrike" dirty="0">
                          <a:solidFill>
                            <a:schemeClr val="tx1">
                              <a:lumMod val="75000"/>
                              <a:lumOff val="25000"/>
                            </a:schemeClr>
                          </a:solidFill>
                          <a:latin typeface="Corbel" pitchFamily="34" charset="0"/>
                          <a:cs typeface="Arial" pitchFamily="34" charset="0"/>
                        </a:rPr>
                        <a:t>Staff Costs</a:t>
                      </a:r>
                    </a:p>
                  </a:txBody>
                  <a:tcPr marL="0" marR="0" marT="0" marB="0" anchor="ctr">
                    <a:lnL w="28575" cap="flat" cmpd="sng" algn="ctr">
                      <a:no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28575" cap="flat" cmpd="sng" algn="ctr">
                      <a:solidFill>
                        <a:srgbClr val="633F95"/>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95000"/>
                        <a:alpha val="30000"/>
                      </a:schemeClr>
                    </a:solidFill>
                  </a:tcPr>
                </a:tc>
                <a:tc>
                  <a:txBody>
                    <a:bodyPr/>
                    <a:lstStyle/>
                    <a:p>
                      <a:pPr algn="ctr" rtl="0" fontAlgn="b"/>
                      <a:r>
                        <a:rPr lang="en-GB" sz="1650" b="0" i="0" u="none" strike="noStrike" dirty="0">
                          <a:solidFill>
                            <a:srgbClr val="000000"/>
                          </a:solidFill>
                          <a:effectLst/>
                          <a:latin typeface="Corbel" panose="020B0503020204020204" pitchFamily="34" charset="0"/>
                        </a:rPr>
                        <a:t>-16.0%</a:t>
                      </a:r>
                    </a:p>
                  </a:txBody>
                  <a:tcPr marL="7620" marR="7620" marT="762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28575" cap="flat" cmpd="sng" algn="ctr">
                      <a:solidFill>
                        <a:srgbClr val="633F95"/>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95000"/>
                        <a:alpha val="30000"/>
                      </a:schemeClr>
                    </a:solidFill>
                  </a:tcPr>
                </a:tc>
                <a:tc>
                  <a:txBody>
                    <a:bodyPr/>
                    <a:lstStyle/>
                    <a:p>
                      <a:pPr algn="ctr" rtl="0" fontAlgn="b"/>
                      <a:r>
                        <a:rPr lang="en-GB" sz="1650" b="0" i="0" u="none" strike="noStrike" dirty="0">
                          <a:solidFill>
                            <a:srgbClr val="000000"/>
                          </a:solidFill>
                          <a:effectLst/>
                          <a:latin typeface="Corbel" panose="020B0503020204020204" pitchFamily="34" charset="0"/>
                        </a:rPr>
                        <a:t>-6.9%</a:t>
                      </a:r>
                    </a:p>
                  </a:txBody>
                  <a:tcPr marL="7620" marR="7620" marT="7620" marB="0" anchor="ctr">
                    <a:lnL w="12700" cap="flat" cmpd="sng" algn="ctr">
                      <a:solidFill>
                        <a:schemeClr val="bg1">
                          <a:lumMod val="50000"/>
                        </a:schemeClr>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rgbClr val="633F95"/>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95000"/>
                        <a:alpha val="30000"/>
                      </a:schemeClr>
                    </a:solidFill>
                  </a:tcPr>
                </a:tc>
                <a:extLst>
                  <a:ext uri="{0D108BD9-81ED-4DB2-BD59-A6C34878D82A}">
                    <a16:rowId xmlns="" xmlns:a16="http://schemas.microsoft.com/office/drawing/2014/main" val="10002"/>
                  </a:ext>
                </a:extLst>
              </a:tr>
              <a:tr h="243462">
                <a:tc>
                  <a:txBody>
                    <a:bodyPr/>
                    <a:lstStyle/>
                    <a:p>
                      <a:pPr algn="l" rtl="0" fontAlgn="b"/>
                      <a:r>
                        <a:rPr lang="en-US" sz="1650" b="0" i="0" u="none" strike="noStrike" dirty="0">
                          <a:solidFill>
                            <a:schemeClr val="tx1">
                              <a:lumMod val="75000"/>
                              <a:lumOff val="25000"/>
                            </a:schemeClr>
                          </a:solidFill>
                          <a:latin typeface="Corbel" pitchFamily="34" charset="0"/>
                          <a:cs typeface="Arial" pitchFamily="34" charset="0"/>
                        </a:rPr>
                        <a:t>Depreciation &amp; Amortisation</a:t>
                      </a:r>
                    </a:p>
                  </a:txBody>
                  <a:tcPr marL="0" marR="0" marT="0" marB="0" anchor="ctr">
                    <a:lnL w="28575" cap="flat" cmpd="sng" algn="ctr">
                      <a:no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95000"/>
                        <a:alpha val="30000"/>
                      </a:schemeClr>
                    </a:solidFill>
                  </a:tcPr>
                </a:tc>
                <a:tc>
                  <a:txBody>
                    <a:bodyPr/>
                    <a:lstStyle/>
                    <a:p>
                      <a:pPr algn="ctr" rtl="0" fontAlgn="b"/>
                      <a:r>
                        <a:rPr lang="en-GB" sz="1650" b="0" i="0" u="none" strike="noStrike" dirty="0">
                          <a:solidFill>
                            <a:srgbClr val="000000"/>
                          </a:solidFill>
                          <a:effectLst/>
                          <a:latin typeface="Corbel" panose="020B0503020204020204" pitchFamily="34" charset="0"/>
                        </a:rPr>
                        <a:t>-0.3%</a:t>
                      </a:r>
                    </a:p>
                  </a:txBody>
                  <a:tcPr marL="7620" marR="7620" marT="762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95000"/>
                        <a:alpha val="30000"/>
                      </a:schemeClr>
                    </a:solidFill>
                  </a:tcPr>
                </a:tc>
                <a:tc>
                  <a:txBody>
                    <a:bodyPr/>
                    <a:lstStyle/>
                    <a:p>
                      <a:pPr algn="ctr" rtl="0" fontAlgn="b"/>
                      <a:r>
                        <a:rPr lang="en-GB" sz="1650" b="0" i="0" u="none" strike="noStrike" dirty="0">
                          <a:solidFill>
                            <a:srgbClr val="000000"/>
                          </a:solidFill>
                          <a:effectLst/>
                          <a:latin typeface="Corbel" panose="020B0503020204020204" pitchFamily="34" charset="0"/>
                        </a:rPr>
                        <a:t>4.1%</a:t>
                      </a:r>
                    </a:p>
                  </a:txBody>
                  <a:tcPr marL="7620" marR="7620" marT="7620" marB="0" anchor="ctr">
                    <a:lnL w="12700" cap="flat" cmpd="sng" algn="ctr">
                      <a:solidFill>
                        <a:schemeClr val="bg1">
                          <a:lumMod val="5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95000"/>
                        <a:alpha val="30000"/>
                      </a:schemeClr>
                    </a:solidFill>
                  </a:tcPr>
                </a:tc>
                <a:extLst>
                  <a:ext uri="{0D108BD9-81ED-4DB2-BD59-A6C34878D82A}">
                    <a16:rowId xmlns="" xmlns:a16="http://schemas.microsoft.com/office/drawing/2014/main" val="10003"/>
                  </a:ext>
                </a:extLst>
              </a:tr>
              <a:tr h="288183">
                <a:tc>
                  <a:txBody>
                    <a:bodyPr/>
                    <a:lstStyle/>
                    <a:p>
                      <a:pPr algn="l" rtl="0" fontAlgn="b"/>
                      <a:r>
                        <a:rPr lang="en-US" sz="1650" b="0" i="0" u="none" strike="noStrike" dirty="0">
                          <a:solidFill>
                            <a:schemeClr val="tx1">
                              <a:lumMod val="75000"/>
                              <a:lumOff val="25000"/>
                            </a:schemeClr>
                          </a:solidFill>
                          <a:latin typeface="Corbel" pitchFamily="34" charset="0"/>
                          <a:cs typeface="Arial" pitchFamily="34" charset="0"/>
                        </a:rPr>
                        <a:t>Operating</a:t>
                      </a:r>
                    </a:p>
                  </a:txBody>
                  <a:tcPr marL="0" marR="0" marT="0" marB="0" anchor="ctr">
                    <a:lnL w="28575" cap="flat" cmpd="sng" algn="ctr">
                      <a:no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28575" cap="flat" cmpd="sng" algn="ctr">
                      <a:solidFill>
                        <a:srgbClr val="633F95"/>
                      </a:solidFill>
                      <a:prstDash val="solid"/>
                      <a:round/>
                      <a:headEnd type="none" w="med" len="med"/>
                      <a:tailEnd type="none" w="med" len="med"/>
                    </a:lnB>
                    <a:solidFill>
                      <a:schemeClr val="bg1">
                        <a:lumMod val="95000"/>
                        <a:alpha val="30000"/>
                      </a:schemeClr>
                    </a:solidFill>
                  </a:tcPr>
                </a:tc>
                <a:tc>
                  <a:txBody>
                    <a:bodyPr/>
                    <a:lstStyle/>
                    <a:p>
                      <a:pPr algn="ctr" rtl="0" fontAlgn="b"/>
                      <a:r>
                        <a:rPr lang="en-GB" sz="1650" b="0" i="0" u="none" strike="noStrike" dirty="0">
                          <a:solidFill>
                            <a:srgbClr val="000000"/>
                          </a:solidFill>
                          <a:effectLst/>
                          <a:latin typeface="Corbel" panose="020B0503020204020204" pitchFamily="34" charset="0"/>
                        </a:rPr>
                        <a:t>-7.3%</a:t>
                      </a:r>
                    </a:p>
                  </a:txBody>
                  <a:tcPr marL="7620" marR="7620" marT="762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28575" cap="flat" cmpd="sng" algn="ctr">
                      <a:solidFill>
                        <a:srgbClr val="633F95"/>
                      </a:solidFill>
                      <a:prstDash val="solid"/>
                      <a:round/>
                      <a:headEnd type="none" w="med" len="med"/>
                      <a:tailEnd type="none" w="med" len="med"/>
                    </a:lnB>
                    <a:solidFill>
                      <a:schemeClr val="bg1">
                        <a:lumMod val="95000"/>
                        <a:alpha val="30000"/>
                      </a:schemeClr>
                    </a:solidFill>
                  </a:tcPr>
                </a:tc>
                <a:tc>
                  <a:txBody>
                    <a:bodyPr/>
                    <a:lstStyle/>
                    <a:p>
                      <a:pPr algn="ctr" rtl="0" fontAlgn="b"/>
                      <a:r>
                        <a:rPr lang="en-GB" sz="1650" b="0" i="0" u="none" strike="noStrike" dirty="0">
                          <a:solidFill>
                            <a:srgbClr val="000000"/>
                          </a:solidFill>
                          <a:effectLst/>
                          <a:latin typeface="Corbel" panose="020B0503020204020204" pitchFamily="34" charset="0"/>
                        </a:rPr>
                        <a:t>15.1%</a:t>
                      </a:r>
                    </a:p>
                  </a:txBody>
                  <a:tcPr marL="7620" marR="7620" marT="7620" marB="0" anchor="ctr">
                    <a:lnL w="12700" cap="flat" cmpd="sng" algn="ctr">
                      <a:solidFill>
                        <a:schemeClr val="bg1">
                          <a:lumMod val="5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28575" cap="flat" cmpd="sng" algn="ctr">
                      <a:solidFill>
                        <a:srgbClr val="633F95"/>
                      </a:solidFill>
                      <a:prstDash val="solid"/>
                      <a:round/>
                      <a:headEnd type="none" w="med" len="med"/>
                      <a:tailEnd type="none" w="med" len="med"/>
                    </a:lnB>
                    <a:solidFill>
                      <a:schemeClr val="bg1">
                        <a:lumMod val="95000"/>
                        <a:alpha val="30000"/>
                      </a:schemeClr>
                    </a:solidFill>
                  </a:tcPr>
                </a:tc>
                <a:extLst>
                  <a:ext uri="{0D108BD9-81ED-4DB2-BD59-A6C34878D82A}">
                    <a16:rowId xmlns="" xmlns:a16="http://schemas.microsoft.com/office/drawing/2014/main" val="10004"/>
                  </a:ext>
                </a:extLst>
              </a:tr>
              <a:tr h="316368">
                <a:tc>
                  <a:txBody>
                    <a:bodyPr/>
                    <a:lstStyle/>
                    <a:p>
                      <a:pPr algn="l" rtl="0" fontAlgn="b"/>
                      <a:r>
                        <a:rPr lang="en-US" sz="1650" b="1" i="0" u="none" strike="noStrike" dirty="0">
                          <a:solidFill>
                            <a:schemeClr val="tx1">
                              <a:lumMod val="75000"/>
                              <a:lumOff val="25000"/>
                            </a:schemeClr>
                          </a:solidFill>
                          <a:latin typeface="Corbel" pitchFamily="34" charset="0"/>
                          <a:cs typeface="Arial" pitchFamily="34" charset="0"/>
                        </a:rPr>
                        <a:t>Total</a:t>
                      </a:r>
                    </a:p>
                  </a:txBody>
                  <a:tcPr marL="0" marR="0" marT="0" marB="0" anchor="ctr">
                    <a:lnL w="28575" cap="flat" cmpd="sng" algn="ctr">
                      <a:no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28575" cap="flat" cmpd="sng" algn="ctr">
                      <a:solidFill>
                        <a:srgbClr val="633F95"/>
                      </a:solidFill>
                      <a:prstDash val="solid"/>
                      <a:round/>
                      <a:headEnd type="none" w="med" len="med"/>
                      <a:tailEnd type="none" w="med" len="med"/>
                    </a:lnT>
                    <a:lnB w="28575" cap="flat" cmpd="sng" algn="ctr">
                      <a:solidFill>
                        <a:srgbClr val="633F95"/>
                      </a:solidFill>
                      <a:prstDash val="solid"/>
                      <a:round/>
                      <a:headEnd type="none" w="med" len="med"/>
                      <a:tailEnd type="none" w="med" len="med"/>
                    </a:lnB>
                    <a:solidFill>
                      <a:schemeClr val="bg1">
                        <a:lumMod val="95000"/>
                        <a:alpha val="30000"/>
                      </a:schemeClr>
                    </a:solidFill>
                  </a:tcPr>
                </a:tc>
                <a:tc>
                  <a:txBody>
                    <a:bodyPr/>
                    <a:lstStyle/>
                    <a:p>
                      <a:pPr algn="ctr" rtl="0" fontAlgn="b"/>
                      <a:r>
                        <a:rPr lang="en-GB" sz="1650" b="0" i="0" u="none" strike="noStrike" dirty="0">
                          <a:solidFill>
                            <a:srgbClr val="000000"/>
                          </a:solidFill>
                          <a:effectLst/>
                          <a:latin typeface="Corbel" panose="020B0503020204020204" pitchFamily="34" charset="0"/>
                        </a:rPr>
                        <a:t>-9.9%</a:t>
                      </a:r>
                    </a:p>
                  </a:txBody>
                  <a:tcPr marL="7620" marR="7620" marT="762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28575" cap="flat" cmpd="sng" algn="ctr">
                      <a:solidFill>
                        <a:srgbClr val="633F95"/>
                      </a:solidFill>
                      <a:prstDash val="solid"/>
                      <a:round/>
                      <a:headEnd type="none" w="med" len="med"/>
                      <a:tailEnd type="none" w="med" len="med"/>
                    </a:lnT>
                    <a:lnB w="28575" cap="flat" cmpd="sng" algn="ctr">
                      <a:solidFill>
                        <a:srgbClr val="633F95"/>
                      </a:solidFill>
                      <a:prstDash val="solid"/>
                      <a:round/>
                      <a:headEnd type="none" w="med" len="med"/>
                      <a:tailEnd type="none" w="med" len="med"/>
                    </a:lnB>
                    <a:solidFill>
                      <a:schemeClr val="bg1">
                        <a:lumMod val="95000"/>
                        <a:alpha val="30000"/>
                      </a:schemeClr>
                    </a:solidFill>
                  </a:tcPr>
                </a:tc>
                <a:tc>
                  <a:txBody>
                    <a:bodyPr/>
                    <a:lstStyle/>
                    <a:p>
                      <a:pPr algn="ctr" rtl="0" fontAlgn="b"/>
                      <a:r>
                        <a:rPr lang="en-GB" sz="1650" b="0" i="0" u="none" strike="noStrike" dirty="0">
                          <a:solidFill>
                            <a:srgbClr val="000000"/>
                          </a:solidFill>
                          <a:effectLst/>
                          <a:latin typeface="Corbel" panose="020B0503020204020204" pitchFamily="34" charset="0"/>
                        </a:rPr>
                        <a:t>6.0%</a:t>
                      </a:r>
                    </a:p>
                  </a:txBody>
                  <a:tcPr marL="7620" marR="7620" marT="7620" marB="0" anchor="ctr">
                    <a:lnL w="12700" cap="flat" cmpd="sng" algn="ctr">
                      <a:solidFill>
                        <a:schemeClr val="bg1">
                          <a:lumMod val="50000"/>
                        </a:schemeClr>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rgbClr val="633F95"/>
                      </a:solidFill>
                      <a:prstDash val="solid"/>
                      <a:round/>
                      <a:headEnd type="none" w="med" len="med"/>
                      <a:tailEnd type="none" w="med" len="med"/>
                    </a:lnT>
                    <a:lnB w="28575" cap="flat" cmpd="sng" algn="ctr">
                      <a:solidFill>
                        <a:srgbClr val="633F95"/>
                      </a:solidFill>
                      <a:prstDash val="solid"/>
                      <a:round/>
                      <a:headEnd type="none" w="med" len="med"/>
                      <a:tailEnd type="none" w="med" len="med"/>
                    </a:lnB>
                    <a:solidFill>
                      <a:schemeClr val="bg1">
                        <a:lumMod val="95000"/>
                        <a:alpha val="30000"/>
                      </a:schemeClr>
                    </a:solidFill>
                  </a:tcPr>
                </a:tc>
                <a:extLst>
                  <a:ext uri="{0D108BD9-81ED-4DB2-BD59-A6C34878D82A}">
                    <a16:rowId xmlns="" xmlns:a16="http://schemas.microsoft.com/office/drawing/2014/main" val="10005"/>
                  </a:ext>
                </a:extLst>
              </a:tr>
            </a:tbl>
          </a:graphicData>
        </a:graphic>
      </p:graphicFrame>
      <p:sp>
        <p:nvSpPr>
          <p:cNvPr id="20" name="TextBox 21"/>
          <p:cNvSpPr txBox="1">
            <a:spLocks noChangeArrowheads="1"/>
          </p:cNvSpPr>
          <p:nvPr/>
        </p:nvSpPr>
        <p:spPr bwMode="auto">
          <a:xfrm>
            <a:off x="5029200" y="4270921"/>
            <a:ext cx="3991211" cy="338554"/>
          </a:xfrm>
          <a:prstGeom prst="rect">
            <a:avLst/>
          </a:prstGeom>
          <a:solidFill>
            <a:schemeClr val="bg1">
              <a:lumMod val="95000"/>
            </a:schemeClr>
          </a:solidFill>
          <a:ln w="9525">
            <a:noFill/>
            <a:miter lim="800000"/>
            <a:headEnd/>
            <a:tailEnd/>
          </a:ln>
        </p:spPr>
        <p:txBody>
          <a:bodyPr wrap="square">
            <a:spAutoFit/>
          </a:bodyPr>
          <a:lstStyle/>
          <a:p>
            <a:pPr algn="ctr"/>
            <a:r>
              <a:rPr lang="en-US" sz="1600" b="1" dirty="0">
                <a:solidFill>
                  <a:srgbClr val="633F95"/>
                </a:solidFill>
                <a:latin typeface="Corbel" pitchFamily="34" charset="0"/>
              </a:rPr>
              <a:t>Comments</a:t>
            </a:r>
          </a:p>
        </p:txBody>
      </p:sp>
      <p:sp>
        <p:nvSpPr>
          <p:cNvPr id="21" name="TextBox 20"/>
          <p:cNvSpPr txBox="1"/>
          <p:nvPr/>
        </p:nvSpPr>
        <p:spPr>
          <a:xfrm>
            <a:off x="7200263" y="0"/>
            <a:ext cx="1943737" cy="338554"/>
          </a:xfrm>
          <a:prstGeom prst="rect">
            <a:avLst/>
          </a:prstGeom>
          <a:solidFill>
            <a:schemeClr val="bg1">
              <a:lumMod val="85000"/>
            </a:schemeClr>
          </a:solidFill>
        </p:spPr>
        <p:txBody>
          <a:bodyPr wrap="none" rtlCol="0">
            <a:spAutoFit/>
          </a:bodyPr>
          <a:lstStyle/>
          <a:p>
            <a:r>
              <a:rPr lang="en-US" sz="1600" b="1" dirty="0">
                <a:solidFill>
                  <a:srgbClr val="662E9E"/>
                </a:solidFill>
                <a:latin typeface="Corbel" pitchFamily="34" charset="0"/>
              </a:rPr>
              <a:t>CRB: OPEX Analysis</a:t>
            </a:r>
            <a:endParaRPr lang="en-GB" sz="1600" b="1" dirty="0">
              <a:solidFill>
                <a:srgbClr val="662E9E"/>
              </a:solidFill>
              <a:latin typeface="Corbel" pitchFamily="34" charset="0"/>
            </a:endParaRPr>
          </a:p>
        </p:txBody>
      </p:sp>
      <p:sp>
        <p:nvSpPr>
          <p:cNvPr id="22" name="TextBox 21"/>
          <p:cNvSpPr txBox="1"/>
          <p:nvPr/>
        </p:nvSpPr>
        <p:spPr>
          <a:xfrm>
            <a:off x="272816" y="1366351"/>
            <a:ext cx="4262256" cy="615553"/>
          </a:xfrm>
          <a:prstGeom prst="rect">
            <a:avLst/>
          </a:prstGeom>
          <a:noFill/>
        </p:spPr>
        <p:txBody>
          <a:bodyPr wrap="none" rtlCol="0">
            <a:spAutoFit/>
          </a:bodyPr>
          <a:lstStyle/>
          <a:p>
            <a:pPr algn="ctr">
              <a:defRPr sz="1700" b="1" i="0" u="none" strike="noStrike" kern="1200" baseline="0">
                <a:solidFill>
                  <a:srgbClr val="00AEEF"/>
                </a:solidFill>
                <a:latin typeface="+mn-lt"/>
                <a:ea typeface="+mn-ea"/>
                <a:cs typeface="+mn-cs"/>
              </a:defRPr>
            </a:pPr>
            <a:r>
              <a:rPr lang="en-US" sz="1700" b="1" dirty="0">
                <a:solidFill>
                  <a:prstClr val="black">
                    <a:lumMod val="65000"/>
                    <a:lumOff val="35000"/>
                  </a:prstClr>
                </a:solidFill>
                <a:latin typeface="Corbel" pitchFamily="34" charset="0"/>
                <a:cs typeface="Arial" panose="020B0604020202020204" pitchFamily="34" charset="0"/>
              </a:rPr>
              <a:t>CRBG:  OPEX Analysis by Expense Domain: </a:t>
            </a:r>
          </a:p>
          <a:p>
            <a:pPr algn="ctr">
              <a:defRPr sz="1700" b="1" i="0" u="none" strike="noStrike" kern="1200" baseline="0">
                <a:solidFill>
                  <a:srgbClr val="00AEEF"/>
                </a:solidFill>
                <a:latin typeface="+mn-lt"/>
                <a:ea typeface="+mn-ea"/>
                <a:cs typeface="+mn-cs"/>
              </a:defRPr>
            </a:pPr>
            <a:r>
              <a:rPr lang="en-US" sz="1700" b="1" dirty="0">
                <a:solidFill>
                  <a:prstClr val="black">
                    <a:lumMod val="65000"/>
                    <a:lumOff val="35000"/>
                  </a:prstClr>
                </a:solidFill>
                <a:latin typeface="Corbel" pitchFamily="34" charset="0"/>
                <a:cs typeface="Arial" panose="020B0604020202020204" pitchFamily="34" charset="0"/>
              </a:rPr>
              <a:t>1Q17 vs. 4Q17 vs. 1Q18</a:t>
            </a:r>
            <a:endParaRPr lang="en-GB" sz="1700" b="1" dirty="0">
              <a:solidFill>
                <a:prstClr val="black">
                  <a:lumMod val="65000"/>
                  <a:lumOff val="35000"/>
                </a:prstClr>
              </a:solidFill>
              <a:latin typeface="Corbel" pitchFamily="34" charset="0"/>
              <a:cs typeface="Arial" panose="020B0604020202020204" pitchFamily="34" charset="0"/>
            </a:endParaRPr>
          </a:p>
        </p:txBody>
      </p:sp>
      <p:sp>
        <p:nvSpPr>
          <p:cNvPr id="23" name="Rectangle 22"/>
          <p:cNvSpPr/>
          <p:nvPr/>
        </p:nvSpPr>
        <p:spPr>
          <a:xfrm>
            <a:off x="1276024" y="533400"/>
            <a:ext cx="7079675" cy="341632"/>
          </a:xfrm>
          <a:prstGeom prst="rect">
            <a:avLst/>
          </a:prstGeom>
        </p:spPr>
        <p:txBody>
          <a:bodyPr wrap="square">
            <a:spAutoFit/>
          </a:bodyPr>
          <a:lstStyle/>
          <a:p>
            <a:pPr eaLnBrk="0" hangingPunct="0">
              <a:lnSpc>
                <a:spcPct val="90000"/>
              </a:lnSpc>
              <a:defRPr/>
            </a:pPr>
            <a:r>
              <a:rPr lang="en-US" b="1" i="1" dirty="0">
                <a:solidFill>
                  <a:prstClr val="black">
                    <a:lumMod val="65000"/>
                    <a:lumOff val="35000"/>
                  </a:prstClr>
                </a:solidFill>
                <a:latin typeface="Corbel" panose="020B0503020204020204" pitchFamily="34" charset="0"/>
              </a:rPr>
              <a:t>OPEX recorded 6% increased YoY, but 10% decrease QoQ.</a:t>
            </a:r>
            <a:endParaRPr lang="en-US" b="1" i="1" kern="0" dirty="0">
              <a:solidFill>
                <a:prstClr val="black">
                  <a:lumMod val="65000"/>
                  <a:lumOff val="35000"/>
                </a:prstClr>
              </a:solidFill>
              <a:latin typeface="Corbel" pitchFamily="34" charset="0"/>
              <a:cs typeface="Arial" pitchFamily="34" charset="0"/>
            </a:endParaRPr>
          </a:p>
        </p:txBody>
      </p:sp>
      <p:sp>
        <p:nvSpPr>
          <p:cNvPr id="26" name="TextBox 25"/>
          <p:cNvSpPr txBox="1"/>
          <p:nvPr/>
        </p:nvSpPr>
        <p:spPr>
          <a:xfrm>
            <a:off x="3473450" y="2362200"/>
            <a:ext cx="685800" cy="284693"/>
          </a:xfrm>
          <a:prstGeom prst="rect">
            <a:avLst/>
          </a:prstGeom>
          <a:noFill/>
        </p:spPr>
        <p:txBody>
          <a:bodyPr wrap="square" rtlCol="0">
            <a:spAutoFit/>
          </a:bodyPr>
          <a:lstStyle/>
          <a:p>
            <a:r>
              <a:rPr lang="en-US" sz="1250" b="1" dirty="0">
                <a:solidFill>
                  <a:prstClr val="black"/>
                </a:solidFill>
                <a:latin typeface="Corbel" pitchFamily="34" charset="0"/>
              </a:rPr>
              <a:t>16,656</a:t>
            </a:r>
          </a:p>
        </p:txBody>
      </p:sp>
      <p:sp>
        <p:nvSpPr>
          <p:cNvPr id="2" name="Rectangle 1"/>
          <p:cNvSpPr/>
          <p:nvPr/>
        </p:nvSpPr>
        <p:spPr>
          <a:xfrm>
            <a:off x="5029200" y="4602540"/>
            <a:ext cx="3985846" cy="1762021"/>
          </a:xfrm>
          <a:prstGeom prst="rect">
            <a:avLst/>
          </a:prstGeom>
        </p:spPr>
        <p:txBody>
          <a:bodyPr wrap="square">
            <a:spAutoFit/>
          </a:bodyPr>
          <a:lstStyle/>
          <a:p>
            <a:r>
              <a:rPr lang="en-GB" sz="1550" dirty="0">
                <a:solidFill>
                  <a:prstClr val="black"/>
                </a:solidFill>
                <a:latin typeface="Corbel" panose="020B0503020204020204" pitchFamily="34" charset="0"/>
              </a:rPr>
              <a:t>Operating expenses increased by 6.0%  YoY due to investments in business </a:t>
            </a:r>
            <a:r>
              <a:rPr lang="en-GB" sz="1550" dirty="0" smtClean="0">
                <a:solidFill>
                  <a:prstClr val="black"/>
                </a:solidFill>
                <a:latin typeface="Corbel" panose="020B0503020204020204" pitchFamily="34" charset="0"/>
              </a:rPr>
              <a:t>improvement, digital transformation and process automation. </a:t>
            </a:r>
            <a:r>
              <a:rPr lang="en-GB" sz="1550" dirty="0">
                <a:solidFill>
                  <a:prstClr val="black"/>
                </a:solidFill>
                <a:latin typeface="Corbel" panose="020B0503020204020204" pitchFamily="34" charset="0"/>
              </a:rPr>
              <a:t>However, there was a 10% QoQ reduction as a result of the </a:t>
            </a:r>
            <a:r>
              <a:rPr lang="en-US" sz="1550" dirty="0">
                <a:solidFill>
                  <a:prstClr val="black"/>
                </a:solidFill>
                <a:latin typeface="Corbel" panose="020B0503020204020204" pitchFamily="34" charset="0"/>
              </a:rPr>
              <a:t>one-off contingency provisions for pending litigations in 4Q17.</a:t>
            </a:r>
          </a:p>
        </p:txBody>
      </p:sp>
    </p:spTree>
    <p:extLst>
      <p:ext uri="{BB962C8B-B14F-4D97-AF65-F5344CB8AC3E}">
        <p14:creationId xmlns:p14="http://schemas.microsoft.com/office/powerpoint/2010/main" val="42695146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chemeClr val="bg1">
              <a:alpha val="79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dirty="0">
              <a:solidFill>
                <a:prstClr val="white"/>
              </a:solidFill>
            </a:endParaRPr>
          </a:p>
        </p:txBody>
      </p:sp>
      <p:pic>
        <p:nvPicPr>
          <p:cNvPr id="3" name="Picture 2" descr="FCMB LOGOS.pdf"/>
          <p:cNvPicPr>
            <a:picLocks noChangeAspect="1"/>
          </p:cNvPicPr>
          <p:nvPr/>
        </p:nvPicPr>
        <p:blipFill rotWithShape="1">
          <a:blip r:embed="rId3" cstate="print">
            <a:extLst>
              <a:ext uri="{28A0092B-C50C-407E-A947-70E740481C1C}">
                <a14:useLocalDpi xmlns:a14="http://schemas.microsoft.com/office/drawing/2010/main" val="0"/>
              </a:ext>
            </a:extLst>
          </a:blip>
          <a:srcRect l="5682" t="18059" r="54951" b="25515"/>
          <a:stretch/>
        </p:blipFill>
        <p:spPr>
          <a:xfrm>
            <a:off x="76200" y="97728"/>
            <a:ext cx="1031527" cy="1045272"/>
          </a:xfrm>
          <a:prstGeom prst="rect">
            <a:avLst/>
          </a:prstGeom>
        </p:spPr>
      </p:pic>
      <p:sp>
        <p:nvSpPr>
          <p:cNvPr id="4" name="Rounded Rectangle 3"/>
          <p:cNvSpPr/>
          <p:nvPr/>
        </p:nvSpPr>
        <p:spPr>
          <a:xfrm>
            <a:off x="1828800" y="4054918"/>
            <a:ext cx="7337642" cy="1390486"/>
          </a:xfrm>
          <a:prstGeom prst="roundRect">
            <a:avLst>
              <a:gd name="adj" fmla="val 13518"/>
            </a:avLst>
          </a:prstGeom>
          <a:solidFill>
            <a:srgbClr val="FFFFFF">
              <a:alpha val="80000"/>
            </a:srgbClr>
          </a:solidFill>
          <a:ln w="9525" cap="flat" cmpd="sng" algn="ctr">
            <a:noFill/>
            <a:prstDash val="solid"/>
          </a:ln>
          <a:effectLst/>
        </p:spPr>
        <p:txBody>
          <a:bodyPr rtlCol="0" anchor="ctr"/>
          <a:lstStyle/>
          <a:p>
            <a:pPr algn="ctr" fontAlgn="auto">
              <a:spcBef>
                <a:spcPts val="0"/>
              </a:spcBef>
              <a:spcAft>
                <a:spcPts val="0"/>
              </a:spcAft>
              <a:defRPr/>
            </a:pPr>
            <a:endParaRPr lang="en-US" kern="0" dirty="0">
              <a:solidFill>
                <a:srgbClr val="BB16A3"/>
              </a:solidFill>
              <a:latin typeface="Calibri"/>
            </a:endParaRPr>
          </a:p>
        </p:txBody>
      </p:sp>
      <p:sp>
        <p:nvSpPr>
          <p:cNvPr id="6" name="Rounded Rectangle 3"/>
          <p:cNvSpPr/>
          <p:nvPr/>
        </p:nvSpPr>
        <p:spPr>
          <a:xfrm>
            <a:off x="2057400" y="3886200"/>
            <a:ext cx="7162800" cy="1905000"/>
          </a:xfrm>
          <a:custGeom>
            <a:avLst/>
            <a:gdLst>
              <a:gd name="connsiteX0" fmla="*/ 0 w 8763000"/>
              <a:gd name="connsiteY0" fmla="*/ 101602 h 609600"/>
              <a:gd name="connsiteX1" fmla="*/ 101602 w 8763000"/>
              <a:gd name="connsiteY1" fmla="*/ 0 h 609600"/>
              <a:gd name="connsiteX2" fmla="*/ 8661398 w 8763000"/>
              <a:gd name="connsiteY2" fmla="*/ 0 h 609600"/>
              <a:gd name="connsiteX3" fmla="*/ 8763000 w 8763000"/>
              <a:gd name="connsiteY3" fmla="*/ 101602 h 609600"/>
              <a:gd name="connsiteX4" fmla="*/ 8763000 w 8763000"/>
              <a:gd name="connsiteY4" fmla="*/ 507998 h 609600"/>
              <a:gd name="connsiteX5" fmla="*/ 8661398 w 8763000"/>
              <a:gd name="connsiteY5" fmla="*/ 609600 h 609600"/>
              <a:gd name="connsiteX6" fmla="*/ 101602 w 8763000"/>
              <a:gd name="connsiteY6" fmla="*/ 609600 h 609600"/>
              <a:gd name="connsiteX7" fmla="*/ 0 w 8763000"/>
              <a:gd name="connsiteY7" fmla="*/ 507998 h 609600"/>
              <a:gd name="connsiteX8" fmla="*/ 0 w 8763000"/>
              <a:gd name="connsiteY8" fmla="*/ 101602 h 609600"/>
              <a:gd name="connsiteX0" fmla="*/ 0 w 8763000"/>
              <a:gd name="connsiteY0" fmla="*/ 101602 h 609600"/>
              <a:gd name="connsiteX1" fmla="*/ 101602 w 8763000"/>
              <a:gd name="connsiteY1" fmla="*/ 0 h 609600"/>
              <a:gd name="connsiteX2" fmla="*/ 8661398 w 8763000"/>
              <a:gd name="connsiteY2" fmla="*/ 0 h 609600"/>
              <a:gd name="connsiteX3" fmla="*/ 8658047 w 8763000"/>
              <a:gd name="connsiteY3" fmla="*/ 101602 h 609600"/>
              <a:gd name="connsiteX4" fmla="*/ 8763000 w 8763000"/>
              <a:gd name="connsiteY4" fmla="*/ 507998 h 609600"/>
              <a:gd name="connsiteX5" fmla="*/ 8661398 w 8763000"/>
              <a:gd name="connsiteY5" fmla="*/ 609600 h 609600"/>
              <a:gd name="connsiteX6" fmla="*/ 101602 w 8763000"/>
              <a:gd name="connsiteY6" fmla="*/ 609600 h 609600"/>
              <a:gd name="connsiteX7" fmla="*/ 0 w 8763000"/>
              <a:gd name="connsiteY7" fmla="*/ 507998 h 609600"/>
              <a:gd name="connsiteX8" fmla="*/ 0 w 8763000"/>
              <a:gd name="connsiteY8" fmla="*/ 101602 h 609600"/>
              <a:gd name="connsiteX0" fmla="*/ 0 w 8685497"/>
              <a:gd name="connsiteY0" fmla="*/ 101602 h 609600"/>
              <a:gd name="connsiteX1" fmla="*/ 101602 w 8685497"/>
              <a:gd name="connsiteY1" fmla="*/ 0 h 609600"/>
              <a:gd name="connsiteX2" fmla="*/ 8661398 w 8685497"/>
              <a:gd name="connsiteY2" fmla="*/ 0 h 609600"/>
              <a:gd name="connsiteX3" fmla="*/ 8658047 w 8685497"/>
              <a:gd name="connsiteY3" fmla="*/ 101602 h 609600"/>
              <a:gd name="connsiteX4" fmla="*/ 8647552 w 8685497"/>
              <a:gd name="connsiteY4" fmla="*/ 507998 h 609600"/>
              <a:gd name="connsiteX5" fmla="*/ 8661398 w 8685497"/>
              <a:gd name="connsiteY5" fmla="*/ 609600 h 609600"/>
              <a:gd name="connsiteX6" fmla="*/ 101602 w 8685497"/>
              <a:gd name="connsiteY6" fmla="*/ 609600 h 609600"/>
              <a:gd name="connsiteX7" fmla="*/ 0 w 8685497"/>
              <a:gd name="connsiteY7" fmla="*/ 507998 h 609600"/>
              <a:gd name="connsiteX8" fmla="*/ 0 w 8685497"/>
              <a:gd name="connsiteY8" fmla="*/ 101602 h 609600"/>
              <a:gd name="connsiteX0" fmla="*/ 0 w 8683192"/>
              <a:gd name="connsiteY0" fmla="*/ 101602 h 609600"/>
              <a:gd name="connsiteX1" fmla="*/ 101602 w 8683192"/>
              <a:gd name="connsiteY1" fmla="*/ 0 h 609600"/>
              <a:gd name="connsiteX2" fmla="*/ 8622522 w 8683192"/>
              <a:gd name="connsiteY2" fmla="*/ 0 h 609600"/>
              <a:gd name="connsiteX3" fmla="*/ 8658047 w 8683192"/>
              <a:gd name="connsiteY3" fmla="*/ 101602 h 609600"/>
              <a:gd name="connsiteX4" fmla="*/ 8647552 w 8683192"/>
              <a:gd name="connsiteY4" fmla="*/ 507998 h 609600"/>
              <a:gd name="connsiteX5" fmla="*/ 8661398 w 8683192"/>
              <a:gd name="connsiteY5" fmla="*/ 609600 h 609600"/>
              <a:gd name="connsiteX6" fmla="*/ 101602 w 8683192"/>
              <a:gd name="connsiteY6" fmla="*/ 609600 h 609600"/>
              <a:gd name="connsiteX7" fmla="*/ 0 w 8683192"/>
              <a:gd name="connsiteY7" fmla="*/ 507998 h 609600"/>
              <a:gd name="connsiteX8" fmla="*/ 0 w 8683192"/>
              <a:gd name="connsiteY8" fmla="*/ 101602 h 609600"/>
              <a:gd name="connsiteX0" fmla="*/ 0 w 8683192"/>
              <a:gd name="connsiteY0" fmla="*/ 101602 h 609600"/>
              <a:gd name="connsiteX1" fmla="*/ 101602 w 8683192"/>
              <a:gd name="connsiteY1" fmla="*/ 0 h 609600"/>
              <a:gd name="connsiteX2" fmla="*/ 8622522 w 8683192"/>
              <a:gd name="connsiteY2" fmla="*/ 0 h 609600"/>
              <a:gd name="connsiteX3" fmla="*/ 8580295 w 8683192"/>
              <a:gd name="connsiteY3" fmla="*/ 108082 h 609600"/>
              <a:gd name="connsiteX4" fmla="*/ 8647552 w 8683192"/>
              <a:gd name="connsiteY4" fmla="*/ 507998 h 609600"/>
              <a:gd name="connsiteX5" fmla="*/ 8661398 w 8683192"/>
              <a:gd name="connsiteY5" fmla="*/ 609600 h 609600"/>
              <a:gd name="connsiteX6" fmla="*/ 101602 w 8683192"/>
              <a:gd name="connsiteY6" fmla="*/ 609600 h 609600"/>
              <a:gd name="connsiteX7" fmla="*/ 0 w 8683192"/>
              <a:gd name="connsiteY7" fmla="*/ 507998 h 609600"/>
              <a:gd name="connsiteX8" fmla="*/ 0 w 8683192"/>
              <a:gd name="connsiteY8" fmla="*/ 101602 h 609600"/>
              <a:gd name="connsiteX0" fmla="*/ 0 w 8647552"/>
              <a:gd name="connsiteY0" fmla="*/ 101602 h 609600"/>
              <a:gd name="connsiteX1" fmla="*/ 101602 w 8647552"/>
              <a:gd name="connsiteY1" fmla="*/ 0 h 609600"/>
              <a:gd name="connsiteX2" fmla="*/ 8622522 w 8647552"/>
              <a:gd name="connsiteY2" fmla="*/ 0 h 609600"/>
              <a:gd name="connsiteX3" fmla="*/ 8580295 w 8647552"/>
              <a:gd name="connsiteY3" fmla="*/ 108082 h 609600"/>
              <a:gd name="connsiteX4" fmla="*/ 8647552 w 8647552"/>
              <a:gd name="connsiteY4" fmla="*/ 507998 h 609600"/>
              <a:gd name="connsiteX5" fmla="*/ 8570687 w 8647552"/>
              <a:gd name="connsiteY5" fmla="*/ 609600 h 609600"/>
              <a:gd name="connsiteX6" fmla="*/ 101602 w 8647552"/>
              <a:gd name="connsiteY6" fmla="*/ 609600 h 609600"/>
              <a:gd name="connsiteX7" fmla="*/ 0 w 8647552"/>
              <a:gd name="connsiteY7" fmla="*/ 507998 h 609600"/>
              <a:gd name="connsiteX8" fmla="*/ 0 w 8647552"/>
              <a:gd name="connsiteY8" fmla="*/ 101602 h 609600"/>
              <a:gd name="connsiteX0" fmla="*/ 0 w 8647552"/>
              <a:gd name="connsiteY0" fmla="*/ 101602 h 609600"/>
              <a:gd name="connsiteX1" fmla="*/ 101602 w 8647552"/>
              <a:gd name="connsiteY1" fmla="*/ 0 h 609600"/>
              <a:gd name="connsiteX2" fmla="*/ 8622522 w 8647552"/>
              <a:gd name="connsiteY2" fmla="*/ 0 h 609600"/>
              <a:gd name="connsiteX3" fmla="*/ 8612692 w 8647552"/>
              <a:gd name="connsiteY3" fmla="*/ 108082 h 609600"/>
              <a:gd name="connsiteX4" fmla="*/ 8647552 w 8647552"/>
              <a:gd name="connsiteY4" fmla="*/ 507998 h 609600"/>
              <a:gd name="connsiteX5" fmla="*/ 8570687 w 8647552"/>
              <a:gd name="connsiteY5" fmla="*/ 609600 h 609600"/>
              <a:gd name="connsiteX6" fmla="*/ 101602 w 8647552"/>
              <a:gd name="connsiteY6" fmla="*/ 609600 h 609600"/>
              <a:gd name="connsiteX7" fmla="*/ 0 w 8647552"/>
              <a:gd name="connsiteY7" fmla="*/ 507998 h 609600"/>
              <a:gd name="connsiteX8" fmla="*/ 0 w 8647552"/>
              <a:gd name="connsiteY8" fmla="*/ 101602 h 609600"/>
              <a:gd name="connsiteX0" fmla="*/ 0 w 8647676"/>
              <a:gd name="connsiteY0" fmla="*/ 101602 h 609600"/>
              <a:gd name="connsiteX1" fmla="*/ 101602 w 8647676"/>
              <a:gd name="connsiteY1" fmla="*/ 0 h 609600"/>
              <a:gd name="connsiteX2" fmla="*/ 8622522 w 8647676"/>
              <a:gd name="connsiteY2" fmla="*/ 0 h 609600"/>
              <a:gd name="connsiteX3" fmla="*/ 8612692 w 8647676"/>
              <a:gd name="connsiteY3" fmla="*/ 108082 h 609600"/>
              <a:gd name="connsiteX4" fmla="*/ 8647552 w 8647676"/>
              <a:gd name="connsiteY4" fmla="*/ 507998 h 609600"/>
              <a:gd name="connsiteX5" fmla="*/ 8596604 w 8647676"/>
              <a:gd name="connsiteY5" fmla="*/ 609600 h 609600"/>
              <a:gd name="connsiteX6" fmla="*/ 101602 w 8647676"/>
              <a:gd name="connsiteY6" fmla="*/ 609600 h 609600"/>
              <a:gd name="connsiteX7" fmla="*/ 0 w 8647676"/>
              <a:gd name="connsiteY7" fmla="*/ 507998 h 609600"/>
              <a:gd name="connsiteX8" fmla="*/ 0 w 8647676"/>
              <a:gd name="connsiteY8" fmla="*/ 101602 h 609600"/>
              <a:gd name="connsiteX0" fmla="*/ 0 w 8645145"/>
              <a:gd name="connsiteY0" fmla="*/ 101602 h 609600"/>
              <a:gd name="connsiteX1" fmla="*/ 101602 w 8645145"/>
              <a:gd name="connsiteY1" fmla="*/ 0 h 609600"/>
              <a:gd name="connsiteX2" fmla="*/ 8622522 w 8645145"/>
              <a:gd name="connsiteY2" fmla="*/ 0 h 609600"/>
              <a:gd name="connsiteX3" fmla="*/ 8612692 w 8645145"/>
              <a:gd name="connsiteY3" fmla="*/ 108082 h 609600"/>
              <a:gd name="connsiteX4" fmla="*/ 8628114 w 8645145"/>
              <a:gd name="connsiteY4" fmla="*/ 384882 h 609600"/>
              <a:gd name="connsiteX5" fmla="*/ 8596604 w 8645145"/>
              <a:gd name="connsiteY5" fmla="*/ 609600 h 609600"/>
              <a:gd name="connsiteX6" fmla="*/ 101602 w 8645145"/>
              <a:gd name="connsiteY6" fmla="*/ 609600 h 609600"/>
              <a:gd name="connsiteX7" fmla="*/ 0 w 8645145"/>
              <a:gd name="connsiteY7" fmla="*/ 507998 h 609600"/>
              <a:gd name="connsiteX8" fmla="*/ 0 w 8645145"/>
              <a:gd name="connsiteY8" fmla="*/ 101602 h 609600"/>
              <a:gd name="connsiteX0" fmla="*/ 0 w 8646621"/>
              <a:gd name="connsiteY0" fmla="*/ 101602 h 609600"/>
              <a:gd name="connsiteX1" fmla="*/ 101602 w 8646621"/>
              <a:gd name="connsiteY1" fmla="*/ 0 h 609600"/>
              <a:gd name="connsiteX2" fmla="*/ 8622522 w 8646621"/>
              <a:gd name="connsiteY2" fmla="*/ 0 h 609600"/>
              <a:gd name="connsiteX3" fmla="*/ 8619171 w 8646621"/>
              <a:gd name="connsiteY3" fmla="*/ 166399 h 609600"/>
              <a:gd name="connsiteX4" fmla="*/ 8628114 w 8646621"/>
              <a:gd name="connsiteY4" fmla="*/ 384882 h 609600"/>
              <a:gd name="connsiteX5" fmla="*/ 8596604 w 8646621"/>
              <a:gd name="connsiteY5" fmla="*/ 609600 h 609600"/>
              <a:gd name="connsiteX6" fmla="*/ 101602 w 8646621"/>
              <a:gd name="connsiteY6" fmla="*/ 609600 h 609600"/>
              <a:gd name="connsiteX7" fmla="*/ 0 w 8646621"/>
              <a:gd name="connsiteY7" fmla="*/ 507998 h 609600"/>
              <a:gd name="connsiteX8" fmla="*/ 0 w 8646621"/>
              <a:gd name="connsiteY8" fmla="*/ 101602 h 609600"/>
              <a:gd name="connsiteX0" fmla="*/ 0 w 8633484"/>
              <a:gd name="connsiteY0" fmla="*/ 101602 h 609600"/>
              <a:gd name="connsiteX1" fmla="*/ 101602 w 8633484"/>
              <a:gd name="connsiteY1" fmla="*/ 0 h 609600"/>
              <a:gd name="connsiteX2" fmla="*/ 8596604 w 8633484"/>
              <a:gd name="connsiteY2" fmla="*/ 0 h 609600"/>
              <a:gd name="connsiteX3" fmla="*/ 8619171 w 8633484"/>
              <a:gd name="connsiteY3" fmla="*/ 166399 h 609600"/>
              <a:gd name="connsiteX4" fmla="*/ 8628114 w 8633484"/>
              <a:gd name="connsiteY4" fmla="*/ 384882 h 609600"/>
              <a:gd name="connsiteX5" fmla="*/ 8596604 w 8633484"/>
              <a:gd name="connsiteY5" fmla="*/ 609600 h 609600"/>
              <a:gd name="connsiteX6" fmla="*/ 101602 w 8633484"/>
              <a:gd name="connsiteY6" fmla="*/ 609600 h 609600"/>
              <a:gd name="connsiteX7" fmla="*/ 0 w 8633484"/>
              <a:gd name="connsiteY7" fmla="*/ 507998 h 609600"/>
              <a:gd name="connsiteX8" fmla="*/ 0 w 8633484"/>
              <a:gd name="connsiteY8" fmla="*/ 101602 h 60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633484" h="609600">
                <a:moveTo>
                  <a:pt x="0" y="101602"/>
                </a:moveTo>
                <a:cubicBezTo>
                  <a:pt x="0" y="45489"/>
                  <a:pt x="45489" y="0"/>
                  <a:pt x="101602" y="0"/>
                </a:cubicBezTo>
                <a:lnTo>
                  <a:pt x="8596604" y="0"/>
                </a:lnTo>
                <a:cubicBezTo>
                  <a:pt x="8652717" y="0"/>
                  <a:pt x="8619171" y="110286"/>
                  <a:pt x="8619171" y="166399"/>
                </a:cubicBezTo>
                <a:cubicBezTo>
                  <a:pt x="8619171" y="301864"/>
                  <a:pt x="8628114" y="249417"/>
                  <a:pt x="8628114" y="384882"/>
                </a:cubicBezTo>
                <a:cubicBezTo>
                  <a:pt x="8628114" y="440995"/>
                  <a:pt x="8652717" y="609600"/>
                  <a:pt x="8596604" y="609600"/>
                </a:cubicBezTo>
                <a:lnTo>
                  <a:pt x="101602" y="609600"/>
                </a:lnTo>
                <a:cubicBezTo>
                  <a:pt x="45489" y="609600"/>
                  <a:pt x="0" y="564111"/>
                  <a:pt x="0" y="507998"/>
                </a:cubicBezTo>
                <a:lnTo>
                  <a:pt x="0" y="101602"/>
                </a:lnTo>
                <a:close/>
              </a:path>
            </a:pathLst>
          </a:custGeom>
          <a:noFill/>
          <a:ln w="25400" cap="flat" cmpd="sng" algn="ctr">
            <a:noFill/>
            <a:prstDash val="solid"/>
          </a:ln>
          <a:effectLst/>
        </p:spPr>
        <p:txBody>
          <a:bodyPr rtlCol="0" anchor="ctr"/>
          <a:lstStyle/>
          <a:p>
            <a:pPr fontAlgn="auto">
              <a:spcBef>
                <a:spcPts val="0"/>
              </a:spcBef>
              <a:spcAft>
                <a:spcPts val="0"/>
              </a:spcAft>
              <a:defRPr/>
            </a:pPr>
            <a:r>
              <a:rPr lang="en-US" sz="1750" b="1" kern="0" dirty="0">
                <a:solidFill>
                  <a:schemeClr val="tx1">
                    <a:lumMod val="65000"/>
                    <a:lumOff val="35000"/>
                  </a:schemeClr>
                </a:solidFill>
                <a:latin typeface="Corbel" pitchFamily="34" charset="0"/>
                <a:cs typeface="Arial" charset="0"/>
              </a:rPr>
              <a:t>Risk Management Review of Commercial &amp; Retail Banking – </a:t>
            </a:r>
            <a:r>
              <a:rPr lang="en-US" sz="1750" b="1" i="1" kern="0" dirty="0">
                <a:solidFill>
                  <a:schemeClr val="tx1">
                    <a:lumMod val="65000"/>
                    <a:lumOff val="35000"/>
                  </a:schemeClr>
                </a:solidFill>
                <a:latin typeface="Corbel" pitchFamily="34" charset="0"/>
                <a:cs typeface="Arial" charset="0"/>
              </a:rPr>
              <a:t>Mrs. Toyin Olaiya (Chief Risk </a:t>
            </a:r>
            <a:r>
              <a:rPr lang="en-US" sz="1750" b="1" i="1" kern="0" dirty="0" smtClean="0">
                <a:solidFill>
                  <a:schemeClr val="tx1">
                    <a:lumMod val="65000"/>
                    <a:lumOff val="35000"/>
                  </a:schemeClr>
                </a:solidFill>
                <a:latin typeface="Corbel" pitchFamily="34" charset="0"/>
                <a:cs typeface="Arial" charset="0"/>
              </a:rPr>
              <a:t>Officer: FCMB Ltd)</a:t>
            </a:r>
            <a:endParaRPr lang="en-US" sz="1750" b="1" i="1" kern="0" dirty="0">
              <a:solidFill>
                <a:schemeClr val="tx1">
                  <a:lumMod val="65000"/>
                  <a:lumOff val="35000"/>
                </a:schemeClr>
              </a:solidFill>
              <a:latin typeface="Corbel" pitchFamily="34" charset="0"/>
              <a:cs typeface="Arial" charset="0"/>
            </a:endParaRPr>
          </a:p>
        </p:txBody>
      </p:sp>
    </p:spTree>
    <p:extLst>
      <p:ext uri="{BB962C8B-B14F-4D97-AF65-F5344CB8AC3E}">
        <p14:creationId xmlns:p14="http://schemas.microsoft.com/office/powerpoint/2010/main" val="38719387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p:cNvSpPr>
            <a:spLocks noGrp="1"/>
          </p:cNvSpPr>
          <p:nvPr>
            <p:ph type="sldNum" sz="quarter" idx="12"/>
          </p:nvPr>
        </p:nvSpPr>
        <p:spPr>
          <a:xfrm>
            <a:off x="8763000" y="6553200"/>
            <a:ext cx="381000" cy="365125"/>
          </a:xfrm>
        </p:spPr>
        <p:txBody>
          <a:bodyPr/>
          <a:lstStyle/>
          <a:p>
            <a:fld id="{5B1C2CD0-820B-5044-BB6F-43ECDF7114E2}" type="slidenum">
              <a:rPr lang="en-US" smtClean="0">
                <a:solidFill>
                  <a:prstClr val="black">
                    <a:tint val="75000"/>
                  </a:prstClr>
                </a:solidFill>
                <a:latin typeface="Corbel" pitchFamily="34" charset="0"/>
              </a:rPr>
              <a:pPr/>
              <a:t>19</a:t>
            </a:fld>
            <a:endParaRPr lang="en-US" dirty="0">
              <a:solidFill>
                <a:prstClr val="black">
                  <a:tint val="75000"/>
                </a:prstClr>
              </a:solidFill>
              <a:latin typeface="Corbel" pitchFamily="34" charset="0"/>
            </a:endParaRPr>
          </a:p>
        </p:txBody>
      </p:sp>
      <p:cxnSp>
        <p:nvCxnSpPr>
          <p:cNvPr id="8" name="Straight Connector 7"/>
          <p:cNvCxnSpPr/>
          <p:nvPr/>
        </p:nvCxnSpPr>
        <p:spPr>
          <a:xfrm>
            <a:off x="0" y="1143000"/>
            <a:ext cx="7632700" cy="0"/>
          </a:xfrm>
          <a:prstGeom prst="line">
            <a:avLst/>
          </a:prstGeom>
          <a:ln w="38100" cap="flat" cmpd="sng" algn="ctr">
            <a:solidFill>
              <a:srgbClr val="BB16A3"/>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9" name="Picture 8" descr="FCMB LOGOS.pdf"/>
          <p:cNvPicPr>
            <a:picLocks noChangeAspect="1"/>
          </p:cNvPicPr>
          <p:nvPr/>
        </p:nvPicPr>
        <p:blipFill rotWithShape="1">
          <a:blip r:embed="rId2" cstate="print">
            <a:extLst>
              <a:ext uri="{28A0092B-C50C-407E-A947-70E740481C1C}">
                <a14:useLocalDpi xmlns:a14="http://schemas.microsoft.com/office/drawing/2010/main" val="0"/>
              </a:ext>
            </a:extLst>
          </a:blip>
          <a:srcRect l="5682" t="18059" r="54951" b="25515"/>
          <a:stretch/>
        </p:blipFill>
        <p:spPr>
          <a:xfrm>
            <a:off x="111473" y="76200"/>
            <a:ext cx="1031527" cy="1045272"/>
          </a:xfrm>
          <a:prstGeom prst="rect">
            <a:avLst/>
          </a:prstGeom>
        </p:spPr>
      </p:pic>
      <p:sp>
        <p:nvSpPr>
          <p:cNvPr id="14" name="Title 1"/>
          <p:cNvSpPr txBox="1">
            <a:spLocks/>
          </p:cNvSpPr>
          <p:nvPr/>
        </p:nvSpPr>
        <p:spPr>
          <a:xfrm>
            <a:off x="1270415" y="353942"/>
            <a:ext cx="7797385" cy="560458"/>
          </a:xfrm>
          <a:prstGeom prst="rect">
            <a:avLst/>
          </a:prstGeom>
          <a:noFill/>
        </p:spPr>
        <p:txBody>
          <a:bodyPr lIns="0" rIns="0" anchor="ctr"/>
          <a:lstStyle/>
          <a:p>
            <a:pPr eaLnBrk="0" hangingPunct="0">
              <a:lnSpc>
                <a:spcPct val="90000"/>
              </a:lnSpc>
              <a:defRPr/>
            </a:pPr>
            <a:r>
              <a:rPr lang="en-US" sz="1700" b="1" i="1" kern="0" dirty="0">
                <a:solidFill>
                  <a:schemeClr val="tx1">
                    <a:lumMod val="65000"/>
                    <a:lumOff val="35000"/>
                  </a:schemeClr>
                </a:solidFill>
                <a:latin typeface="Corbel" pitchFamily="34" charset="0"/>
                <a:cs typeface="Arial" pitchFamily="34" charset="0"/>
              </a:rPr>
              <a:t>QoQ drop of 5% in Gross loans was largely from Oil &amp; Gas Upstream, Power &amp; Energy and Commerce. 22% growth in Agriculture as a focused sector for growth</a:t>
            </a:r>
          </a:p>
        </p:txBody>
      </p:sp>
      <p:sp>
        <p:nvSpPr>
          <p:cNvPr id="17" name="TextBox 16"/>
          <p:cNvSpPr txBox="1"/>
          <p:nvPr/>
        </p:nvSpPr>
        <p:spPr>
          <a:xfrm>
            <a:off x="381000" y="1093857"/>
            <a:ext cx="7543800" cy="353943"/>
          </a:xfrm>
          <a:prstGeom prst="rect">
            <a:avLst/>
          </a:prstGeom>
          <a:noFill/>
        </p:spPr>
        <p:txBody>
          <a:bodyPr wrap="square" rtlCol="0">
            <a:spAutoFit/>
          </a:bodyPr>
          <a:lstStyle/>
          <a:p>
            <a:pPr algn="ctr">
              <a:defRPr sz="1700" b="1" i="0" u="none" strike="noStrike" kern="1200" baseline="0">
                <a:solidFill>
                  <a:srgbClr val="00AEEF"/>
                </a:solidFill>
                <a:latin typeface="+mn-lt"/>
                <a:ea typeface="+mn-ea"/>
                <a:cs typeface="+mn-cs"/>
              </a:defRPr>
            </a:pPr>
            <a:r>
              <a:rPr lang="en-US" sz="1700" b="1" dirty="0">
                <a:solidFill>
                  <a:prstClr val="black">
                    <a:lumMod val="65000"/>
                    <a:lumOff val="35000"/>
                  </a:prstClr>
                </a:solidFill>
                <a:latin typeface="Corbel" panose="020B0503020204020204" pitchFamily="34" charset="0"/>
              </a:rPr>
              <a:t>FCMB: Analysis of Gross Loans by Sector (Mar. 2017 – Mar. 2018) – </a:t>
            </a:r>
            <a:r>
              <a:rPr lang="en-US" sz="1700" b="1" i="1" dirty="0">
                <a:solidFill>
                  <a:prstClr val="black">
                    <a:lumMod val="65000"/>
                    <a:lumOff val="35000"/>
                  </a:prstClr>
                </a:solidFill>
                <a:latin typeface="Corbel" panose="020B0503020204020204" pitchFamily="34" charset="0"/>
              </a:rPr>
              <a:t>N’m</a:t>
            </a:r>
          </a:p>
        </p:txBody>
      </p:sp>
      <p:sp>
        <p:nvSpPr>
          <p:cNvPr id="18" name="TextBox 17"/>
          <p:cNvSpPr txBox="1"/>
          <p:nvPr/>
        </p:nvSpPr>
        <p:spPr>
          <a:xfrm>
            <a:off x="6214415" y="0"/>
            <a:ext cx="2929585" cy="338554"/>
          </a:xfrm>
          <a:prstGeom prst="rect">
            <a:avLst/>
          </a:prstGeom>
          <a:solidFill>
            <a:schemeClr val="bg1">
              <a:lumMod val="50000"/>
              <a:alpha val="30000"/>
            </a:schemeClr>
          </a:solidFill>
        </p:spPr>
        <p:txBody>
          <a:bodyPr wrap="none" rtlCol="0">
            <a:spAutoFit/>
          </a:bodyPr>
          <a:lstStyle/>
          <a:p>
            <a:r>
              <a:rPr lang="en-US" sz="1600" b="1" dirty="0">
                <a:solidFill>
                  <a:srgbClr val="BB16A3"/>
                </a:solidFill>
                <a:latin typeface="Corbel" pitchFamily="34" charset="0"/>
              </a:rPr>
              <a:t>CRB: Loan &amp; Coverage Analysis</a:t>
            </a:r>
            <a:endParaRPr lang="en-GB" sz="1600" b="1" dirty="0">
              <a:solidFill>
                <a:srgbClr val="BB16A3"/>
              </a:solidFill>
              <a:latin typeface="Corbel" pitchFamily="34" charset="0"/>
            </a:endParaRPr>
          </a:p>
        </p:txBody>
      </p:sp>
      <p:graphicFrame>
        <p:nvGraphicFramePr>
          <p:cNvPr id="6" name="Table 5"/>
          <p:cNvGraphicFramePr>
            <a:graphicFrameLocks noGrp="1"/>
          </p:cNvGraphicFramePr>
          <p:nvPr>
            <p:extLst/>
          </p:nvPr>
        </p:nvGraphicFramePr>
        <p:xfrm>
          <a:off x="111473" y="1463039"/>
          <a:ext cx="8956327" cy="4937751"/>
        </p:xfrm>
        <a:graphic>
          <a:graphicData uri="http://schemas.openxmlformats.org/drawingml/2006/table">
            <a:tbl>
              <a:tblPr/>
              <a:tblGrid>
                <a:gridCol w="2479327">
                  <a:extLst>
                    <a:ext uri="{9D8B030D-6E8A-4147-A177-3AD203B41FA5}">
                      <a16:colId xmlns:a16="http://schemas.microsoft.com/office/drawing/2014/main" xmlns="" val="20000"/>
                    </a:ext>
                  </a:extLst>
                </a:gridCol>
                <a:gridCol w="1016000">
                  <a:extLst>
                    <a:ext uri="{9D8B030D-6E8A-4147-A177-3AD203B41FA5}">
                      <a16:colId xmlns:a16="http://schemas.microsoft.com/office/drawing/2014/main" xmlns="" val="20001"/>
                    </a:ext>
                  </a:extLst>
                </a:gridCol>
                <a:gridCol w="1092200">
                  <a:extLst>
                    <a:ext uri="{9D8B030D-6E8A-4147-A177-3AD203B41FA5}">
                      <a16:colId xmlns:a16="http://schemas.microsoft.com/office/drawing/2014/main" xmlns="" val="20002"/>
                    </a:ext>
                  </a:extLst>
                </a:gridCol>
                <a:gridCol w="1092200">
                  <a:extLst>
                    <a:ext uri="{9D8B030D-6E8A-4147-A177-3AD203B41FA5}">
                      <a16:colId xmlns:a16="http://schemas.microsoft.com/office/drawing/2014/main" xmlns="" val="20003"/>
                    </a:ext>
                  </a:extLst>
                </a:gridCol>
                <a:gridCol w="1092200">
                  <a:extLst>
                    <a:ext uri="{9D8B030D-6E8A-4147-A177-3AD203B41FA5}">
                      <a16:colId xmlns:a16="http://schemas.microsoft.com/office/drawing/2014/main" xmlns="" val="20004"/>
                    </a:ext>
                  </a:extLst>
                </a:gridCol>
                <a:gridCol w="1092200">
                  <a:extLst>
                    <a:ext uri="{9D8B030D-6E8A-4147-A177-3AD203B41FA5}">
                      <a16:colId xmlns:a16="http://schemas.microsoft.com/office/drawing/2014/main" xmlns="" val="20005"/>
                    </a:ext>
                  </a:extLst>
                </a:gridCol>
                <a:gridCol w="1092200">
                  <a:extLst>
                    <a:ext uri="{9D8B030D-6E8A-4147-A177-3AD203B41FA5}">
                      <a16:colId xmlns:a16="http://schemas.microsoft.com/office/drawing/2014/main" xmlns="" val="20006"/>
                    </a:ext>
                  </a:extLst>
                </a:gridCol>
              </a:tblGrid>
              <a:tr h="235131">
                <a:tc>
                  <a:txBody>
                    <a:bodyPr/>
                    <a:lstStyle/>
                    <a:p>
                      <a:pPr algn="l" rtl="0" fontAlgn="b"/>
                      <a:r>
                        <a:rPr lang="en-GB" sz="1450" b="1" i="0" u="none" strike="noStrike" dirty="0">
                          <a:solidFill>
                            <a:srgbClr val="000000"/>
                          </a:solidFill>
                          <a:effectLst/>
                          <a:latin typeface="Corbel" panose="020B0503020204020204" pitchFamily="34" charset="0"/>
                        </a:rPr>
                        <a:t>Industry Sector </a:t>
                      </a:r>
                    </a:p>
                  </a:txBody>
                  <a:tcPr marL="7620" marR="7620" marT="7620" marB="0" anchor="ctr">
                    <a:lnL w="12700" cap="flat" cmpd="sng" algn="ctr">
                      <a:no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rgbClr val="BB16A3"/>
                      </a:solidFill>
                      <a:prstDash val="solid"/>
                      <a:round/>
                      <a:headEnd type="none" w="med" len="med"/>
                      <a:tailEnd type="none" w="med" len="med"/>
                    </a:lnT>
                    <a:lnB w="12700" cap="flat" cmpd="sng" algn="ctr">
                      <a:solidFill>
                        <a:srgbClr val="BB16A3"/>
                      </a:solidFill>
                      <a:prstDash val="solid"/>
                      <a:round/>
                      <a:headEnd type="none" w="med" len="med"/>
                      <a:tailEnd type="none" w="med" len="med"/>
                    </a:lnB>
                  </a:tcPr>
                </a:tc>
                <a:tc>
                  <a:txBody>
                    <a:bodyPr/>
                    <a:lstStyle/>
                    <a:p>
                      <a:pPr algn="ctr" rtl="0" fontAlgn="b"/>
                      <a:r>
                        <a:rPr lang="en-GB" sz="1450" b="1" i="0" u="none" strike="noStrike" dirty="0">
                          <a:solidFill>
                            <a:srgbClr val="000000"/>
                          </a:solidFill>
                          <a:effectLst/>
                          <a:latin typeface="Corbel" panose="020B0503020204020204" pitchFamily="34" charset="0"/>
                        </a:rPr>
                        <a:t>Mar '17</a:t>
                      </a:r>
                    </a:p>
                  </a:txBody>
                  <a:tcPr marL="7620" marR="7620" marT="7620" marB="0" anchor="b">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rgbClr val="BB16A3"/>
                      </a:solidFill>
                      <a:prstDash val="solid"/>
                      <a:round/>
                      <a:headEnd type="none" w="med" len="med"/>
                      <a:tailEnd type="none" w="med" len="med"/>
                    </a:lnT>
                    <a:lnB w="12700" cap="flat" cmpd="sng" algn="ctr">
                      <a:solidFill>
                        <a:srgbClr val="BB16A3"/>
                      </a:solidFill>
                      <a:prstDash val="solid"/>
                      <a:round/>
                      <a:headEnd type="none" w="med" len="med"/>
                      <a:tailEnd type="none" w="med" len="med"/>
                    </a:lnB>
                  </a:tcPr>
                </a:tc>
                <a:tc>
                  <a:txBody>
                    <a:bodyPr/>
                    <a:lstStyle/>
                    <a:p>
                      <a:pPr algn="ctr" rtl="0" fontAlgn="b"/>
                      <a:r>
                        <a:rPr lang="en-GB" sz="1450" b="1" i="0" u="none" strike="noStrike" dirty="0">
                          <a:solidFill>
                            <a:srgbClr val="000000"/>
                          </a:solidFill>
                          <a:effectLst/>
                          <a:latin typeface="Corbel" panose="020B0503020204020204" pitchFamily="34" charset="0"/>
                        </a:rPr>
                        <a:t>June '17</a:t>
                      </a:r>
                    </a:p>
                  </a:txBody>
                  <a:tcPr marL="7620" marR="7620" marT="7620" marB="0" anchor="b">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rgbClr val="BB16A3"/>
                      </a:solidFill>
                      <a:prstDash val="solid"/>
                      <a:round/>
                      <a:headEnd type="none" w="med" len="med"/>
                      <a:tailEnd type="none" w="med" len="med"/>
                    </a:lnT>
                    <a:lnB w="12700" cap="flat" cmpd="sng" algn="ctr">
                      <a:solidFill>
                        <a:srgbClr val="BB16A3"/>
                      </a:solidFill>
                      <a:prstDash val="solid"/>
                      <a:round/>
                      <a:headEnd type="none" w="med" len="med"/>
                      <a:tailEnd type="none" w="med" len="med"/>
                    </a:lnB>
                  </a:tcPr>
                </a:tc>
                <a:tc>
                  <a:txBody>
                    <a:bodyPr/>
                    <a:lstStyle/>
                    <a:p>
                      <a:pPr algn="ctr" rtl="0" fontAlgn="b"/>
                      <a:r>
                        <a:rPr lang="en-GB" sz="1450" b="1" i="0" u="none" strike="noStrike" dirty="0">
                          <a:solidFill>
                            <a:srgbClr val="000000"/>
                          </a:solidFill>
                          <a:effectLst/>
                          <a:latin typeface="Corbel" panose="020B0503020204020204" pitchFamily="34" charset="0"/>
                        </a:rPr>
                        <a:t>Sept '17</a:t>
                      </a:r>
                    </a:p>
                  </a:txBody>
                  <a:tcPr marL="7620" marR="7620" marT="7620" marB="0" anchor="b">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rgbClr val="BB16A3"/>
                      </a:solidFill>
                      <a:prstDash val="solid"/>
                      <a:round/>
                      <a:headEnd type="none" w="med" len="med"/>
                      <a:tailEnd type="none" w="med" len="med"/>
                    </a:lnT>
                    <a:lnB w="12700" cap="flat" cmpd="sng" algn="ctr">
                      <a:solidFill>
                        <a:srgbClr val="BB16A3"/>
                      </a:solidFill>
                      <a:prstDash val="solid"/>
                      <a:round/>
                      <a:headEnd type="none" w="med" len="med"/>
                      <a:tailEnd type="none" w="med" len="med"/>
                    </a:lnB>
                  </a:tcPr>
                </a:tc>
                <a:tc>
                  <a:txBody>
                    <a:bodyPr/>
                    <a:lstStyle/>
                    <a:p>
                      <a:pPr algn="ctr" rtl="0" fontAlgn="b"/>
                      <a:r>
                        <a:rPr lang="en-GB" sz="1450" b="1" i="0" u="none" strike="noStrike" dirty="0">
                          <a:solidFill>
                            <a:srgbClr val="000000"/>
                          </a:solidFill>
                          <a:effectLst/>
                          <a:latin typeface="Corbel" panose="020B0503020204020204" pitchFamily="34" charset="0"/>
                        </a:rPr>
                        <a:t>Dec '17</a:t>
                      </a:r>
                    </a:p>
                  </a:txBody>
                  <a:tcPr marL="7620" marR="7620" marT="7620" marB="0" anchor="b">
                    <a:lnL w="12700" cap="flat" cmpd="sng" algn="ctr">
                      <a:solidFill>
                        <a:schemeClr val="bg1">
                          <a:lumMod val="85000"/>
                        </a:schemeClr>
                      </a:solidFill>
                      <a:prstDash val="solid"/>
                      <a:round/>
                      <a:headEnd type="none" w="med" len="med"/>
                      <a:tailEnd type="none" w="med" len="med"/>
                    </a:lnL>
                    <a:lnR w="12700" cap="flat" cmpd="sng" algn="ctr">
                      <a:solidFill>
                        <a:srgbClr val="BB16A3"/>
                      </a:solidFill>
                      <a:prstDash val="solid"/>
                      <a:round/>
                      <a:headEnd type="none" w="med" len="med"/>
                      <a:tailEnd type="none" w="med" len="med"/>
                    </a:lnR>
                    <a:lnT w="12700" cap="flat" cmpd="sng" algn="ctr">
                      <a:solidFill>
                        <a:srgbClr val="BB16A3"/>
                      </a:solidFill>
                      <a:prstDash val="solid"/>
                      <a:round/>
                      <a:headEnd type="none" w="med" len="med"/>
                      <a:tailEnd type="none" w="med" len="med"/>
                    </a:lnT>
                    <a:lnB w="12700" cap="flat" cmpd="sng" algn="ctr">
                      <a:solidFill>
                        <a:srgbClr val="BB16A3"/>
                      </a:solidFill>
                      <a:prstDash val="solid"/>
                      <a:round/>
                      <a:headEnd type="none" w="med" len="med"/>
                      <a:tailEnd type="none" w="med" len="med"/>
                    </a:lnB>
                  </a:tcPr>
                </a:tc>
                <a:tc>
                  <a:txBody>
                    <a:bodyPr/>
                    <a:lstStyle/>
                    <a:p>
                      <a:pPr algn="ctr" rtl="0" fontAlgn="b"/>
                      <a:r>
                        <a:rPr lang="en-GB" sz="1450" b="1" i="0" u="none" strike="noStrike" dirty="0">
                          <a:solidFill>
                            <a:srgbClr val="000000"/>
                          </a:solidFill>
                          <a:effectLst/>
                          <a:latin typeface="Corbel" panose="020B0503020204020204" pitchFamily="34" charset="0"/>
                        </a:rPr>
                        <a:t>Mar '18</a:t>
                      </a:r>
                    </a:p>
                  </a:txBody>
                  <a:tcPr marL="7620" marR="7620" marT="7620" marB="0" anchor="b">
                    <a:lnL w="12700" cap="flat" cmpd="sng" algn="ctr">
                      <a:solidFill>
                        <a:srgbClr val="BB16A3"/>
                      </a:solidFill>
                      <a:prstDash val="solid"/>
                      <a:round/>
                      <a:headEnd type="none" w="med" len="med"/>
                      <a:tailEnd type="none" w="med" len="med"/>
                    </a:lnL>
                    <a:lnR w="12700" cap="flat" cmpd="sng" algn="ctr">
                      <a:solidFill>
                        <a:srgbClr val="BB16A3"/>
                      </a:solidFill>
                      <a:prstDash val="solid"/>
                      <a:round/>
                      <a:headEnd type="none" w="med" len="med"/>
                      <a:tailEnd type="none" w="med" len="med"/>
                    </a:lnR>
                    <a:lnT w="12700" cap="flat" cmpd="sng" algn="ctr">
                      <a:solidFill>
                        <a:srgbClr val="BB16A3"/>
                      </a:solidFill>
                      <a:prstDash val="solid"/>
                      <a:round/>
                      <a:headEnd type="none" w="med" len="med"/>
                      <a:tailEnd type="none" w="med" len="med"/>
                    </a:lnT>
                    <a:lnB w="12700" cap="flat" cmpd="sng" algn="ctr">
                      <a:solidFill>
                        <a:srgbClr val="BB16A3"/>
                      </a:solidFill>
                      <a:prstDash val="solid"/>
                      <a:round/>
                      <a:headEnd type="none" w="med" len="med"/>
                      <a:tailEnd type="none" w="med" len="med"/>
                    </a:lnB>
                    <a:solidFill>
                      <a:schemeClr val="bg1">
                        <a:lumMod val="85000"/>
                      </a:schemeClr>
                    </a:solidFill>
                  </a:tcPr>
                </a:tc>
                <a:tc>
                  <a:txBody>
                    <a:bodyPr/>
                    <a:lstStyle/>
                    <a:p>
                      <a:pPr algn="ctr" rtl="0" fontAlgn="b"/>
                      <a:r>
                        <a:rPr lang="en-GB" sz="1450" b="1" i="0" u="none" strike="noStrike" dirty="0">
                          <a:solidFill>
                            <a:srgbClr val="000000"/>
                          </a:solidFill>
                          <a:effectLst/>
                          <a:latin typeface="Corbel" panose="020B0503020204020204" pitchFamily="34" charset="0"/>
                        </a:rPr>
                        <a:t>% DISTR.</a:t>
                      </a:r>
                    </a:p>
                  </a:txBody>
                  <a:tcPr marL="7620" marR="7620" marT="7620" marB="0" anchor="b">
                    <a:lnL w="12700" cap="flat" cmpd="sng" algn="ctr">
                      <a:solidFill>
                        <a:srgbClr val="BB16A3"/>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BB16A3"/>
                      </a:solidFill>
                      <a:prstDash val="solid"/>
                      <a:round/>
                      <a:headEnd type="none" w="med" len="med"/>
                      <a:tailEnd type="none" w="med" len="med"/>
                    </a:lnT>
                    <a:lnB w="12700" cap="flat" cmpd="sng" algn="ctr">
                      <a:solidFill>
                        <a:srgbClr val="BB16A3"/>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xmlns="" val="10000"/>
                  </a:ext>
                </a:extLst>
              </a:tr>
              <a:tr h="235131">
                <a:tc>
                  <a:txBody>
                    <a:bodyPr/>
                    <a:lstStyle/>
                    <a:p>
                      <a:pPr algn="l" rtl="0" fontAlgn="b"/>
                      <a:r>
                        <a:rPr lang="en-GB" sz="1450" b="0" i="0" u="none" strike="noStrike" dirty="0">
                          <a:solidFill>
                            <a:srgbClr val="000000"/>
                          </a:solidFill>
                          <a:effectLst/>
                          <a:latin typeface="Corbel" panose="020B0503020204020204" pitchFamily="34" charset="0"/>
                        </a:rPr>
                        <a:t>Agriculture </a:t>
                      </a:r>
                    </a:p>
                  </a:txBody>
                  <a:tcPr marL="7620" marR="7620" marT="7620" marB="0" anchor="ctr">
                    <a:lnL w="12700" cap="flat" cmpd="sng" algn="ctr">
                      <a:no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rgbClr val="BB16A3"/>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rtl="0" fontAlgn="b"/>
                      <a:r>
                        <a:rPr lang="en-GB" sz="1450" b="0" i="0" u="none" strike="noStrike" dirty="0">
                          <a:solidFill>
                            <a:srgbClr val="000000"/>
                          </a:solidFill>
                          <a:effectLst/>
                          <a:latin typeface="Corbel" panose="020B0503020204020204" pitchFamily="34" charset="0"/>
                        </a:rPr>
                        <a:t>24,721</a:t>
                      </a:r>
                    </a:p>
                  </a:txBody>
                  <a:tcPr marL="7620" marR="7620" marT="7620" marB="0" anchor="b">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rgbClr val="BB16A3"/>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rtl="0" fontAlgn="b"/>
                      <a:r>
                        <a:rPr lang="en-GB" sz="1450" b="0" i="0" u="none" strike="noStrike" dirty="0">
                          <a:solidFill>
                            <a:srgbClr val="000000"/>
                          </a:solidFill>
                          <a:effectLst/>
                          <a:latin typeface="Corbel" panose="020B0503020204020204" pitchFamily="34" charset="0"/>
                        </a:rPr>
                        <a:t>     23,035 </a:t>
                      </a:r>
                    </a:p>
                  </a:txBody>
                  <a:tcPr marL="7620" marR="7620" marT="7620" marB="0" anchor="b">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rgbClr val="BB16A3"/>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rtl="0" fontAlgn="b"/>
                      <a:r>
                        <a:rPr lang="en-GB" sz="1450" b="0" i="0" u="none" strike="noStrike" dirty="0">
                          <a:solidFill>
                            <a:srgbClr val="000000"/>
                          </a:solidFill>
                          <a:effectLst/>
                          <a:latin typeface="Corbel" panose="020B0503020204020204" pitchFamily="34" charset="0"/>
                        </a:rPr>
                        <a:t>        23,770 </a:t>
                      </a:r>
                    </a:p>
                  </a:txBody>
                  <a:tcPr marL="7620" marR="7620" marT="7620" marB="0" anchor="b">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rgbClr val="BB16A3"/>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rtl="0" fontAlgn="b"/>
                      <a:r>
                        <a:rPr lang="en-GB" sz="1450" b="0" i="0" u="none" strike="noStrike" dirty="0">
                          <a:solidFill>
                            <a:srgbClr val="000000"/>
                          </a:solidFill>
                          <a:effectLst/>
                          <a:latin typeface="Corbel" panose="020B0503020204020204" pitchFamily="34" charset="0"/>
                        </a:rPr>
                        <a:t>        16,376 </a:t>
                      </a:r>
                    </a:p>
                  </a:txBody>
                  <a:tcPr marL="7620" marR="7620" marT="7620" marB="0" anchor="b">
                    <a:lnL w="12700" cap="flat" cmpd="sng" algn="ctr">
                      <a:solidFill>
                        <a:schemeClr val="bg1">
                          <a:lumMod val="85000"/>
                        </a:schemeClr>
                      </a:solidFill>
                      <a:prstDash val="solid"/>
                      <a:round/>
                      <a:headEnd type="none" w="med" len="med"/>
                      <a:tailEnd type="none" w="med" len="med"/>
                    </a:lnL>
                    <a:lnR w="12700" cap="flat" cmpd="sng" algn="ctr">
                      <a:solidFill>
                        <a:srgbClr val="BB16A3"/>
                      </a:solidFill>
                      <a:prstDash val="solid"/>
                      <a:round/>
                      <a:headEnd type="none" w="med" len="med"/>
                      <a:tailEnd type="none" w="med" len="med"/>
                    </a:lnR>
                    <a:lnT w="12700" cap="flat" cmpd="sng" algn="ctr">
                      <a:solidFill>
                        <a:srgbClr val="BB16A3"/>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rtl="0" fontAlgn="b"/>
                      <a:r>
                        <a:rPr lang="en-GB" sz="1450" b="0" i="0" u="none" strike="noStrike" dirty="0">
                          <a:solidFill>
                            <a:srgbClr val="000000"/>
                          </a:solidFill>
                          <a:effectLst/>
                          <a:latin typeface="Corbel" panose="020B0503020204020204" pitchFamily="34" charset="0"/>
                        </a:rPr>
                        <a:t>        19,994 </a:t>
                      </a:r>
                    </a:p>
                  </a:txBody>
                  <a:tcPr marL="7620" marR="7620" marT="7620" marB="0" anchor="b">
                    <a:lnL w="12700" cap="flat" cmpd="sng" algn="ctr">
                      <a:solidFill>
                        <a:srgbClr val="BB16A3"/>
                      </a:solidFill>
                      <a:prstDash val="solid"/>
                      <a:round/>
                      <a:headEnd type="none" w="med" len="med"/>
                      <a:tailEnd type="none" w="med" len="med"/>
                    </a:lnL>
                    <a:lnR w="12700" cap="flat" cmpd="sng" algn="ctr">
                      <a:solidFill>
                        <a:srgbClr val="BB16A3"/>
                      </a:solidFill>
                      <a:prstDash val="solid"/>
                      <a:round/>
                      <a:headEnd type="none" w="med" len="med"/>
                      <a:tailEnd type="none" w="med" len="med"/>
                    </a:lnR>
                    <a:lnT w="12700" cap="flat" cmpd="sng" algn="ctr">
                      <a:solidFill>
                        <a:srgbClr val="BB16A3"/>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85000"/>
                      </a:schemeClr>
                    </a:solidFill>
                  </a:tcPr>
                </a:tc>
                <a:tc>
                  <a:txBody>
                    <a:bodyPr/>
                    <a:lstStyle/>
                    <a:p>
                      <a:pPr algn="ctr" rtl="0" fontAlgn="b"/>
                      <a:r>
                        <a:rPr lang="en-GB" sz="1450" b="0" i="0" u="none" strike="noStrike" dirty="0">
                          <a:solidFill>
                            <a:srgbClr val="000000"/>
                          </a:solidFill>
                          <a:effectLst/>
                          <a:latin typeface="Corbel" panose="020B0503020204020204" pitchFamily="34" charset="0"/>
                        </a:rPr>
                        <a:t>3.1%</a:t>
                      </a:r>
                    </a:p>
                  </a:txBody>
                  <a:tcPr marL="7620" marR="7620" marT="7620" marB="0" anchor="b">
                    <a:lnL w="12700" cap="flat" cmpd="sng" algn="ctr">
                      <a:solidFill>
                        <a:srgbClr val="BB16A3"/>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BB16A3"/>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xmlns="" val="10001"/>
                  </a:ext>
                </a:extLst>
              </a:tr>
              <a:tr h="235131">
                <a:tc>
                  <a:txBody>
                    <a:bodyPr/>
                    <a:lstStyle/>
                    <a:p>
                      <a:pPr algn="l" rtl="0" fontAlgn="b"/>
                      <a:r>
                        <a:rPr lang="en-GB" sz="1450" b="0" i="0" u="none" strike="noStrike" dirty="0">
                          <a:solidFill>
                            <a:srgbClr val="000000"/>
                          </a:solidFill>
                          <a:effectLst/>
                          <a:latin typeface="Corbel" panose="020B0503020204020204" pitchFamily="34" charset="0"/>
                        </a:rPr>
                        <a:t>Commerce</a:t>
                      </a:r>
                    </a:p>
                  </a:txBody>
                  <a:tcPr marL="7620" marR="7620" marT="7620" marB="0" anchor="ctr">
                    <a:lnL w="12700" cap="flat" cmpd="sng" algn="ctr">
                      <a:no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rtl="0" fontAlgn="b"/>
                      <a:r>
                        <a:rPr lang="en-GB" sz="1450" b="0" i="0" u="none" strike="noStrike" dirty="0">
                          <a:solidFill>
                            <a:srgbClr val="000000"/>
                          </a:solidFill>
                          <a:effectLst/>
                          <a:latin typeface="Corbel" panose="020B0503020204020204" pitchFamily="34" charset="0"/>
                        </a:rPr>
                        <a:t>50,809</a:t>
                      </a:r>
                    </a:p>
                  </a:txBody>
                  <a:tcPr marL="7620" marR="7620" marT="7620" marB="0" anchor="b">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rtl="0" fontAlgn="b"/>
                      <a:r>
                        <a:rPr lang="en-GB" sz="1450" b="0" i="0" u="none" strike="noStrike" dirty="0">
                          <a:solidFill>
                            <a:srgbClr val="000000"/>
                          </a:solidFill>
                          <a:effectLst/>
                          <a:latin typeface="Corbel" panose="020B0503020204020204" pitchFamily="34" charset="0"/>
                        </a:rPr>
                        <a:t>     50,473 </a:t>
                      </a:r>
                    </a:p>
                  </a:txBody>
                  <a:tcPr marL="7620" marR="7620" marT="7620" marB="0" anchor="b">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rtl="0" fontAlgn="b"/>
                      <a:r>
                        <a:rPr lang="en-GB" sz="1450" b="0" i="0" u="none" strike="noStrike" dirty="0">
                          <a:solidFill>
                            <a:srgbClr val="000000"/>
                          </a:solidFill>
                          <a:effectLst/>
                          <a:latin typeface="Corbel" panose="020B0503020204020204" pitchFamily="34" charset="0"/>
                        </a:rPr>
                        <a:t>        49,469 </a:t>
                      </a:r>
                    </a:p>
                  </a:txBody>
                  <a:tcPr marL="7620" marR="7620" marT="7620" marB="0" anchor="b">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rtl="0" fontAlgn="b"/>
                      <a:r>
                        <a:rPr lang="en-GB" sz="1450" b="0" i="0" u="none" strike="noStrike" dirty="0">
                          <a:solidFill>
                            <a:srgbClr val="000000"/>
                          </a:solidFill>
                          <a:effectLst/>
                          <a:latin typeface="Corbel" panose="020B0503020204020204" pitchFamily="34" charset="0"/>
                        </a:rPr>
                        <a:t>        46,979 </a:t>
                      </a:r>
                    </a:p>
                  </a:txBody>
                  <a:tcPr marL="7620" marR="7620" marT="7620" marB="0" anchor="b">
                    <a:lnL w="12700" cap="flat" cmpd="sng" algn="ctr">
                      <a:solidFill>
                        <a:schemeClr val="bg1">
                          <a:lumMod val="85000"/>
                        </a:schemeClr>
                      </a:solidFill>
                      <a:prstDash val="solid"/>
                      <a:round/>
                      <a:headEnd type="none" w="med" len="med"/>
                      <a:tailEnd type="none" w="med" len="med"/>
                    </a:lnL>
                    <a:lnR w="12700" cap="flat" cmpd="sng" algn="ctr">
                      <a:solidFill>
                        <a:srgbClr val="BB16A3"/>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rtl="0" fontAlgn="b"/>
                      <a:r>
                        <a:rPr lang="en-GB" sz="1450" b="0" i="0" u="none" strike="noStrike" dirty="0">
                          <a:solidFill>
                            <a:srgbClr val="000000"/>
                          </a:solidFill>
                          <a:effectLst/>
                          <a:latin typeface="Corbel" panose="020B0503020204020204" pitchFamily="34" charset="0"/>
                        </a:rPr>
                        <a:t>        42,570 </a:t>
                      </a:r>
                    </a:p>
                  </a:txBody>
                  <a:tcPr marL="7620" marR="7620" marT="7620" marB="0" anchor="b">
                    <a:lnL w="12700" cap="flat" cmpd="sng" algn="ctr">
                      <a:solidFill>
                        <a:srgbClr val="BB16A3"/>
                      </a:solidFill>
                      <a:prstDash val="solid"/>
                      <a:round/>
                      <a:headEnd type="none" w="med" len="med"/>
                      <a:tailEnd type="none" w="med" len="med"/>
                    </a:lnL>
                    <a:lnR w="12700" cap="flat" cmpd="sng" algn="ctr">
                      <a:solidFill>
                        <a:srgbClr val="BB16A3"/>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85000"/>
                      </a:schemeClr>
                    </a:solidFill>
                  </a:tcPr>
                </a:tc>
                <a:tc>
                  <a:txBody>
                    <a:bodyPr/>
                    <a:lstStyle/>
                    <a:p>
                      <a:pPr algn="ctr" rtl="0" fontAlgn="b"/>
                      <a:r>
                        <a:rPr lang="en-GB" sz="1450" b="0" i="0" u="none" strike="noStrike" dirty="0">
                          <a:solidFill>
                            <a:srgbClr val="000000"/>
                          </a:solidFill>
                          <a:effectLst/>
                          <a:latin typeface="Corbel" panose="020B0503020204020204" pitchFamily="34" charset="0"/>
                        </a:rPr>
                        <a:t>6.6%</a:t>
                      </a:r>
                    </a:p>
                  </a:txBody>
                  <a:tcPr marL="7620" marR="7620" marT="7620" marB="0" anchor="b">
                    <a:lnL w="12700" cap="flat" cmpd="sng" algn="ctr">
                      <a:solidFill>
                        <a:srgbClr val="BB16A3"/>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xmlns="" val="10002"/>
                  </a:ext>
                </a:extLst>
              </a:tr>
              <a:tr h="235131">
                <a:tc>
                  <a:txBody>
                    <a:bodyPr/>
                    <a:lstStyle/>
                    <a:p>
                      <a:pPr algn="l" rtl="0" fontAlgn="b"/>
                      <a:r>
                        <a:rPr lang="en-GB" sz="1450" b="0" i="0" u="none" strike="noStrike" dirty="0">
                          <a:solidFill>
                            <a:srgbClr val="000000"/>
                          </a:solidFill>
                          <a:effectLst/>
                          <a:latin typeface="Corbel" panose="020B0503020204020204" pitchFamily="34" charset="0"/>
                        </a:rPr>
                        <a:t>Construction</a:t>
                      </a:r>
                    </a:p>
                  </a:txBody>
                  <a:tcPr marL="7620" marR="7620" marT="7620" marB="0" anchor="ctr">
                    <a:lnL w="12700" cap="flat" cmpd="sng" algn="ctr">
                      <a:no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rtl="0" fontAlgn="b"/>
                      <a:r>
                        <a:rPr lang="en-GB" sz="1450" b="0" i="0" u="none" strike="noStrike" dirty="0">
                          <a:solidFill>
                            <a:srgbClr val="000000"/>
                          </a:solidFill>
                          <a:effectLst/>
                          <a:latin typeface="Corbel" panose="020B0503020204020204" pitchFamily="34" charset="0"/>
                        </a:rPr>
                        <a:t>2,764</a:t>
                      </a:r>
                    </a:p>
                  </a:txBody>
                  <a:tcPr marL="7620" marR="7620" marT="7620" marB="0" anchor="b">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rtl="0" fontAlgn="b"/>
                      <a:r>
                        <a:rPr lang="en-GB" sz="1450" b="0" i="0" u="none" strike="noStrike" dirty="0">
                          <a:solidFill>
                            <a:srgbClr val="000000"/>
                          </a:solidFill>
                          <a:effectLst/>
                          <a:latin typeface="Corbel" panose="020B0503020204020204" pitchFamily="34" charset="0"/>
                        </a:rPr>
                        <a:t>       2,673 </a:t>
                      </a:r>
                    </a:p>
                  </a:txBody>
                  <a:tcPr marL="7620" marR="7620" marT="7620" marB="0" anchor="b">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rtl="0" fontAlgn="b"/>
                      <a:r>
                        <a:rPr lang="en-GB" sz="1450" b="0" i="0" u="none" strike="noStrike" dirty="0">
                          <a:solidFill>
                            <a:srgbClr val="000000"/>
                          </a:solidFill>
                          <a:effectLst/>
                          <a:latin typeface="Corbel" panose="020B0503020204020204" pitchFamily="34" charset="0"/>
                        </a:rPr>
                        <a:t>          2,776 </a:t>
                      </a:r>
                    </a:p>
                  </a:txBody>
                  <a:tcPr marL="7620" marR="7620" marT="7620" marB="0" anchor="b">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rtl="0" fontAlgn="b"/>
                      <a:r>
                        <a:rPr lang="en-GB" sz="1450" b="0" i="0" u="none" strike="noStrike" dirty="0">
                          <a:solidFill>
                            <a:srgbClr val="000000"/>
                          </a:solidFill>
                          <a:effectLst/>
                          <a:latin typeface="Corbel" panose="020B0503020204020204" pitchFamily="34" charset="0"/>
                        </a:rPr>
                        <a:t>          2,818 </a:t>
                      </a:r>
                    </a:p>
                  </a:txBody>
                  <a:tcPr marL="7620" marR="7620" marT="7620" marB="0" anchor="b">
                    <a:lnL w="12700" cap="flat" cmpd="sng" algn="ctr">
                      <a:solidFill>
                        <a:schemeClr val="bg1">
                          <a:lumMod val="85000"/>
                        </a:schemeClr>
                      </a:solidFill>
                      <a:prstDash val="solid"/>
                      <a:round/>
                      <a:headEnd type="none" w="med" len="med"/>
                      <a:tailEnd type="none" w="med" len="med"/>
                    </a:lnL>
                    <a:lnR w="12700" cap="flat" cmpd="sng" algn="ctr">
                      <a:solidFill>
                        <a:srgbClr val="BB16A3"/>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rtl="0" fontAlgn="b"/>
                      <a:r>
                        <a:rPr lang="en-GB" sz="1450" b="0" i="0" u="none" strike="noStrike" dirty="0">
                          <a:solidFill>
                            <a:srgbClr val="000000"/>
                          </a:solidFill>
                          <a:effectLst/>
                          <a:latin typeface="Corbel" panose="020B0503020204020204" pitchFamily="34" charset="0"/>
                        </a:rPr>
                        <a:t>          1,862 </a:t>
                      </a:r>
                    </a:p>
                  </a:txBody>
                  <a:tcPr marL="7620" marR="7620" marT="7620" marB="0" anchor="b">
                    <a:lnL w="12700" cap="flat" cmpd="sng" algn="ctr">
                      <a:solidFill>
                        <a:srgbClr val="BB16A3"/>
                      </a:solidFill>
                      <a:prstDash val="solid"/>
                      <a:round/>
                      <a:headEnd type="none" w="med" len="med"/>
                      <a:tailEnd type="none" w="med" len="med"/>
                    </a:lnL>
                    <a:lnR w="12700" cap="flat" cmpd="sng" algn="ctr">
                      <a:solidFill>
                        <a:srgbClr val="BB16A3"/>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85000"/>
                      </a:schemeClr>
                    </a:solidFill>
                  </a:tcPr>
                </a:tc>
                <a:tc>
                  <a:txBody>
                    <a:bodyPr/>
                    <a:lstStyle/>
                    <a:p>
                      <a:pPr algn="ctr" rtl="0" fontAlgn="b"/>
                      <a:r>
                        <a:rPr lang="en-GB" sz="1450" b="0" i="0" u="none" strike="noStrike" dirty="0">
                          <a:solidFill>
                            <a:srgbClr val="000000"/>
                          </a:solidFill>
                          <a:effectLst/>
                          <a:latin typeface="Corbel" panose="020B0503020204020204" pitchFamily="34" charset="0"/>
                        </a:rPr>
                        <a:t>0.3%</a:t>
                      </a:r>
                    </a:p>
                  </a:txBody>
                  <a:tcPr marL="7620" marR="7620" marT="7620" marB="0" anchor="b">
                    <a:lnL w="12700" cap="flat" cmpd="sng" algn="ctr">
                      <a:solidFill>
                        <a:srgbClr val="BB16A3"/>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xmlns="" val="10003"/>
                  </a:ext>
                </a:extLst>
              </a:tr>
              <a:tr h="235131">
                <a:tc>
                  <a:txBody>
                    <a:bodyPr/>
                    <a:lstStyle/>
                    <a:p>
                      <a:pPr algn="l" rtl="0" fontAlgn="b"/>
                      <a:r>
                        <a:rPr lang="en-GB" sz="1450" b="0" i="0" u="none" strike="noStrike" dirty="0">
                          <a:solidFill>
                            <a:srgbClr val="000000"/>
                          </a:solidFill>
                          <a:effectLst/>
                          <a:latin typeface="Corbel" panose="020B0503020204020204" pitchFamily="34" charset="0"/>
                        </a:rPr>
                        <a:t>Education</a:t>
                      </a:r>
                    </a:p>
                  </a:txBody>
                  <a:tcPr marL="7620" marR="7620" marT="7620" marB="0" anchor="ctr">
                    <a:lnL w="12700" cap="flat" cmpd="sng" algn="ctr">
                      <a:no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rtl="0" fontAlgn="b"/>
                      <a:r>
                        <a:rPr lang="en-GB" sz="1450" b="0" i="0" u="none" strike="noStrike" dirty="0">
                          <a:solidFill>
                            <a:srgbClr val="000000"/>
                          </a:solidFill>
                          <a:effectLst/>
                          <a:latin typeface="Corbel" panose="020B0503020204020204" pitchFamily="34" charset="0"/>
                        </a:rPr>
                        <a:t>9,169</a:t>
                      </a:r>
                    </a:p>
                  </a:txBody>
                  <a:tcPr marL="7620" marR="7620" marT="7620" marB="0" anchor="b">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rtl="0" fontAlgn="b"/>
                      <a:r>
                        <a:rPr lang="en-GB" sz="1450" b="0" i="0" u="none" strike="noStrike" dirty="0">
                          <a:solidFill>
                            <a:srgbClr val="000000"/>
                          </a:solidFill>
                          <a:effectLst/>
                          <a:latin typeface="Corbel" panose="020B0503020204020204" pitchFamily="34" charset="0"/>
                        </a:rPr>
                        <a:t>       9,175 </a:t>
                      </a:r>
                    </a:p>
                  </a:txBody>
                  <a:tcPr marL="7620" marR="7620" marT="7620" marB="0" anchor="b">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rtl="0" fontAlgn="b"/>
                      <a:r>
                        <a:rPr lang="en-GB" sz="1450" b="0" i="0" u="none" strike="noStrike" dirty="0">
                          <a:solidFill>
                            <a:srgbClr val="000000"/>
                          </a:solidFill>
                          <a:effectLst/>
                          <a:latin typeface="Corbel" panose="020B0503020204020204" pitchFamily="34" charset="0"/>
                        </a:rPr>
                        <a:t>          8,964 </a:t>
                      </a:r>
                    </a:p>
                  </a:txBody>
                  <a:tcPr marL="7620" marR="7620" marT="7620" marB="0" anchor="b">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rtl="0" fontAlgn="b"/>
                      <a:r>
                        <a:rPr lang="en-GB" sz="1450" b="0" i="0" u="none" strike="noStrike" dirty="0">
                          <a:solidFill>
                            <a:srgbClr val="000000"/>
                          </a:solidFill>
                          <a:effectLst/>
                          <a:latin typeface="Corbel" panose="020B0503020204020204" pitchFamily="34" charset="0"/>
                        </a:rPr>
                        <a:t>          8,974 </a:t>
                      </a:r>
                    </a:p>
                  </a:txBody>
                  <a:tcPr marL="7620" marR="7620" marT="7620" marB="0" anchor="b">
                    <a:lnL w="12700" cap="flat" cmpd="sng" algn="ctr">
                      <a:solidFill>
                        <a:schemeClr val="bg1">
                          <a:lumMod val="85000"/>
                        </a:schemeClr>
                      </a:solidFill>
                      <a:prstDash val="solid"/>
                      <a:round/>
                      <a:headEnd type="none" w="med" len="med"/>
                      <a:tailEnd type="none" w="med" len="med"/>
                    </a:lnL>
                    <a:lnR w="12700" cap="flat" cmpd="sng" algn="ctr">
                      <a:solidFill>
                        <a:srgbClr val="BB16A3"/>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rtl="0" fontAlgn="b"/>
                      <a:r>
                        <a:rPr lang="en-GB" sz="1450" b="0" i="0" u="none" strike="noStrike" dirty="0">
                          <a:solidFill>
                            <a:srgbClr val="000000"/>
                          </a:solidFill>
                          <a:effectLst/>
                          <a:latin typeface="Corbel" panose="020B0503020204020204" pitchFamily="34" charset="0"/>
                        </a:rPr>
                        <a:t>          9,371 </a:t>
                      </a:r>
                    </a:p>
                  </a:txBody>
                  <a:tcPr marL="7620" marR="7620" marT="7620" marB="0" anchor="b">
                    <a:lnL w="12700" cap="flat" cmpd="sng" algn="ctr">
                      <a:solidFill>
                        <a:srgbClr val="BB16A3"/>
                      </a:solidFill>
                      <a:prstDash val="solid"/>
                      <a:round/>
                      <a:headEnd type="none" w="med" len="med"/>
                      <a:tailEnd type="none" w="med" len="med"/>
                    </a:lnL>
                    <a:lnR w="12700" cap="flat" cmpd="sng" algn="ctr">
                      <a:solidFill>
                        <a:srgbClr val="BB16A3"/>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85000"/>
                      </a:schemeClr>
                    </a:solidFill>
                  </a:tcPr>
                </a:tc>
                <a:tc>
                  <a:txBody>
                    <a:bodyPr/>
                    <a:lstStyle/>
                    <a:p>
                      <a:pPr algn="ctr" rtl="0" fontAlgn="b"/>
                      <a:r>
                        <a:rPr lang="en-GB" sz="1450" b="0" i="0" u="none" strike="noStrike" dirty="0">
                          <a:solidFill>
                            <a:srgbClr val="000000"/>
                          </a:solidFill>
                          <a:effectLst/>
                          <a:latin typeface="Corbel" panose="020B0503020204020204" pitchFamily="34" charset="0"/>
                        </a:rPr>
                        <a:t>1.5%</a:t>
                      </a:r>
                    </a:p>
                  </a:txBody>
                  <a:tcPr marL="7620" marR="7620" marT="7620" marB="0" anchor="b">
                    <a:lnL w="12700" cap="flat" cmpd="sng" algn="ctr">
                      <a:solidFill>
                        <a:srgbClr val="BB16A3"/>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xmlns="" val="10004"/>
                  </a:ext>
                </a:extLst>
              </a:tr>
              <a:tr h="235131">
                <a:tc>
                  <a:txBody>
                    <a:bodyPr/>
                    <a:lstStyle/>
                    <a:p>
                      <a:pPr algn="l" rtl="0" fontAlgn="b"/>
                      <a:r>
                        <a:rPr lang="en-GB" sz="1450" b="0" i="0" u="none" strike="noStrike" dirty="0">
                          <a:solidFill>
                            <a:srgbClr val="000000"/>
                          </a:solidFill>
                          <a:effectLst/>
                          <a:latin typeface="Corbel" panose="020B0503020204020204" pitchFamily="34" charset="0"/>
                        </a:rPr>
                        <a:t>Finance &amp; Insurance</a:t>
                      </a:r>
                    </a:p>
                  </a:txBody>
                  <a:tcPr marL="7620" marR="7620" marT="7620" marB="0" anchor="ctr">
                    <a:lnL w="12700" cap="flat" cmpd="sng" algn="ctr">
                      <a:no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rtl="0" fontAlgn="b"/>
                      <a:r>
                        <a:rPr lang="en-GB" sz="1450" b="0" i="0" u="none" strike="noStrike" dirty="0">
                          <a:solidFill>
                            <a:srgbClr val="000000"/>
                          </a:solidFill>
                          <a:effectLst/>
                          <a:latin typeface="Corbel" panose="020B0503020204020204" pitchFamily="34" charset="0"/>
                        </a:rPr>
                        <a:t>38,782</a:t>
                      </a:r>
                    </a:p>
                  </a:txBody>
                  <a:tcPr marL="7620" marR="7620" marT="7620" marB="0" anchor="b">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rtl="0" fontAlgn="b"/>
                      <a:r>
                        <a:rPr lang="en-GB" sz="1450" b="0" i="0" u="none" strike="noStrike" dirty="0">
                          <a:solidFill>
                            <a:srgbClr val="000000"/>
                          </a:solidFill>
                          <a:effectLst/>
                          <a:latin typeface="Corbel" panose="020B0503020204020204" pitchFamily="34" charset="0"/>
                        </a:rPr>
                        <a:t>     39,768 </a:t>
                      </a:r>
                    </a:p>
                  </a:txBody>
                  <a:tcPr marL="7620" marR="7620" marT="7620" marB="0" anchor="b">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rtl="0" fontAlgn="b"/>
                      <a:r>
                        <a:rPr lang="en-GB" sz="1450" b="0" i="0" u="none" strike="noStrike" dirty="0">
                          <a:solidFill>
                            <a:srgbClr val="000000"/>
                          </a:solidFill>
                          <a:effectLst/>
                          <a:latin typeface="Corbel" panose="020B0503020204020204" pitchFamily="34" charset="0"/>
                        </a:rPr>
                        <a:t>        41,761 </a:t>
                      </a:r>
                    </a:p>
                  </a:txBody>
                  <a:tcPr marL="7620" marR="7620" marT="7620" marB="0" anchor="b">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rtl="0" fontAlgn="b"/>
                      <a:r>
                        <a:rPr lang="en-GB" sz="1450" b="0" i="0" u="none" strike="noStrike" dirty="0">
                          <a:solidFill>
                            <a:srgbClr val="000000"/>
                          </a:solidFill>
                          <a:effectLst/>
                          <a:latin typeface="Corbel" panose="020B0503020204020204" pitchFamily="34" charset="0"/>
                        </a:rPr>
                        <a:t>        32,211 </a:t>
                      </a:r>
                    </a:p>
                  </a:txBody>
                  <a:tcPr marL="7620" marR="7620" marT="7620" marB="0" anchor="b">
                    <a:lnL w="12700" cap="flat" cmpd="sng" algn="ctr">
                      <a:solidFill>
                        <a:schemeClr val="bg1">
                          <a:lumMod val="85000"/>
                        </a:schemeClr>
                      </a:solidFill>
                      <a:prstDash val="solid"/>
                      <a:round/>
                      <a:headEnd type="none" w="med" len="med"/>
                      <a:tailEnd type="none" w="med" len="med"/>
                    </a:lnL>
                    <a:lnR w="12700" cap="flat" cmpd="sng" algn="ctr">
                      <a:solidFill>
                        <a:srgbClr val="BB16A3"/>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rtl="0" fontAlgn="b"/>
                      <a:r>
                        <a:rPr lang="en-GB" sz="1450" b="0" i="0" u="none" strike="noStrike" dirty="0">
                          <a:solidFill>
                            <a:srgbClr val="000000"/>
                          </a:solidFill>
                          <a:effectLst/>
                          <a:latin typeface="Corbel" panose="020B0503020204020204" pitchFamily="34" charset="0"/>
                        </a:rPr>
                        <a:t>        42,629 </a:t>
                      </a:r>
                    </a:p>
                  </a:txBody>
                  <a:tcPr marL="7620" marR="7620" marT="7620" marB="0" anchor="b">
                    <a:lnL w="12700" cap="flat" cmpd="sng" algn="ctr">
                      <a:solidFill>
                        <a:srgbClr val="BB16A3"/>
                      </a:solidFill>
                      <a:prstDash val="solid"/>
                      <a:round/>
                      <a:headEnd type="none" w="med" len="med"/>
                      <a:tailEnd type="none" w="med" len="med"/>
                    </a:lnL>
                    <a:lnR w="12700" cap="flat" cmpd="sng" algn="ctr">
                      <a:solidFill>
                        <a:srgbClr val="BB16A3"/>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85000"/>
                      </a:schemeClr>
                    </a:solidFill>
                  </a:tcPr>
                </a:tc>
                <a:tc>
                  <a:txBody>
                    <a:bodyPr/>
                    <a:lstStyle/>
                    <a:p>
                      <a:pPr algn="ctr" rtl="0" fontAlgn="b"/>
                      <a:r>
                        <a:rPr lang="en-GB" sz="1450" b="0" i="0" u="none" strike="noStrike" dirty="0">
                          <a:solidFill>
                            <a:srgbClr val="000000"/>
                          </a:solidFill>
                          <a:effectLst/>
                          <a:latin typeface="Corbel" panose="020B0503020204020204" pitchFamily="34" charset="0"/>
                        </a:rPr>
                        <a:t>6.6%</a:t>
                      </a:r>
                    </a:p>
                  </a:txBody>
                  <a:tcPr marL="7620" marR="7620" marT="7620" marB="0" anchor="b">
                    <a:lnL w="12700" cap="flat" cmpd="sng" algn="ctr">
                      <a:solidFill>
                        <a:srgbClr val="BB16A3"/>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xmlns="" val="10005"/>
                  </a:ext>
                </a:extLst>
              </a:tr>
              <a:tr h="235131">
                <a:tc>
                  <a:txBody>
                    <a:bodyPr/>
                    <a:lstStyle/>
                    <a:p>
                      <a:pPr algn="l" rtl="0" fontAlgn="b"/>
                      <a:r>
                        <a:rPr lang="en-GB" sz="1450" b="0" i="0" u="none" strike="noStrike" dirty="0">
                          <a:solidFill>
                            <a:srgbClr val="000000"/>
                          </a:solidFill>
                          <a:effectLst/>
                          <a:latin typeface="Corbel" panose="020B0503020204020204" pitchFamily="34" charset="0"/>
                        </a:rPr>
                        <a:t>General – Others</a:t>
                      </a:r>
                    </a:p>
                  </a:txBody>
                  <a:tcPr marL="7620" marR="7620" marT="7620" marB="0" anchor="ctr">
                    <a:lnL w="12700" cap="flat" cmpd="sng" algn="ctr">
                      <a:no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rtl="0" fontAlgn="b"/>
                      <a:r>
                        <a:rPr lang="en-GB" sz="1450" b="0" i="0" u="none" strike="noStrike" dirty="0">
                          <a:solidFill>
                            <a:srgbClr val="000000"/>
                          </a:solidFill>
                          <a:effectLst/>
                          <a:latin typeface="Corbel" panose="020B0503020204020204" pitchFamily="34" charset="0"/>
                        </a:rPr>
                        <a:t>11,895</a:t>
                      </a:r>
                    </a:p>
                  </a:txBody>
                  <a:tcPr marL="7620" marR="7620" marT="7620" marB="0" anchor="b">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rtl="0" fontAlgn="b"/>
                      <a:r>
                        <a:rPr lang="en-GB" sz="1450" b="0" i="0" u="none" strike="noStrike" dirty="0">
                          <a:solidFill>
                            <a:srgbClr val="000000"/>
                          </a:solidFill>
                          <a:effectLst/>
                          <a:latin typeface="Corbel" panose="020B0503020204020204" pitchFamily="34" charset="0"/>
                        </a:rPr>
                        <a:t>     16,194 </a:t>
                      </a:r>
                    </a:p>
                  </a:txBody>
                  <a:tcPr marL="7620" marR="7620" marT="7620" marB="0" anchor="b">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rtl="0" fontAlgn="b"/>
                      <a:r>
                        <a:rPr lang="en-GB" sz="1450" b="0" i="0" u="none" strike="noStrike" dirty="0">
                          <a:solidFill>
                            <a:srgbClr val="000000"/>
                          </a:solidFill>
                          <a:effectLst/>
                          <a:latin typeface="Corbel" panose="020B0503020204020204" pitchFamily="34" charset="0"/>
                        </a:rPr>
                        <a:t>        16,154 </a:t>
                      </a:r>
                    </a:p>
                  </a:txBody>
                  <a:tcPr marL="7620" marR="7620" marT="7620" marB="0" anchor="b">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rtl="0" fontAlgn="b"/>
                      <a:r>
                        <a:rPr lang="en-GB" sz="1450" b="0" i="0" u="none" strike="noStrike" dirty="0">
                          <a:solidFill>
                            <a:srgbClr val="000000"/>
                          </a:solidFill>
                          <a:effectLst/>
                          <a:latin typeface="Corbel" panose="020B0503020204020204" pitchFamily="34" charset="0"/>
                        </a:rPr>
                        <a:t>        12,713 </a:t>
                      </a:r>
                    </a:p>
                  </a:txBody>
                  <a:tcPr marL="7620" marR="7620" marT="7620" marB="0" anchor="b">
                    <a:lnL w="12700" cap="flat" cmpd="sng" algn="ctr">
                      <a:solidFill>
                        <a:schemeClr val="bg1">
                          <a:lumMod val="85000"/>
                        </a:schemeClr>
                      </a:solidFill>
                      <a:prstDash val="solid"/>
                      <a:round/>
                      <a:headEnd type="none" w="med" len="med"/>
                      <a:tailEnd type="none" w="med" len="med"/>
                    </a:lnL>
                    <a:lnR w="12700" cap="flat" cmpd="sng" algn="ctr">
                      <a:solidFill>
                        <a:srgbClr val="BB16A3"/>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rtl="0" fontAlgn="b"/>
                      <a:r>
                        <a:rPr lang="en-GB" sz="1450" b="0" i="0" u="none" strike="noStrike" dirty="0">
                          <a:solidFill>
                            <a:srgbClr val="000000"/>
                          </a:solidFill>
                          <a:effectLst/>
                          <a:latin typeface="Corbel" panose="020B0503020204020204" pitchFamily="34" charset="0"/>
                        </a:rPr>
                        <a:t>        12,684 </a:t>
                      </a:r>
                    </a:p>
                  </a:txBody>
                  <a:tcPr marL="7620" marR="7620" marT="7620" marB="0" anchor="b">
                    <a:lnL w="12700" cap="flat" cmpd="sng" algn="ctr">
                      <a:solidFill>
                        <a:srgbClr val="BB16A3"/>
                      </a:solidFill>
                      <a:prstDash val="solid"/>
                      <a:round/>
                      <a:headEnd type="none" w="med" len="med"/>
                      <a:tailEnd type="none" w="med" len="med"/>
                    </a:lnL>
                    <a:lnR w="12700" cap="flat" cmpd="sng" algn="ctr">
                      <a:solidFill>
                        <a:srgbClr val="BB16A3"/>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85000"/>
                      </a:schemeClr>
                    </a:solidFill>
                  </a:tcPr>
                </a:tc>
                <a:tc>
                  <a:txBody>
                    <a:bodyPr/>
                    <a:lstStyle/>
                    <a:p>
                      <a:pPr algn="ctr" rtl="0" fontAlgn="b"/>
                      <a:r>
                        <a:rPr lang="en-GB" sz="1450" b="0" i="0" u="none" strike="noStrike" dirty="0">
                          <a:solidFill>
                            <a:srgbClr val="000000"/>
                          </a:solidFill>
                          <a:effectLst/>
                          <a:latin typeface="Corbel" panose="020B0503020204020204" pitchFamily="34" charset="0"/>
                        </a:rPr>
                        <a:t>2.0%</a:t>
                      </a:r>
                    </a:p>
                  </a:txBody>
                  <a:tcPr marL="7620" marR="7620" marT="7620" marB="0" anchor="b">
                    <a:lnL w="12700" cap="flat" cmpd="sng" algn="ctr">
                      <a:solidFill>
                        <a:srgbClr val="BB16A3"/>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xmlns="" val="10006"/>
                  </a:ext>
                </a:extLst>
              </a:tr>
              <a:tr h="235131">
                <a:tc>
                  <a:txBody>
                    <a:bodyPr/>
                    <a:lstStyle/>
                    <a:p>
                      <a:pPr algn="l" rtl="0" fontAlgn="b"/>
                      <a:r>
                        <a:rPr lang="en-GB" sz="1450" b="0" i="0" u="none" strike="noStrike" dirty="0">
                          <a:solidFill>
                            <a:srgbClr val="000000"/>
                          </a:solidFill>
                          <a:effectLst/>
                          <a:latin typeface="Corbel" panose="020B0503020204020204" pitchFamily="34" charset="0"/>
                        </a:rPr>
                        <a:t>Government</a:t>
                      </a:r>
                    </a:p>
                  </a:txBody>
                  <a:tcPr marL="7620" marR="7620" marT="7620" marB="0" anchor="ctr">
                    <a:lnL w="12700" cap="flat" cmpd="sng" algn="ctr">
                      <a:no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rtl="0" fontAlgn="b"/>
                      <a:r>
                        <a:rPr lang="en-GB" sz="1450" b="0" i="0" u="none" strike="noStrike" dirty="0">
                          <a:solidFill>
                            <a:srgbClr val="000000"/>
                          </a:solidFill>
                          <a:effectLst/>
                          <a:latin typeface="Corbel" panose="020B0503020204020204" pitchFamily="34" charset="0"/>
                        </a:rPr>
                        <a:t>2,741</a:t>
                      </a:r>
                    </a:p>
                  </a:txBody>
                  <a:tcPr marL="7620" marR="7620" marT="7620" marB="0" anchor="b">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rtl="0" fontAlgn="b"/>
                      <a:r>
                        <a:rPr lang="en-GB" sz="1450" b="0" i="0" u="none" strike="noStrike" dirty="0">
                          <a:solidFill>
                            <a:srgbClr val="000000"/>
                          </a:solidFill>
                          <a:effectLst/>
                          <a:latin typeface="Corbel" panose="020B0503020204020204" pitchFamily="34" charset="0"/>
                        </a:rPr>
                        <a:t>       2,524 </a:t>
                      </a:r>
                    </a:p>
                  </a:txBody>
                  <a:tcPr marL="7620" marR="7620" marT="7620" marB="0" anchor="b">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rtl="0" fontAlgn="b"/>
                      <a:r>
                        <a:rPr lang="en-GB" sz="1450" b="0" i="0" u="none" strike="noStrike" dirty="0">
                          <a:solidFill>
                            <a:srgbClr val="000000"/>
                          </a:solidFill>
                          <a:effectLst/>
                          <a:latin typeface="Corbel" panose="020B0503020204020204" pitchFamily="34" charset="0"/>
                        </a:rPr>
                        <a:t>          4,056 </a:t>
                      </a:r>
                    </a:p>
                  </a:txBody>
                  <a:tcPr marL="7620" marR="7620" marT="7620" marB="0" anchor="b">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rtl="0" fontAlgn="b"/>
                      <a:r>
                        <a:rPr lang="en-GB" sz="1450" b="0" i="0" u="none" strike="noStrike" dirty="0">
                          <a:solidFill>
                            <a:srgbClr val="000000"/>
                          </a:solidFill>
                          <a:effectLst/>
                          <a:latin typeface="Corbel" panose="020B0503020204020204" pitchFamily="34" charset="0"/>
                        </a:rPr>
                        <a:t>          4,168 </a:t>
                      </a:r>
                    </a:p>
                  </a:txBody>
                  <a:tcPr marL="7620" marR="7620" marT="7620" marB="0" anchor="b">
                    <a:lnL w="12700" cap="flat" cmpd="sng" algn="ctr">
                      <a:solidFill>
                        <a:schemeClr val="bg1">
                          <a:lumMod val="85000"/>
                        </a:schemeClr>
                      </a:solidFill>
                      <a:prstDash val="solid"/>
                      <a:round/>
                      <a:headEnd type="none" w="med" len="med"/>
                      <a:tailEnd type="none" w="med" len="med"/>
                    </a:lnL>
                    <a:lnR w="12700" cap="flat" cmpd="sng" algn="ctr">
                      <a:solidFill>
                        <a:srgbClr val="BB16A3"/>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rtl="0" fontAlgn="b"/>
                      <a:r>
                        <a:rPr lang="en-GB" sz="1450" b="0" i="0" u="none" strike="noStrike" dirty="0">
                          <a:solidFill>
                            <a:srgbClr val="000000"/>
                          </a:solidFill>
                          <a:effectLst/>
                          <a:latin typeface="Corbel" panose="020B0503020204020204" pitchFamily="34" charset="0"/>
                        </a:rPr>
                        <a:t>          4,182 </a:t>
                      </a:r>
                    </a:p>
                  </a:txBody>
                  <a:tcPr marL="7620" marR="7620" marT="7620" marB="0" anchor="b">
                    <a:lnL w="12700" cap="flat" cmpd="sng" algn="ctr">
                      <a:solidFill>
                        <a:srgbClr val="BB16A3"/>
                      </a:solidFill>
                      <a:prstDash val="solid"/>
                      <a:round/>
                      <a:headEnd type="none" w="med" len="med"/>
                      <a:tailEnd type="none" w="med" len="med"/>
                    </a:lnL>
                    <a:lnR w="12700" cap="flat" cmpd="sng" algn="ctr">
                      <a:solidFill>
                        <a:srgbClr val="BB16A3"/>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85000"/>
                      </a:schemeClr>
                    </a:solidFill>
                  </a:tcPr>
                </a:tc>
                <a:tc>
                  <a:txBody>
                    <a:bodyPr/>
                    <a:lstStyle/>
                    <a:p>
                      <a:pPr algn="ctr" rtl="0" fontAlgn="b"/>
                      <a:r>
                        <a:rPr lang="en-GB" sz="1450" b="0" i="0" u="none" strike="noStrike" dirty="0">
                          <a:solidFill>
                            <a:srgbClr val="000000"/>
                          </a:solidFill>
                          <a:effectLst/>
                          <a:latin typeface="Corbel" panose="020B0503020204020204" pitchFamily="34" charset="0"/>
                        </a:rPr>
                        <a:t>0.7%</a:t>
                      </a:r>
                    </a:p>
                  </a:txBody>
                  <a:tcPr marL="7620" marR="7620" marT="7620" marB="0" anchor="b">
                    <a:lnL w="12700" cap="flat" cmpd="sng" algn="ctr">
                      <a:solidFill>
                        <a:srgbClr val="BB16A3"/>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xmlns="" val="10007"/>
                  </a:ext>
                </a:extLst>
              </a:tr>
              <a:tr h="235131">
                <a:tc>
                  <a:txBody>
                    <a:bodyPr/>
                    <a:lstStyle/>
                    <a:p>
                      <a:pPr algn="l" rtl="0" fontAlgn="b"/>
                      <a:r>
                        <a:rPr lang="en-GB" sz="1450" b="0" i="0" u="none" strike="noStrike" dirty="0">
                          <a:solidFill>
                            <a:srgbClr val="000000"/>
                          </a:solidFill>
                          <a:effectLst/>
                          <a:latin typeface="Corbel" panose="020B0503020204020204" pitchFamily="34" charset="0"/>
                        </a:rPr>
                        <a:t>Individual - Bank</a:t>
                      </a:r>
                    </a:p>
                  </a:txBody>
                  <a:tcPr marL="7620" marR="7620" marT="7620" marB="0" anchor="ctr">
                    <a:lnL w="12700" cap="flat" cmpd="sng" algn="ctr">
                      <a:no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ctr" rtl="0" fontAlgn="b"/>
                      <a:r>
                        <a:rPr lang="en-GB" sz="1450" b="0" i="0" u="none" strike="noStrike" dirty="0">
                          <a:solidFill>
                            <a:srgbClr val="000000"/>
                          </a:solidFill>
                          <a:effectLst/>
                          <a:latin typeface="Corbel" panose="020B0503020204020204" pitchFamily="34" charset="0"/>
                        </a:rPr>
                        <a:t>    97,215 </a:t>
                      </a:r>
                    </a:p>
                  </a:txBody>
                  <a:tcPr marL="7620" marR="7620" marT="7620" marB="0" anchor="b">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ctr" rtl="0" fontAlgn="b"/>
                      <a:r>
                        <a:rPr lang="en-GB" sz="1450" b="0" i="0" u="none" strike="noStrike" dirty="0">
                          <a:solidFill>
                            <a:srgbClr val="000000"/>
                          </a:solidFill>
                          <a:effectLst/>
                          <a:latin typeface="Corbel" panose="020B0503020204020204" pitchFamily="34" charset="0"/>
                        </a:rPr>
                        <a:t>     95,770 </a:t>
                      </a:r>
                    </a:p>
                  </a:txBody>
                  <a:tcPr marL="7620" marR="7620" marT="7620" marB="0" anchor="b">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ctr" rtl="0" fontAlgn="b"/>
                      <a:r>
                        <a:rPr lang="en-GB" sz="1450" b="0" i="0" u="none" strike="noStrike" dirty="0">
                          <a:solidFill>
                            <a:srgbClr val="000000"/>
                          </a:solidFill>
                          <a:effectLst/>
                          <a:latin typeface="Corbel" panose="020B0503020204020204" pitchFamily="34" charset="0"/>
                        </a:rPr>
                        <a:t>        94,819 </a:t>
                      </a:r>
                    </a:p>
                  </a:txBody>
                  <a:tcPr marL="7620" marR="7620" marT="7620" marB="0" anchor="b">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ctr" rtl="0" fontAlgn="b"/>
                      <a:r>
                        <a:rPr lang="en-GB" sz="1450" b="0" i="0" u="none" strike="noStrike" dirty="0">
                          <a:solidFill>
                            <a:srgbClr val="000000"/>
                          </a:solidFill>
                          <a:effectLst/>
                          <a:latin typeface="Corbel" panose="020B0503020204020204" pitchFamily="34" charset="0"/>
                        </a:rPr>
                        <a:t>        94,736 </a:t>
                      </a:r>
                    </a:p>
                  </a:txBody>
                  <a:tcPr marL="7620" marR="7620" marT="7620" marB="0" anchor="b">
                    <a:lnL w="12700" cap="flat" cmpd="sng" algn="ctr">
                      <a:solidFill>
                        <a:schemeClr val="bg1">
                          <a:lumMod val="85000"/>
                        </a:schemeClr>
                      </a:solidFill>
                      <a:prstDash val="solid"/>
                      <a:round/>
                      <a:headEnd type="none" w="med" len="med"/>
                      <a:tailEnd type="none" w="med" len="med"/>
                    </a:lnL>
                    <a:lnR w="12700" cap="flat" cmpd="sng" algn="ctr">
                      <a:solidFill>
                        <a:srgbClr val="BB16A3"/>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ctr" rtl="0" fontAlgn="b"/>
                      <a:r>
                        <a:rPr lang="en-GB" sz="1450" b="0" i="0" u="none" strike="noStrike" dirty="0">
                          <a:solidFill>
                            <a:srgbClr val="000000"/>
                          </a:solidFill>
                          <a:effectLst/>
                          <a:latin typeface="Corbel" panose="020B0503020204020204" pitchFamily="34" charset="0"/>
                        </a:rPr>
                        <a:t>        89,176 </a:t>
                      </a:r>
                    </a:p>
                  </a:txBody>
                  <a:tcPr marL="7620" marR="7620" marT="7620" marB="0" anchor="b">
                    <a:lnL w="12700" cap="flat" cmpd="sng" algn="ctr">
                      <a:solidFill>
                        <a:srgbClr val="BB16A3"/>
                      </a:solidFill>
                      <a:prstDash val="solid"/>
                      <a:round/>
                      <a:headEnd type="none" w="med" len="med"/>
                      <a:tailEnd type="none" w="med" len="med"/>
                    </a:lnL>
                    <a:lnR w="12700" cap="flat" cmpd="sng" algn="ctr">
                      <a:solidFill>
                        <a:srgbClr val="BB16A3"/>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85000"/>
                      </a:schemeClr>
                    </a:solidFill>
                  </a:tcPr>
                </a:tc>
                <a:tc>
                  <a:txBody>
                    <a:bodyPr/>
                    <a:lstStyle/>
                    <a:p>
                      <a:pPr algn="ctr" rtl="0" fontAlgn="b"/>
                      <a:r>
                        <a:rPr lang="en-GB" sz="1450" b="0" i="0" u="none" strike="noStrike" dirty="0">
                          <a:solidFill>
                            <a:srgbClr val="000000"/>
                          </a:solidFill>
                          <a:effectLst/>
                          <a:latin typeface="Corbel" panose="020B0503020204020204" pitchFamily="34" charset="0"/>
                        </a:rPr>
                        <a:t>13.9%</a:t>
                      </a:r>
                    </a:p>
                  </a:txBody>
                  <a:tcPr marL="7620" marR="7620" marT="7620" marB="0" anchor="b">
                    <a:lnL w="12700" cap="flat" cmpd="sng" algn="ctr">
                      <a:solidFill>
                        <a:srgbClr val="BB16A3"/>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xmlns="" val="10008"/>
                  </a:ext>
                </a:extLst>
              </a:tr>
              <a:tr h="235131">
                <a:tc>
                  <a:txBody>
                    <a:bodyPr/>
                    <a:lstStyle/>
                    <a:p>
                      <a:pPr algn="l" rtl="0" fontAlgn="b"/>
                      <a:r>
                        <a:rPr lang="en-GB" sz="1450" b="0" i="0" u="none" strike="noStrike" dirty="0">
                          <a:solidFill>
                            <a:srgbClr val="000000"/>
                          </a:solidFill>
                          <a:effectLst/>
                          <a:latin typeface="Corbel" panose="020B0503020204020204" pitchFamily="34" charset="0"/>
                        </a:rPr>
                        <a:t>Individual - CDL</a:t>
                      </a:r>
                    </a:p>
                  </a:txBody>
                  <a:tcPr marL="7620" marR="7620" marT="7620" marB="0" anchor="ctr">
                    <a:lnL w="12700" cap="flat" cmpd="sng" algn="ctr">
                      <a:no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ctr" rtl="0" fontAlgn="b"/>
                      <a:r>
                        <a:rPr lang="en-GB" sz="1450" b="0" i="0" u="none" strike="noStrike" dirty="0">
                          <a:solidFill>
                            <a:srgbClr val="000000"/>
                          </a:solidFill>
                          <a:effectLst/>
                          <a:latin typeface="Corbel" panose="020B0503020204020204" pitchFamily="34" charset="0"/>
                        </a:rPr>
                        <a:t>    20,617 </a:t>
                      </a:r>
                    </a:p>
                  </a:txBody>
                  <a:tcPr marL="7620" marR="7620" marT="7620" marB="0" anchor="b">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ctr" rtl="0" fontAlgn="b"/>
                      <a:r>
                        <a:rPr lang="en-GB" sz="1450" b="0" i="0" u="none" strike="noStrike" dirty="0">
                          <a:solidFill>
                            <a:srgbClr val="000000"/>
                          </a:solidFill>
                          <a:effectLst/>
                          <a:latin typeface="Corbel" panose="020B0503020204020204" pitchFamily="34" charset="0"/>
                        </a:rPr>
                        <a:t>     19,842 </a:t>
                      </a:r>
                    </a:p>
                  </a:txBody>
                  <a:tcPr marL="7620" marR="7620" marT="7620" marB="0" anchor="b">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ctr" rtl="0" fontAlgn="b"/>
                      <a:r>
                        <a:rPr lang="en-GB" sz="1450" b="0" i="0" u="none" strike="noStrike" dirty="0">
                          <a:solidFill>
                            <a:srgbClr val="000000"/>
                          </a:solidFill>
                          <a:effectLst/>
                          <a:latin typeface="Corbel" panose="020B0503020204020204" pitchFamily="34" charset="0"/>
                        </a:rPr>
                        <a:t>        15,134 </a:t>
                      </a:r>
                    </a:p>
                  </a:txBody>
                  <a:tcPr marL="7620" marR="7620" marT="7620" marB="0" anchor="b">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ctr" rtl="0" fontAlgn="b"/>
                      <a:r>
                        <a:rPr lang="en-GB" sz="1450" b="0" i="0" u="none" strike="noStrike" dirty="0">
                          <a:solidFill>
                            <a:srgbClr val="000000"/>
                          </a:solidFill>
                          <a:effectLst/>
                          <a:latin typeface="Corbel" panose="020B0503020204020204" pitchFamily="34" charset="0"/>
                        </a:rPr>
                        <a:t>        14,857 </a:t>
                      </a:r>
                    </a:p>
                  </a:txBody>
                  <a:tcPr marL="7620" marR="7620" marT="7620" marB="0" anchor="b">
                    <a:lnL w="12700" cap="flat" cmpd="sng" algn="ctr">
                      <a:solidFill>
                        <a:schemeClr val="bg1">
                          <a:lumMod val="85000"/>
                        </a:schemeClr>
                      </a:solidFill>
                      <a:prstDash val="solid"/>
                      <a:round/>
                      <a:headEnd type="none" w="med" len="med"/>
                      <a:tailEnd type="none" w="med" len="med"/>
                    </a:lnL>
                    <a:lnR w="12700" cap="flat" cmpd="sng" algn="ctr">
                      <a:solidFill>
                        <a:srgbClr val="BB16A3"/>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ctr" rtl="0" fontAlgn="b"/>
                      <a:r>
                        <a:rPr lang="en-GB" sz="1450" b="0" i="0" u="none" strike="noStrike" dirty="0">
                          <a:solidFill>
                            <a:srgbClr val="000000"/>
                          </a:solidFill>
                          <a:effectLst/>
                          <a:latin typeface="Corbel" panose="020B0503020204020204" pitchFamily="34" charset="0"/>
                        </a:rPr>
                        <a:t>        15,373 </a:t>
                      </a:r>
                    </a:p>
                  </a:txBody>
                  <a:tcPr marL="7620" marR="7620" marT="7620" marB="0" anchor="b">
                    <a:lnL w="12700" cap="flat" cmpd="sng" algn="ctr">
                      <a:solidFill>
                        <a:srgbClr val="BB16A3"/>
                      </a:solidFill>
                      <a:prstDash val="solid"/>
                      <a:round/>
                      <a:headEnd type="none" w="med" len="med"/>
                      <a:tailEnd type="none" w="med" len="med"/>
                    </a:lnL>
                    <a:lnR w="12700" cap="flat" cmpd="sng" algn="ctr">
                      <a:solidFill>
                        <a:srgbClr val="BB16A3"/>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85000"/>
                      </a:schemeClr>
                    </a:solidFill>
                  </a:tcPr>
                </a:tc>
                <a:tc>
                  <a:txBody>
                    <a:bodyPr/>
                    <a:lstStyle/>
                    <a:p>
                      <a:pPr algn="ctr" rtl="0" fontAlgn="b"/>
                      <a:r>
                        <a:rPr lang="en-GB" sz="1450" b="0" i="0" u="none" strike="noStrike" dirty="0">
                          <a:solidFill>
                            <a:srgbClr val="000000"/>
                          </a:solidFill>
                          <a:effectLst/>
                          <a:latin typeface="Corbel" panose="020B0503020204020204" pitchFamily="34" charset="0"/>
                        </a:rPr>
                        <a:t>2.4%</a:t>
                      </a:r>
                    </a:p>
                  </a:txBody>
                  <a:tcPr marL="7620" marR="7620" marT="7620" marB="0" anchor="b">
                    <a:lnL w="12700" cap="flat" cmpd="sng" algn="ctr">
                      <a:solidFill>
                        <a:srgbClr val="BB16A3"/>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xmlns="" val="10009"/>
                  </a:ext>
                </a:extLst>
              </a:tr>
              <a:tr h="235131">
                <a:tc>
                  <a:txBody>
                    <a:bodyPr/>
                    <a:lstStyle/>
                    <a:p>
                      <a:pPr algn="l" rtl="0" fontAlgn="b"/>
                      <a:r>
                        <a:rPr lang="en-GB" sz="1450" b="0" i="0" u="none" strike="noStrike" dirty="0">
                          <a:solidFill>
                            <a:srgbClr val="000000"/>
                          </a:solidFill>
                          <a:effectLst/>
                          <a:latin typeface="Corbel" panose="020B0503020204020204" pitchFamily="34" charset="0"/>
                        </a:rPr>
                        <a:t>Individual - Microfinance</a:t>
                      </a:r>
                    </a:p>
                  </a:txBody>
                  <a:tcPr marL="7620" marR="7620" marT="7620" marB="0" anchor="ctr">
                    <a:lnL w="12700" cap="flat" cmpd="sng" algn="ctr">
                      <a:no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ctr" rtl="0" fontAlgn="b"/>
                      <a:r>
                        <a:rPr lang="en-GB" sz="1450" b="0" i="0" u="none" strike="noStrike" dirty="0">
                          <a:solidFill>
                            <a:srgbClr val="000000"/>
                          </a:solidFill>
                          <a:effectLst/>
                          <a:latin typeface="Corbel" panose="020B0503020204020204" pitchFamily="34" charset="0"/>
                        </a:rPr>
                        <a:t>          12 </a:t>
                      </a:r>
                    </a:p>
                  </a:txBody>
                  <a:tcPr marL="7620" marR="7620" marT="7620" marB="0" anchor="b">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ctr" rtl="0" fontAlgn="b"/>
                      <a:r>
                        <a:rPr lang="en-GB" sz="1450" b="0" i="0" u="none" strike="noStrike" dirty="0">
                          <a:solidFill>
                            <a:srgbClr val="000000"/>
                          </a:solidFill>
                          <a:effectLst/>
                          <a:latin typeface="Corbel" panose="020B0503020204020204" pitchFamily="34" charset="0"/>
                        </a:rPr>
                        <a:t>           48 </a:t>
                      </a:r>
                    </a:p>
                  </a:txBody>
                  <a:tcPr marL="7620" marR="7620" marT="7620" marB="0" anchor="b">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ctr" rtl="0" fontAlgn="b"/>
                      <a:r>
                        <a:rPr lang="en-GB" sz="1450" b="0" i="0" u="none" strike="noStrike" dirty="0">
                          <a:solidFill>
                            <a:srgbClr val="000000"/>
                          </a:solidFill>
                          <a:effectLst/>
                          <a:latin typeface="Corbel" panose="020B0503020204020204" pitchFamily="34" charset="0"/>
                        </a:rPr>
                        <a:t>               67 </a:t>
                      </a:r>
                    </a:p>
                  </a:txBody>
                  <a:tcPr marL="7620" marR="7620" marT="7620" marB="0" anchor="b">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ctr" rtl="0" fontAlgn="b"/>
                      <a:r>
                        <a:rPr lang="en-GB" sz="1450" b="0" i="0" u="none" strike="noStrike" dirty="0">
                          <a:solidFill>
                            <a:srgbClr val="000000"/>
                          </a:solidFill>
                          <a:effectLst/>
                          <a:latin typeface="Corbel" panose="020B0503020204020204" pitchFamily="34" charset="0"/>
                        </a:rPr>
                        <a:t>          1,700 </a:t>
                      </a:r>
                    </a:p>
                  </a:txBody>
                  <a:tcPr marL="7620" marR="7620" marT="7620" marB="0" anchor="b">
                    <a:lnL w="12700" cap="flat" cmpd="sng" algn="ctr">
                      <a:solidFill>
                        <a:schemeClr val="bg1">
                          <a:lumMod val="85000"/>
                        </a:schemeClr>
                      </a:solidFill>
                      <a:prstDash val="solid"/>
                      <a:round/>
                      <a:headEnd type="none" w="med" len="med"/>
                      <a:tailEnd type="none" w="med" len="med"/>
                    </a:lnL>
                    <a:lnR w="12700" cap="flat" cmpd="sng" algn="ctr">
                      <a:solidFill>
                        <a:srgbClr val="BB16A3"/>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ctr" rtl="0" fontAlgn="b"/>
                      <a:r>
                        <a:rPr lang="en-GB" sz="1450" b="0" i="0" u="none" strike="noStrike" dirty="0">
                          <a:solidFill>
                            <a:srgbClr val="000000"/>
                          </a:solidFill>
                          <a:effectLst/>
                          <a:latin typeface="Corbel" panose="020B0503020204020204" pitchFamily="34" charset="0"/>
                        </a:rPr>
                        <a:t>          1,358 </a:t>
                      </a:r>
                    </a:p>
                  </a:txBody>
                  <a:tcPr marL="7620" marR="7620" marT="7620" marB="0" anchor="b">
                    <a:lnL w="12700" cap="flat" cmpd="sng" algn="ctr">
                      <a:solidFill>
                        <a:srgbClr val="BB16A3"/>
                      </a:solidFill>
                      <a:prstDash val="solid"/>
                      <a:round/>
                      <a:headEnd type="none" w="med" len="med"/>
                      <a:tailEnd type="none" w="med" len="med"/>
                    </a:lnL>
                    <a:lnR w="12700" cap="flat" cmpd="sng" algn="ctr">
                      <a:solidFill>
                        <a:srgbClr val="BB16A3"/>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85000"/>
                      </a:schemeClr>
                    </a:solidFill>
                  </a:tcPr>
                </a:tc>
                <a:tc>
                  <a:txBody>
                    <a:bodyPr/>
                    <a:lstStyle/>
                    <a:p>
                      <a:pPr algn="ctr" rtl="0" fontAlgn="b"/>
                      <a:r>
                        <a:rPr lang="en-GB" sz="1450" b="0" i="0" u="none" strike="noStrike" dirty="0">
                          <a:solidFill>
                            <a:srgbClr val="000000"/>
                          </a:solidFill>
                          <a:effectLst/>
                          <a:latin typeface="Corbel" panose="020B0503020204020204" pitchFamily="34" charset="0"/>
                        </a:rPr>
                        <a:t>0.2%</a:t>
                      </a:r>
                    </a:p>
                  </a:txBody>
                  <a:tcPr marL="7620" marR="7620" marT="7620" marB="0" anchor="b">
                    <a:lnL w="12700" cap="flat" cmpd="sng" algn="ctr">
                      <a:solidFill>
                        <a:srgbClr val="BB16A3"/>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xmlns="" val="10010"/>
                  </a:ext>
                </a:extLst>
              </a:tr>
              <a:tr h="235131">
                <a:tc>
                  <a:txBody>
                    <a:bodyPr/>
                    <a:lstStyle/>
                    <a:p>
                      <a:pPr algn="l" rtl="0" fontAlgn="b"/>
                      <a:r>
                        <a:rPr lang="en-GB" sz="1450" b="0" i="0" u="none" strike="noStrike" dirty="0">
                          <a:solidFill>
                            <a:srgbClr val="000000"/>
                          </a:solidFill>
                          <a:effectLst/>
                          <a:latin typeface="Corbel" panose="020B0503020204020204" pitchFamily="34" charset="0"/>
                        </a:rPr>
                        <a:t>Information &amp; Communications</a:t>
                      </a:r>
                    </a:p>
                  </a:txBody>
                  <a:tcPr marL="7620" marR="7620" marT="7620" marB="0" anchor="ctr">
                    <a:lnL w="12700" cap="flat" cmpd="sng" algn="ctr">
                      <a:no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rtl="0" fontAlgn="b"/>
                      <a:r>
                        <a:rPr lang="en-GB" sz="1450" b="0" i="0" u="none" strike="noStrike" dirty="0">
                          <a:solidFill>
                            <a:srgbClr val="000000"/>
                          </a:solidFill>
                          <a:effectLst/>
                          <a:latin typeface="Corbel" panose="020B0503020204020204" pitchFamily="34" charset="0"/>
                        </a:rPr>
                        <a:t>26,210</a:t>
                      </a:r>
                    </a:p>
                  </a:txBody>
                  <a:tcPr marL="7620" marR="7620" marT="7620" marB="0" anchor="b">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rtl="0" fontAlgn="b"/>
                      <a:r>
                        <a:rPr lang="en-GB" sz="1450" b="0" i="0" u="none" strike="noStrike" dirty="0">
                          <a:solidFill>
                            <a:srgbClr val="000000"/>
                          </a:solidFill>
                          <a:effectLst/>
                          <a:latin typeface="Corbel" panose="020B0503020204020204" pitchFamily="34" charset="0"/>
                        </a:rPr>
                        <a:t>     22,824 </a:t>
                      </a:r>
                    </a:p>
                  </a:txBody>
                  <a:tcPr marL="7620" marR="7620" marT="7620" marB="0" anchor="b">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rtl="0" fontAlgn="b"/>
                      <a:r>
                        <a:rPr lang="en-GB" sz="1450" b="0" i="0" u="none" strike="noStrike" dirty="0">
                          <a:solidFill>
                            <a:srgbClr val="000000"/>
                          </a:solidFill>
                          <a:effectLst/>
                          <a:latin typeface="Corbel" panose="020B0503020204020204" pitchFamily="34" charset="0"/>
                        </a:rPr>
                        <a:t>        22,525 </a:t>
                      </a:r>
                    </a:p>
                  </a:txBody>
                  <a:tcPr marL="7620" marR="7620" marT="7620" marB="0" anchor="b">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rtl="0" fontAlgn="b"/>
                      <a:r>
                        <a:rPr lang="en-GB" sz="1450" b="0" i="0" u="none" strike="noStrike" dirty="0">
                          <a:solidFill>
                            <a:srgbClr val="000000"/>
                          </a:solidFill>
                          <a:effectLst/>
                          <a:latin typeface="Corbel" panose="020B0503020204020204" pitchFamily="34" charset="0"/>
                        </a:rPr>
                        <a:t>        21,194 </a:t>
                      </a:r>
                    </a:p>
                  </a:txBody>
                  <a:tcPr marL="7620" marR="7620" marT="7620" marB="0" anchor="b">
                    <a:lnL w="12700" cap="flat" cmpd="sng" algn="ctr">
                      <a:solidFill>
                        <a:schemeClr val="bg1">
                          <a:lumMod val="85000"/>
                        </a:schemeClr>
                      </a:solidFill>
                      <a:prstDash val="solid"/>
                      <a:round/>
                      <a:headEnd type="none" w="med" len="med"/>
                      <a:tailEnd type="none" w="med" len="med"/>
                    </a:lnL>
                    <a:lnR w="12700" cap="flat" cmpd="sng" algn="ctr">
                      <a:solidFill>
                        <a:srgbClr val="BB16A3"/>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rtl="0" fontAlgn="b"/>
                      <a:r>
                        <a:rPr lang="en-GB" sz="1450" b="0" i="0" u="none" strike="noStrike" dirty="0">
                          <a:solidFill>
                            <a:srgbClr val="000000"/>
                          </a:solidFill>
                          <a:effectLst/>
                          <a:latin typeface="Corbel" panose="020B0503020204020204" pitchFamily="34" charset="0"/>
                        </a:rPr>
                        <a:t>        22,252 </a:t>
                      </a:r>
                    </a:p>
                  </a:txBody>
                  <a:tcPr marL="7620" marR="7620" marT="7620" marB="0" anchor="b">
                    <a:lnL w="12700" cap="flat" cmpd="sng" algn="ctr">
                      <a:solidFill>
                        <a:srgbClr val="BB16A3"/>
                      </a:solidFill>
                      <a:prstDash val="solid"/>
                      <a:round/>
                      <a:headEnd type="none" w="med" len="med"/>
                      <a:tailEnd type="none" w="med" len="med"/>
                    </a:lnL>
                    <a:lnR w="12700" cap="flat" cmpd="sng" algn="ctr">
                      <a:solidFill>
                        <a:srgbClr val="BB16A3"/>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85000"/>
                      </a:schemeClr>
                    </a:solidFill>
                  </a:tcPr>
                </a:tc>
                <a:tc>
                  <a:txBody>
                    <a:bodyPr/>
                    <a:lstStyle/>
                    <a:p>
                      <a:pPr algn="ctr" rtl="0" fontAlgn="b"/>
                      <a:r>
                        <a:rPr lang="en-GB" sz="1450" b="0" i="0" u="none" strike="noStrike" dirty="0">
                          <a:solidFill>
                            <a:srgbClr val="000000"/>
                          </a:solidFill>
                          <a:effectLst/>
                          <a:latin typeface="Corbel" panose="020B0503020204020204" pitchFamily="34" charset="0"/>
                        </a:rPr>
                        <a:t>3.5%</a:t>
                      </a:r>
                    </a:p>
                  </a:txBody>
                  <a:tcPr marL="7620" marR="7620" marT="7620" marB="0" anchor="b">
                    <a:lnL w="12700" cap="flat" cmpd="sng" algn="ctr">
                      <a:solidFill>
                        <a:srgbClr val="BB16A3"/>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xmlns="" val="10011"/>
                  </a:ext>
                </a:extLst>
              </a:tr>
              <a:tr h="235131">
                <a:tc>
                  <a:txBody>
                    <a:bodyPr/>
                    <a:lstStyle/>
                    <a:p>
                      <a:pPr algn="l" rtl="0" fontAlgn="b"/>
                      <a:r>
                        <a:rPr lang="en-GB" sz="1450" b="0" i="0" u="none" strike="noStrike" dirty="0">
                          <a:solidFill>
                            <a:srgbClr val="000000"/>
                          </a:solidFill>
                          <a:effectLst/>
                          <a:latin typeface="Corbel" panose="020B0503020204020204" pitchFamily="34" charset="0"/>
                        </a:rPr>
                        <a:t>Manufacturing</a:t>
                      </a:r>
                    </a:p>
                  </a:txBody>
                  <a:tcPr marL="7620" marR="7620" marT="7620" marB="0" anchor="ctr">
                    <a:lnL w="12700" cap="flat" cmpd="sng" algn="ctr">
                      <a:no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rtl="0" fontAlgn="b"/>
                      <a:r>
                        <a:rPr lang="en-GB" sz="1450" b="0" i="0" u="none" strike="noStrike" dirty="0">
                          <a:solidFill>
                            <a:srgbClr val="000000"/>
                          </a:solidFill>
                          <a:effectLst/>
                          <a:latin typeface="Corbel" panose="020B0503020204020204" pitchFamily="34" charset="0"/>
                        </a:rPr>
                        <a:t>53,249</a:t>
                      </a:r>
                    </a:p>
                  </a:txBody>
                  <a:tcPr marL="7620" marR="7620" marT="7620" marB="0" anchor="b">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rtl="0" fontAlgn="b"/>
                      <a:r>
                        <a:rPr lang="en-GB" sz="1450" b="0" i="0" u="none" strike="noStrike" dirty="0">
                          <a:solidFill>
                            <a:srgbClr val="000000"/>
                          </a:solidFill>
                          <a:effectLst/>
                          <a:latin typeface="Corbel" panose="020B0503020204020204" pitchFamily="34" charset="0"/>
                        </a:rPr>
                        <a:t>     50,651 </a:t>
                      </a:r>
                    </a:p>
                  </a:txBody>
                  <a:tcPr marL="7620" marR="7620" marT="7620" marB="0" anchor="b">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rtl="0" fontAlgn="b"/>
                      <a:r>
                        <a:rPr lang="en-GB" sz="1450" b="0" i="0" u="none" strike="noStrike" dirty="0">
                          <a:solidFill>
                            <a:srgbClr val="000000"/>
                          </a:solidFill>
                          <a:effectLst/>
                          <a:latin typeface="Corbel" panose="020B0503020204020204" pitchFamily="34" charset="0"/>
                        </a:rPr>
                        <a:t>        46,268 </a:t>
                      </a:r>
                    </a:p>
                  </a:txBody>
                  <a:tcPr marL="7620" marR="7620" marT="7620" marB="0" anchor="b">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rtl="0" fontAlgn="b"/>
                      <a:r>
                        <a:rPr lang="en-GB" sz="1450" b="0" i="0" u="none" strike="noStrike" dirty="0">
                          <a:solidFill>
                            <a:srgbClr val="000000"/>
                          </a:solidFill>
                          <a:effectLst/>
                          <a:latin typeface="Corbel" panose="020B0503020204020204" pitchFamily="34" charset="0"/>
                        </a:rPr>
                        <a:t>        43,953 </a:t>
                      </a:r>
                    </a:p>
                  </a:txBody>
                  <a:tcPr marL="7620" marR="7620" marT="7620" marB="0" anchor="b">
                    <a:lnL w="12700" cap="flat" cmpd="sng" algn="ctr">
                      <a:solidFill>
                        <a:schemeClr val="bg1">
                          <a:lumMod val="85000"/>
                        </a:schemeClr>
                      </a:solidFill>
                      <a:prstDash val="solid"/>
                      <a:round/>
                      <a:headEnd type="none" w="med" len="med"/>
                      <a:tailEnd type="none" w="med" len="med"/>
                    </a:lnL>
                    <a:lnR w="12700" cap="flat" cmpd="sng" algn="ctr">
                      <a:solidFill>
                        <a:srgbClr val="BB16A3"/>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rtl="0" fontAlgn="b"/>
                      <a:r>
                        <a:rPr lang="en-GB" sz="1450" b="0" i="0" u="none" strike="noStrike" dirty="0">
                          <a:solidFill>
                            <a:srgbClr val="000000"/>
                          </a:solidFill>
                          <a:effectLst/>
                          <a:latin typeface="Corbel" panose="020B0503020204020204" pitchFamily="34" charset="0"/>
                        </a:rPr>
                        <a:t>        40,373 </a:t>
                      </a:r>
                    </a:p>
                  </a:txBody>
                  <a:tcPr marL="7620" marR="7620" marT="7620" marB="0" anchor="b">
                    <a:lnL w="12700" cap="flat" cmpd="sng" algn="ctr">
                      <a:solidFill>
                        <a:srgbClr val="BB16A3"/>
                      </a:solidFill>
                      <a:prstDash val="solid"/>
                      <a:round/>
                      <a:headEnd type="none" w="med" len="med"/>
                      <a:tailEnd type="none" w="med" len="med"/>
                    </a:lnL>
                    <a:lnR w="12700" cap="flat" cmpd="sng" algn="ctr">
                      <a:solidFill>
                        <a:srgbClr val="BB16A3"/>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85000"/>
                      </a:schemeClr>
                    </a:solidFill>
                  </a:tcPr>
                </a:tc>
                <a:tc>
                  <a:txBody>
                    <a:bodyPr/>
                    <a:lstStyle/>
                    <a:p>
                      <a:pPr algn="ctr" rtl="0" fontAlgn="b"/>
                      <a:r>
                        <a:rPr lang="en-GB" sz="1450" b="0" i="0" u="none" strike="noStrike" dirty="0">
                          <a:solidFill>
                            <a:srgbClr val="000000"/>
                          </a:solidFill>
                          <a:effectLst/>
                          <a:latin typeface="Corbel" panose="020B0503020204020204" pitchFamily="34" charset="0"/>
                        </a:rPr>
                        <a:t>6.3%</a:t>
                      </a:r>
                    </a:p>
                  </a:txBody>
                  <a:tcPr marL="7620" marR="7620" marT="7620" marB="0" anchor="b">
                    <a:lnL w="12700" cap="flat" cmpd="sng" algn="ctr">
                      <a:solidFill>
                        <a:srgbClr val="BB16A3"/>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xmlns="" val="10012"/>
                  </a:ext>
                </a:extLst>
              </a:tr>
              <a:tr h="235131">
                <a:tc>
                  <a:txBody>
                    <a:bodyPr/>
                    <a:lstStyle/>
                    <a:p>
                      <a:pPr algn="l" rtl="0" fontAlgn="b"/>
                      <a:r>
                        <a:rPr lang="en-GB" sz="1450" b="0" i="0" u="none" strike="noStrike" dirty="0">
                          <a:solidFill>
                            <a:srgbClr val="000000"/>
                          </a:solidFill>
                          <a:effectLst/>
                          <a:latin typeface="Corbel" panose="020B0503020204020204" pitchFamily="34" charset="0"/>
                        </a:rPr>
                        <a:t>Oil&amp;Gas - Downstream </a:t>
                      </a:r>
                    </a:p>
                  </a:txBody>
                  <a:tcPr marL="7620" marR="7620" marT="7620" marB="0" anchor="ctr">
                    <a:lnL w="12700" cap="flat" cmpd="sng" algn="ctr">
                      <a:no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rtl="0" fontAlgn="b"/>
                      <a:r>
                        <a:rPr lang="en-GB" sz="1450" b="0" i="0" u="none" strike="noStrike" dirty="0">
                          <a:solidFill>
                            <a:srgbClr val="000000"/>
                          </a:solidFill>
                          <a:effectLst/>
                          <a:latin typeface="Corbel" panose="020B0503020204020204" pitchFamily="34" charset="0"/>
                        </a:rPr>
                        <a:t>49,014</a:t>
                      </a:r>
                    </a:p>
                  </a:txBody>
                  <a:tcPr marL="7620" marR="7620" marT="7620" marB="0" anchor="b">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rtl="0" fontAlgn="b"/>
                      <a:r>
                        <a:rPr lang="en-GB" sz="1450" b="0" i="0" u="none" strike="noStrike" dirty="0">
                          <a:solidFill>
                            <a:srgbClr val="000000"/>
                          </a:solidFill>
                          <a:effectLst/>
                          <a:latin typeface="Corbel" panose="020B0503020204020204" pitchFamily="34" charset="0"/>
                        </a:rPr>
                        <a:t>     48,480 </a:t>
                      </a:r>
                    </a:p>
                  </a:txBody>
                  <a:tcPr marL="7620" marR="7620" marT="7620" marB="0" anchor="b">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rtl="0" fontAlgn="b"/>
                      <a:r>
                        <a:rPr lang="en-GB" sz="1450" b="0" i="0" u="none" strike="noStrike" dirty="0">
                          <a:solidFill>
                            <a:srgbClr val="000000"/>
                          </a:solidFill>
                          <a:effectLst/>
                          <a:latin typeface="Corbel" panose="020B0503020204020204" pitchFamily="34" charset="0"/>
                        </a:rPr>
                        <a:t>        49,277 </a:t>
                      </a:r>
                    </a:p>
                  </a:txBody>
                  <a:tcPr marL="7620" marR="7620" marT="7620" marB="0" anchor="b">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rtl="0" fontAlgn="b"/>
                      <a:r>
                        <a:rPr lang="en-GB" sz="1450" b="0" i="0" u="none" strike="noStrike" dirty="0">
                          <a:solidFill>
                            <a:srgbClr val="000000"/>
                          </a:solidFill>
                          <a:effectLst/>
                          <a:latin typeface="Corbel" panose="020B0503020204020204" pitchFamily="34" charset="0"/>
                        </a:rPr>
                        <a:t>        50,022 </a:t>
                      </a:r>
                    </a:p>
                  </a:txBody>
                  <a:tcPr marL="7620" marR="7620" marT="7620" marB="0" anchor="b">
                    <a:lnL w="12700" cap="flat" cmpd="sng" algn="ctr">
                      <a:solidFill>
                        <a:schemeClr val="bg1">
                          <a:lumMod val="85000"/>
                        </a:schemeClr>
                      </a:solidFill>
                      <a:prstDash val="solid"/>
                      <a:round/>
                      <a:headEnd type="none" w="med" len="med"/>
                      <a:tailEnd type="none" w="med" len="med"/>
                    </a:lnL>
                    <a:lnR w="12700" cap="flat" cmpd="sng" algn="ctr">
                      <a:solidFill>
                        <a:srgbClr val="BB16A3"/>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rtl="0" fontAlgn="b"/>
                      <a:r>
                        <a:rPr lang="en-GB" sz="1450" b="0" i="0" u="none" strike="noStrike" dirty="0">
                          <a:solidFill>
                            <a:srgbClr val="000000"/>
                          </a:solidFill>
                          <a:effectLst/>
                          <a:latin typeface="Corbel" panose="020B0503020204020204" pitchFamily="34" charset="0"/>
                        </a:rPr>
                        <a:t>        47,877 </a:t>
                      </a:r>
                    </a:p>
                  </a:txBody>
                  <a:tcPr marL="7620" marR="7620" marT="7620" marB="0" anchor="b">
                    <a:lnL w="12700" cap="flat" cmpd="sng" algn="ctr">
                      <a:solidFill>
                        <a:srgbClr val="BB16A3"/>
                      </a:solidFill>
                      <a:prstDash val="solid"/>
                      <a:round/>
                      <a:headEnd type="none" w="med" len="med"/>
                      <a:tailEnd type="none" w="med" len="med"/>
                    </a:lnL>
                    <a:lnR w="12700" cap="flat" cmpd="sng" algn="ctr">
                      <a:solidFill>
                        <a:srgbClr val="BB16A3"/>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85000"/>
                      </a:schemeClr>
                    </a:solidFill>
                  </a:tcPr>
                </a:tc>
                <a:tc>
                  <a:txBody>
                    <a:bodyPr/>
                    <a:lstStyle/>
                    <a:p>
                      <a:pPr algn="ctr" rtl="0" fontAlgn="b"/>
                      <a:r>
                        <a:rPr lang="en-GB" sz="1450" b="0" i="0" u="none" strike="noStrike" dirty="0">
                          <a:solidFill>
                            <a:srgbClr val="000000"/>
                          </a:solidFill>
                          <a:effectLst/>
                          <a:latin typeface="Corbel" panose="020B0503020204020204" pitchFamily="34" charset="0"/>
                        </a:rPr>
                        <a:t>7.4%</a:t>
                      </a:r>
                    </a:p>
                  </a:txBody>
                  <a:tcPr marL="7620" marR="7620" marT="7620" marB="0" anchor="b">
                    <a:lnL w="12700" cap="flat" cmpd="sng" algn="ctr">
                      <a:solidFill>
                        <a:srgbClr val="BB16A3"/>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xmlns="" val="10013"/>
                  </a:ext>
                </a:extLst>
              </a:tr>
              <a:tr h="235131">
                <a:tc>
                  <a:txBody>
                    <a:bodyPr/>
                    <a:lstStyle/>
                    <a:p>
                      <a:pPr algn="l" rtl="0" fontAlgn="b"/>
                      <a:r>
                        <a:rPr lang="en-GB" sz="1450" b="0" i="0" u="none" strike="noStrike" dirty="0">
                          <a:solidFill>
                            <a:srgbClr val="000000"/>
                          </a:solidFill>
                          <a:effectLst/>
                          <a:latin typeface="Corbel" panose="020B0503020204020204" pitchFamily="34" charset="0"/>
                        </a:rPr>
                        <a:t>Oil&amp;Gas - Upstream</a:t>
                      </a:r>
                    </a:p>
                  </a:txBody>
                  <a:tcPr marL="7620" marR="7620" marT="7620" marB="0" anchor="ctr">
                    <a:lnL w="12700" cap="flat" cmpd="sng" algn="ctr">
                      <a:no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rtl="0" fontAlgn="b"/>
                      <a:r>
                        <a:rPr lang="en-GB" sz="1450" b="0" i="0" u="none" strike="noStrike" dirty="0">
                          <a:solidFill>
                            <a:srgbClr val="000000"/>
                          </a:solidFill>
                          <a:effectLst/>
                          <a:latin typeface="Corbel" panose="020B0503020204020204" pitchFamily="34" charset="0"/>
                        </a:rPr>
                        <a:t>128,593</a:t>
                      </a:r>
                    </a:p>
                  </a:txBody>
                  <a:tcPr marL="7620" marR="7620" marT="7620" marB="0" anchor="b">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rtl="0" fontAlgn="b"/>
                      <a:r>
                        <a:rPr lang="en-GB" sz="1450" b="0" i="0" u="none" strike="noStrike" dirty="0">
                          <a:solidFill>
                            <a:srgbClr val="000000"/>
                          </a:solidFill>
                          <a:effectLst/>
                          <a:latin typeface="Corbel" panose="020B0503020204020204" pitchFamily="34" charset="0"/>
                        </a:rPr>
                        <a:t>   129,486 </a:t>
                      </a:r>
                    </a:p>
                  </a:txBody>
                  <a:tcPr marL="7620" marR="7620" marT="7620" marB="0" anchor="b">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rtl="0" fontAlgn="b"/>
                      <a:r>
                        <a:rPr lang="en-GB" sz="1450" b="0" i="0" u="none" strike="noStrike" dirty="0">
                          <a:solidFill>
                            <a:srgbClr val="000000"/>
                          </a:solidFill>
                          <a:effectLst/>
                          <a:latin typeface="Corbel" panose="020B0503020204020204" pitchFamily="34" charset="0"/>
                        </a:rPr>
                        <a:t>      135,021 </a:t>
                      </a:r>
                    </a:p>
                  </a:txBody>
                  <a:tcPr marL="7620" marR="7620" marT="7620" marB="0" anchor="b">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rtl="0" fontAlgn="b"/>
                      <a:r>
                        <a:rPr lang="en-GB" sz="1450" b="0" i="0" u="none" strike="noStrike" dirty="0">
                          <a:solidFill>
                            <a:srgbClr val="000000"/>
                          </a:solidFill>
                          <a:effectLst/>
                          <a:latin typeface="Corbel" panose="020B0503020204020204" pitchFamily="34" charset="0"/>
                        </a:rPr>
                        <a:t>      146,953 </a:t>
                      </a:r>
                    </a:p>
                  </a:txBody>
                  <a:tcPr marL="7620" marR="7620" marT="7620" marB="0" anchor="b">
                    <a:lnL w="12700" cap="flat" cmpd="sng" algn="ctr">
                      <a:solidFill>
                        <a:schemeClr val="bg1">
                          <a:lumMod val="85000"/>
                        </a:schemeClr>
                      </a:solidFill>
                      <a:prstDash val="solid"/>
                      <a:round/>
                      <a:headEnd type="none" w="med" len="med"/>
                      <a:tailEnd type="none" w="med" len="med"/>
                    </a:lnL>
                    <a:lnR w="12700" cap="flat" cmpd="sng" algn="ctr">
                      <a:solidFill>
                        <a:srgbClr val="BB16A3"/>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rtl="0" fontAlgn="b"/>
                      <a:r>
                        <a:rPr lang="en-GB" sz="1450" b="0" i="0" u="none" strike="noStrike" dirty="0">
                          <a:solidFill>
                            <a:srgbClr val="000000"/>
                          </a:solidFill>
                          <a:effectLst/>
                          <a:latin typeface="Corbel" panose="020B0503020204020204" pitchFamily="34" charset="0"/>
                        </a:rPr>
                        <a:t>      120,701 </a:t>
                      </a:r>
                    </a:p>
                  </a:txBody>
                  <a:tcPr marL="7620" marR="7620" marT="7620" marB="0" anchor="b">
                    <a:lnL w="12700" cap="flat" cmpd="sng" algn="ctr">
                      <a:solidFill>
                        <a:srgbClr val="BB16A3"/>
                      </a:solidFill>
                      <a:prstDash val="solid"/>
                      <a:round/>
                      <a:headEnd type="none" w="med" len="med"/>
                      <a:tailEnd type="none" w="med" len="med"/>
                    </a:lnL>
                    <a:lnR w="12700" cap="flat" cmpd="sng" algn="ctr">
                      <a:solidFill>
                        <a:srgbClr val="BB16A3"/>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85000"/>
                      </a:schemeClr>
                    </a:solidFill>
                  </a:tcPr>
                </a:tc>
                <a:tc>
                  <a:txBody>
                    <a:bodyPr/>
                    <a:lstStyle/>
                    <a:p>
                      <a:pPr algn="ctr" rtl="0" fontAlgn="b"/>
                      <a:r>
                        <a:rPr lang="en-GB" sz="1450" b="0" i="0" u="none" strike="noStrike" dirty="0">
                          <a:solidFill>
                            <a:srgbClr val="000000"/>
                          </a:solidFill>
                          <a:effectLst/>
                          <a:latin typeface="Corbel" panose="020B0503020204020204" pitchFamily="34" charset="0"/>
                        </a:rPr>
                        <a:t>18.8%</a:t>
                      </a:r>
                    </a:p>
                  </a:txBody>
                  <a:tcPr marL="7620" marR="7620" marT="7620" marB="0" anchor="b">
                    <a:lnL w="12700" cap="flat" cmpd="sng" algn="ctr">
                      <a:solidFill>
                        <a:srgbClr val="BB16A3"/>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xmlns="" val="10014"/>
                  </a:ext>
                </a:extLst>
              </a:tr>
              <a:tr h="235131">
                <a:tc>
                  <a:txBody>
                    <a:bodyPr/>
                    <a:lstStyle/>
                    <a:p>
                      <a:pPr algn="l" rtl="0" fontAlgn="b"/>
                      <a:r>
                        <a:rPr lang="en-GB" sz="1450" b="0" i="0" u="none" strike="noStrike" dirty="0">
                          <a:solidFill>
                            <a:srgbClr val="000000"/>
                          </a:solidFill>
                          <a:effectLst/>
                          <a:latin typeface="Corbel" panose="020B0503020204020204" pitchFamily="34" charset="0"/>
                        </a:rPr>
                        <a:t>Oil&amp;Gas - Services</a:t>
                      </a:r>
                    </a:p>
                  </a:txBody>
                  <a:tcPr marL="7620" marR="7620" marT="7620" marB="0" anchor="ctr">
                    <a:lnL w="12700" cap="flat" cmpd="sng" algn="ctr">
                      <a:no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rtl="0" fontAlgn="b"/>
                      <a:r>
                        <a:rPr lang="en-GB" sz="1450" b="0" i="0" u="none" strike="noStrike" dirty="0">
                          <a:solidFill>
                            <a:srgbClr val="000000"/>
                          </a:solidFill>
                          <a:effectLst/>
                          <a:latin typeface="Corbel" panose="020B0503020204020204" pitchFamily="34" charset="0"/>
                        </a:rPr>
                        <a:t>18,648</a:t>
                      </a:r>
                    </a:p>
                  </a:txBody>
                  <a:tcPr marL="7620" marR="7620" marT="7620" marB="0" anchor="b">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rtl="0" fontAlgn="b"/>
                      <a:r>
                        <a:rPr lang="en-GB" sz="1450" b="0" i="0" u="none" strike="noStrike" dirty="0">
                          <a:solidFill>
                            <a:srgbClr val="000000"/>
                          </a:solidFill>
                          <a:effectLst/>
                          <a:latin typeface="Corbel" panose="020B0503020204020204" pitchFamily="34" charset="0"/>
                        </a:rPr>
                        <a:t>     19,109 </a:t>
                      </a:r>
                    </a:p>
                  </a:txBody>
                  <a:tcPr marL="7620" marR="7620" marT="7620" marB="0" anchor="b">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rtl="0" fontAlgn="b"/>
                      <a:r>
                        <a:rPr lang="en-GB" sz="1450" b="0" i="0" u="none" strike="noStrike" dirty="0">
                          <a:solidFill>
                            <a:srgbClr val="000000"/>
                          </a:solidFill>
                          <a:effectLst/>
                          <a:latin typeface="Corbel" panose="020B0503020204020204" pitchFamily="34" charset="0"/>
                        </a:rPr>
                        <a:t>        19,578 </a:t>
                      </a:r>
                    </a:p>
                  </a:txBody>
                  <a:tcPr marL="7620" marR="7620" marT="7620" marB="0" anchor="b">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rtl="0" fontAlgn="b"/>
                      <a:r>
                        <a:rPr lang="en-GB" sz="1450" b="0" i="0" u="none" strike="noStrike" dirty="0">
                          <a:solidFill>
                            <a:srgbClr val="000000"/>
                          </a:solidFill>
                          <a:effectLst/>
                          <a:latin typeface="Corbel" panose="020B0503020204020204" pitchFamily="34" charset="0"/>
                        </a:rPr>
                        <a:t>        21,115 </a:t>
                      </a:r>
                    </a:p>
                  </a:txBody>
                  <a:tcPr marL="7620" marR="7620" marT="7620" marB="0" anchor="b">
                    <a:lnL w="12700" cap="flat" cmpd="sng" algn="ctr">
                      <a:solidFill>
                        <a:schemeClr val="bg1">
                          <a:lumMod val="85000"/>
                        </a:schemeClr>
                      </a:solidFill>
                      <a:prstDash val="solid"/>
                      <a:round/>
                      <a:headEnd type="none" w="med" len="med"/>
                      <a:tailEnd type="none" w="med" len="med"/>
                    </a:lnL>
                    <a:lnR w="12700" cap="flat" cmpd="sng" algn="ctr">
                      <a:solidFill>
                        <a:srgbClr val="BB16A3"/>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rtl="0" fontAlgn="b"/>
                      <a:r>
                        <a:rPr lang="en-GB" sz="1450" b="0" i="0" u="none" strike="noStrike" dirty="0">
                          <a:solidFill>
                            <a:srgbClr val="000000"/>
                          </a:solidFill>
                          <a:effectLst/>
                          <a:latin typeface="Corbel" panose="020B0503020204020204" pitchFamily="34" charset="0"/>
                        </a:rPr>
                        <a:t>        21,599 </a:t>
                      </a:r>
                    </a:p>
                  </a:txBody>
                  <a:tcPr marL="7620" marR="7620" marT="7620" marB="0" anchor="b">
                    <a:lnL w="12700" cap="flat" cmpd="sng" algn="ctr">
                      <a:solidFill>
                        <a:srgbClr val="BB16A3"/>
                      </a:solidFill>
                      <a:prstDash val="solid"/>
                      <a:round/>
                      <a:headEnd type="none" w="med" len="med"/>
                      <a:tailEnd type="none" w="med" len="med"/>
                    </a:lnL>
                    <a:lnR w="12700" cap="flat" cmpd="sng" algn="ctr">
                      <a:solidFill>
                        <a:srgbClr val="BB16A3"/>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85000"/>
                      </a:schemeClr>
                    </a:solidFill>
                  </a:tcPr>
                </a:tc>
                <a:tc>
                  <a:txBody>
                    <a:bodyPr/>
                    <a:lstStyle/>
                    <a:p>
                      <a:pPr algn="ctr" rtl="0" fontAlgn="b"/>
                      <a:r>
                        <a:rPr lang="en-GB" sz="1450" b="0" i="0" u="none" strike="noStrike" dirty="0">
                          <a:solidFill>
                            <a:srgbClr val="000000"/>
                          </a:solidFill>
                          <a:effectLst/>
                          <a:latin typeface="Corbel" panose="020B0503020204020204" pitchFamily="34" charset="0"/>
                        </a:rPr>
                        <a:t>3.4%</a:t>
                      </a:r>
                    </a:p>
                  </a:txBody>
                  <a:tcPr marL="7620" marR="7620" marT="7620" marB="0" anchor="b">
                    <a:lnL w="12700" cap="flat" cmpd="sng" algn="ctr">
                      <a:solidFill>
                        <a:srgbClr val="BB16A3"/>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xmlns="" val="10015"/>
                  </a:ext>
                </a:extLst>
              </a:tr>
              <a:tr h="235131">
                <a:tc>
                  <a:txBody>
                    <a:bodyPr/>
                    <a:lstStyle/>
                    <a:p>
                      <a:pPr algn="l" rtl="0" fontAlgn="b"/>
                      <a:r>
                        <a:rPr lang="en-GB" sz="1450" b="0" i="0" u="none" strike="noStrike" dirty="0">
                          <a:solidFill>
                            <a:srgbClr val="000000"/>
                          </a:solidFill>
                          <a:effectLst/>
                          <a:latin typeface="Corbel" panose="020B0503020204020204" pitchFamily="34" charset="0"/>
                        </a:rPr>
                        <a:t>Power &amp; Energy</a:t>
                      </a:r>
                    </a:p>
                  </a:txBody>
                  <a:tcPr marL="7620" marR="7620" marT="7620" marB="0" anchor="ctr">
                    <a:lnL w="12700" cap="flat" cmpd="sng" algn="ctr">
                      <a:no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rtl="0" fontAlgn="b"/>
                      <a:r>
                        <a:rPr lang="en-GB" sz="1450" b="0" i="0" u="none" strike="noStrike" dirty="0">
                          <a:solidFill>
                            <a:srgbClr val="000000"/>
                          </a:solidFill>
                          <a:effectLst/>
                          <a:latin typeface="Corbel" panose="020B0503020204020204" pitchFamily="34" charset="0"/>
                        </a:rPr>
                        <a:t>53,518</a:t>
                      </a:r>
                    </a:p>
                  </a:txBody>
                  <a:tcPr marL="7620" marR="7620" marT="7620" marB="0" anchor="b">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rtl="0" fontAlgn="b"/>
                      <a:r>
                        <a:rPr lang="en-GB" sz="1450" b="0" i="0" u="none" strike="noStrike" dirty="0">
                          <a:solidFill>
                            <a:srgbClr val="000000"/>
                          </a:solidFill>
                          <a:effectLst/>
                          <a:latin typeface="Corbel" panose="020B0503020204020204" pitchFamily="34" charset="0"/>
                        </a:rPr>
                        <a:t>     55,660 </a:t>
                      </a:r>
                    </a:p>
                  </a:txBody>
                  <a:tcPr marL="7620" marR="7620" marT="7620" marB="0" anchor="b">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rtl="0" fontAlgn="b"/>
                      <a:r>
                        <a:rPr lang="en-GB" sz="1450" b="0" i="0" u="none" strike="noStrike" dirty="0">
                          <a:solidFill>
                            <a:srgbClr val="000000"/>
                          </a:solidFill>
                          <a:effectLst/>
                          <a:latin typeface="Corbel" panose="020B0503020204020204" pitchFamily="34" charset="0"/>
                        </a:rPr>
                        <a:t>        56,050 </a:t>
                      </a:r>
                    </a:p>
                  </a:txBody>
                  <a:tcPr marL="7620" marR="7620" marT="7620" marB="0" anchor="b">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rtl="0" fontAlgn="b"/>
                      <a:r>
                        <a:rPr lang="en-GB" sz="1450" b="0" i="0" u="none" strike="noStrike" dirty="0">
                          <a:solidFill>
                            <a:srgbClr val="000000"/>
                          </a:solidFill>
                          <a:effectLst/>
                          <a:latin typeface="Corbel" panose="020B0503020204020204" pitchFamily="34" charset="0"/>
                        </a:rPr>
                        <a:t>        56,750 </a:t>
                      </a:r>
                    </a:p>
                  </a:txBody>
                  <a:tcPr marL="7620" marR="7620" marT="7620" marB="0" anchor="b">
                    <a:lnL w="12700" cap="flat" cmpd="sng" algn="ctr">
                      <a:solidFill>
                        <a:schemeClr val="bg1">
                          <a:lumMod val="85000"/>
                        </a:schemeClr>
                      </a:solidFill>
                      <a:prstDash val="solid"/>
                      <a:round/>
                      <a:headEnd type="none" w="med" len="med"/>
                      <a:tailEnd type="none" w="med" len="med"/>
                    </a:lnL>
                    <a:lnR w="12700" cap="flat" cmpd="sng" algn="ctr">
                      <a:solidFill>
                        <a:srgbClr val="BB16A3"/>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rtl="0" fontAlgn="b"/>
                      <a:r>
                        <a:rPr lang="en-GB" sz="1450" b="0" i="0" u="none" strike="noStrike" dirty="0">
                          <a:solidFill>
                            <a:srgbClr val="000000"/>
                          </a:solidFill>
                          <a:effectLst/>
                          <a:latin typeface="Corbel" panose="020B0503020204020204" pitchFamily="34" charset="0"/>
                        </a:rPr>
                        <a:t>        51,648 </a:t>
                      </a:r>
                    </a:p>
                  </a:txBody>
                  <a:tcPr marL="7620" marR="7620" marT="7620" marB="0" anchor="b">
                    <a:lnL w="12700" cap="flat" cmpd="sng" algn="ctr">
                      <a:solidFill>
                        <a:srgbClr val="BB16A3"/>
                      </a:solidFill>
                      <a:prstDash val="solid"/>
                      <a:round/>
                      <a:headEnd type="none" w="med" len="med"/>
                      <a:tailEnd type="none" w="med" len="med"/>
                    </a:lnL>
                    <a:lnR w="12700" cap="flat" cmpd="sng" algn="ctr">
                      <a:solidFill>
                        <a:srgbClr val="BB16A3"/>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85000"/>
                      </a:schemeClr>
                    </a:solidFill>
                  </a:tcPr>
                </a:tc>
                <a:tc>
                  <a:txBody>
                    <a:bodyPr/>
                    <a:lstStyle/>
                    <a:p>
                      <a:pPr algn="ctr" rtl="0" fontAlgn="b"/>
                      <a:r>
                        <a:rPr lang="en-GB" sz="1450" b="0" i="0" u="none" strike="noStrike" dirty="0">
                          <a:solidFill>
                            <a:srgbClr val="000000"/>
                          </a:solidFill>
                          <a:effectLst/>
                          <a:latin typeface="Corbel" panose="020B0503020204020204" pitchFamily="34" charset="0"/>
                        </a:rPr>
                        <a:t>8.0%</a:t>
                      </a:r>
                    </a:p>
                  </a:txBody>
                  <a:tcPr marL="7620" marR="7620" marT="7620" marB="0" anchor="b">
                    <a:lnL w="12700" cap="flat" cmpd="sng" algn="ctr">
                      <a:solidFill>
                        <a:srgbClr val="BB16A3"/>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xmlns="" val="10016"/>
                  </a:ext>
                </a:extLst>
              </a:tr>
              <a:tr h="235131">
                <a:tc>
                  <a:txBody>
                    <a:bodyPr/>
                    <a:lstStyle/>
                    <a:p>
                      <a:pPr algn="l" rtl="0" fontAlgn="b"/>
                      <a:r>
                        <a:rPr lang="en-GB" sz="1450" b="0" i="0" u="none" strike="noStrike" dirty="0">
                          <a:solidFill>
                            <a:srgbClr val="000000"/>
                          </a:solidFill>
                          <a:effectLst/>
                          <a:latin typeface="Corbel" panose="020B0503020204020204" pitchFamily="34" charset="0"/>
                        </a:rPr>
                        <a:t>Professional Services</a:t>
                      </a:r>
                    </a:p>
                  </a:txBody>
                  <a:tcPr marL="7620" marR="7620" marT="7620" marB="0" anchor="ctr">
                    <a:lnL w="12700" cap="flat" cmpd="sng" algn="ctr">
                      <a:no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rtl="0" fontAlgn="b"/>
                      <a:r>
                        <a:rPr lang="en-GB" sz="1450" b="0" i="0" u="none" strike="noStrike" dirty="0">
                          <a:solidFill>
                            <a:srgbClr val="000000"/>
                          </a:solidFill>
                          <a:effectLst/>
                          <a:latin typeface="Corbel" panose="020B0503020204020204" pitchFamily="34" charset="0"/>
                        </a:rPr>
                        <a:t>600 </a:t>
                      </a:r>
                    </a:p>
                  </a:txBody>
                  <a:tcPr marL="7620" marR="7620" marT="7620" marB="0" anchor="b">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rtl="0" fontAlgn="b"/>
                      <a:r>
                        <a:rPr lang="en-GB" sz="1450" b="0" i="0" u="none" strike="noStrike" dirty="0">
                          <a:solidFill>
                            <a:srgbClr val="000000"/>
                          </a:solidFill>
                          <a:effectLst/>
                          <a:latin typeface="Corbel" panose="020B0503020204020204" pitchFamily="34" charset="0"/>
                        </a:rPr>
                        <a:t>68 </a:t>
                      </a:r>
                    </a:p>
                  </a:txBody>
                  <a:tcPr marL="7620" marR="7620" marT="7620" marB="0" anchor="b">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rtl="0" fontAlgn="b"/>
                      <a:r>
                        <a:rPr lang="en-GB" sz="1450" b="0" i="0" u="none" strike="noStrike" dirty="0">
                          <a:solidFill>
                            <a:srgbClr val="000000"/>
                          </a:solidFill>
                          <a:effectLst/>
                          <a:latin typeface="Corbel" panose="020B0503020204020204" pitchFamily="34" charset="0"/>
                        </a:rPr>
                        <a:t>56 </a:t>
                      </a:r>
                    </a:p>
                  </a:txBody>
                  <a:tcPr marL="7620" marR="7620" marT="7620" marB="0" anchor="b">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rtl="0" fontAlgn="b"/>
                      <a:r>
                        <a:rPr lang="en-GB" sz="1450" b="0" i="0" u="none" strike="noStrike" dirty="0">
                          <a:solidFill>
                            <a:srgbClr val="000000"/>
                          </a:solidFill>
                          <a:effectLst/>
                          <a:latin typeface="Corbel" panose="020B0503020204020204" pitchFamily="34" charset="0"/>
                        </a:rPr>
                        <a:t>52 </a:t>
                      </a:r>
                    </a:p>
                  </a:txBody>
                  <a:tcPr marL="7620" marR="7620" marT="7620" marB="0" anchor="b">
                    <a:lnL w="12700" cap="flat" cmpd="sng" algn="ctr">
                      <a:solidFill>
                        <a:schemeClr val="bg1">
                          <a:lumMod val="85000"/>
                        </a:schemeClr>
                      </a:solidFill>
                      <a:prstDash val="solid"/>
                      <a:round/>
                      <a:headEnd type="none" w="med" len="med"/>
                      <a:tailEnd type="none" w="med" len="med"/>
                    </a:lnL>
                    <a:lnR w="12700" cap="flat" cmpd="sng" algn="ctr">
                      <a:solidFill>
                        <a:srgbClr val="BB16A3"/>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rtl="0" fontAlgn="b"/>
                      <a:r>
                        <a:rPr lang="en-GB" sz="1450" b="0" i="0" u="none" strike="noStrike" dirty="0">
                          <a:solidFill>
                            <a:srgbClr val="000000"/>
                          </a:solidFill>
                          <a:effectLst/>
                          <a:latin typeface="Corbel" panose="020B0503020204020204" pitchFamily="34" charset="0"/>
                        </a:rPr>
                        <a:t>46 </a:t>
                      </a:r>
                    </a:p>
                  </a:txBody>
                  <a:tcPr marL="7620" marR="7620" marT="7620" marB="0" anchor="b">
                    <a:lnL w="12700" cap="flat" cmpd="sng" algn="ctr">
                      <a:solidFill>
                        <a:srgbClr val="BB16A3"/>
                      </a:solidFill>
                      <a:prstDash val="solid"/>
                      <a:round/>
                      <a:headEnd type="none" w="med" len="med"/>
                      <a:tailEnd type="none" w="med" len="med"/>
                    </a:lnL>
                    <a:lnR w="12700" cap="flat" cmpd="sng" algn="ctr">
                      <a:solidFill>
                        <a:srgbClr val="BB16A3"/>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85000"/>
                      </a:schemeClr>
                    </a:solidFill>
                  </a:tcPr>
                </a:tc>
                <a:tc>
                  <a:txBody>
                    <a:bodyPr/>
                    <a:lstStyle/>
                    <a:p>
                      <a:pPr algn="ctr" rtl="0" fontAlgn="b"/>
                      <a:r>
                        <a:rPr lang="en-GB" sz="1450" b="0" i="0" u="none" strike="noStrike" dirty="0">
                          <a:solidFill>
                            <a:srgbClr val="000000"/>
                          </a:solidFill>
                          <a:effectLst/>
                          <a:latin typeface="Corbel" panose="020B0503020204020204" pitchFamily="34" charset="0"/>
                        </a:rPr>
                        <a:t>0.0%</a:t>
                      </a:r>
                    </a:p>
                  </a:txBody>
                  <a:tcPr marL="7620" marR="7620" marT="7620" marB="0" anchor="b">
                    <a:lnL w="12700" cap="flat" cmpd="sng" algn="ctr">
                      <a:solidFill>
                        <a:srgbClr val="BB16A3"/>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xmlns="" val="10017"/>
                  </a:ext>
                </a:extLst>
              </a:tr>
              <a:tr h="235131">
                <a:tc>
                  <a:txBody>
                    <a:bodyPr/>
                    <a:lstStyle/>
                    <a:p>
                      <a:pPr algn="l" rtl="0" fontAlgn="b"/>
                      <a:r>
                        <a:rPr lang="en-GB" sz="1450" b="0" i="0" u="none" strike="noStrike" dirty="0">
                          <a:solidFill>
                            <a:srgbClr val="000000"/>
                          </a:solidFill>
                          <a:effectLst/>
                          <a:latin typeface="Corbel" panose="020B0503020204020204" pitchFamily="34" charset="0"/>
                        </a:rPr>
                        <a:t>Real Estate</a:t>
                      </a:r>
                    </a:p>
                  </a:txBody>
                  <a:tcPr marL="7620" marR="7620" marT="7620" marB="0" anchor="ctr">
                    <a:lnL w="12700" cap="flat" cmpd="sng" algn="ctr">
                      <a:no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rtl="0" fontAlgn="b"/>
                      <a:r>
                        <a:rPr lang="en-GB" sz="1450" b="0" i="0" u="none" strike="noStrike" dirty="0">
                          <a:solidFill>
                            <a:srgbClr val="000000"/>
                          </a:solidFill>
                          <a:effectLst/>
                          <a:latin typeface="Corbel" panose="020B0503020204020204" pitchFamily="34" charset="0"/>
                        </a:rPr>
                        <a:t>86,668</a:t>
                      </a:r>
                    </a:p>
                  </a:txBody>
                  <a:tcPr marL="7620" marR="7620" marT="7620" marB="0" anchor="b">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rtl="0" fontAlgn="b"/>
                      <a:r>
                        <a:rPr lang="en-GB" sz="1450" b="0" i="0" u="none" strike="noStrike" dirty="0">
                          <a:solidFill>
                            <a:srgbClr val="000000"/>
                          </a:solidFill>
                          <a:effectLst/>
                          <a:latin typeface="Corbel" panose="020B0503020204020204" pitchFamily="34" charset="0"/>
                        </a:rPr>
                        <a:t>     89,026 </a:t>
                      </a:r>
                    </a:p>
                  </a:txBody>
                  <a:tcPr marL="7620" marR="7620" marT="7620" marB="0" anchor="b">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rtl="0" fontAlgn="b"/>
                      <a:r>
                        <a:rPr lang="en-GB" sz="1450" b="0" i="0" u="none" strike="noStrike" dirty="0">
                          <a:solidFill>
                            <a:srgbClr val="000000"/>
                          </a:solidFill>
                          <a:effectLst/>
                          <a:latin typeface="Corbel" panose="020B0503020204020204" pitchFamily="34" charset="0"/>
                        </a:rPr>
                        <a:t>        88,491 </a:t>
                      </a:r>
                    </a:p>
                  </a:txBody>
                  <a:tcPr marL="7620" marR="7620" marT="7620" marB="0" anchor="b">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rtl="0" fontAlgn="b"/>
                      <a:r>
                        <a:rPr lang="en-GB" sz="1450" b="0" i="0" u="none" strike="noStrike" dirty="0">
                          <a:solidFill>
                            <a:srgbClr val="000000"/>
                          </a:solidFill>
                          <a:effectLst/>
                          <a:latin typeface="Corbel" panose="020B0503020204020204" pitchFamily="34" charset="0"/>
                        </a:rPr>
                        <a:t>        92,918 </a:t>
                      </a:r>
                    </a:p>
                  </a:txBody>
                  <a:tcPr marL="7620" marR="7620" marT="7620" marB="0" anchor="b">
                    <a:lnL w="12700" cap="flat" cmpd="sng" algn="ctr">
                      <a:solidFill>
                        <a:schemeClr val="bg1">
                          <a:lumMod val="85000"/>
                        </a:schemeClr>
                      </a:solidFill>
                      <a:prstDash val="solid"/>
                      <a:round/>
                      <a:headEnd type="none" w="med" len="med"/>
                      <a:tailEnd type="none" w="med" len="med"/>
                    </a:lnL>
                    <a:lnR w="12700" cap="flat" cmpd="sng" algn="ctr">
                      <a:solidFill>
                        <a:srgbClr val="BB16A3"/>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rtl="0" fontAlgn="b"/>
                      <a:r>
                        <a:rPr lang="en-GB" sz="1450" b="0" i="0" u="none" strike="noStrike" dirty="0">
                          <a:solidFill>
                            <a:srgbClr val="000000"/>
                          </a:solidFill>
                          <a:effectLst/>
                          <a:latin typeface="Corbel" panose="020B0503020204020204" pitchFamily="34" charset="0"/>
                        </a:rPr>
                        <a:t>        93,176 </a:t>
                      </a:r>
                    </a:p>
                  </a:txBody>
                  <a:tcPr marL="7620" marR="7620" marT="7620" marB="0" anchor="b">
                    <a:lnL w="12700" cap="flat" cmpd="sng" algn="ctr">
                      <a:solidFill>
                        <a:srgbClr val="BB16A3"/>
                      </a:solidFill>
                      <a:prstDash val="solid"/>
                      <a:round/>
                      <a:headEnd type="none" w="med" len="med"/>
                      <a:tailEnd type="none" w="med" len="med"/>
                    </a:lnL>
                    <a:lnR w="12700" cap="flat" cmpd="sng" algn="ctr">
                      <a:solidFill>
                        <a:srgbClr val="BB16A3"/>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85000"/>
                      </a:schemeClr>
                    </a:solidFill>
                  </a:tcPr>
                </a:tc>
                <a:tc>
                  <a:txBody>
                    <a:bodyPr/>
                    <a:lstStyle/>
                    <a:p>
                      <a:pPr algn="ctr" rtl="0" fontAlgn="b"/>
                      <a:r>
                        <a:rPr lang="en-GB" sz="1450" b="0" i="0" u="none" strike="noStrike" dirty="0">
                          <a:solidFill>
                            <a:srgbClr val="000000"/>
                          </a:solidFill>
                          <a:effectLst/>
                          <a:latin typeface="Corbel" panose="020B0503020204020204" pitchFamily="34" charset="0"/>
                        </a:rPr>
                        <a:t>14.5%</a:t>
                      </a:r>
                    </a:p>
                  </a:txBody>
                  <a:tcPr marL="7620" marR="7620" marT="7620" marB="0" anchor="b">
                    <a:lnL w="12700" cap="flat" cmpd="sng" algn="ctr">
                      <a:solidFill>
                        <a:srgbClr val="BB16A3"/>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xmlns="" val="10018"/>
                  </a:ext>
                </a:extLst>
              </a:tr>
              <a:tr h="235131">
                <a:tc>
                  <a:txBody>
                    <a:bodyPr/>
                    <a:lstStyle/>
                    <a:p>
                      <a:pPr algn="l" rtl="0" fontAlgn="b"/>
                      <a:r>
                        <a:rPr lang="en-GB" sz="1450" b="0" i="0" u="none" strike="noStrike" dirty="0">
                          <a:solidFill>
                            <a:srgbClr val="000000"/>
                          </a:solidFill>
                          <a:effectLst/>
                          <a:latin typeface="Corbel" panose="020B0503020204020204" pitchFamily="34" charset="0"/>
                        </a:rPr>
                        <a:t>Transportation &amp; Logistics</a:t>
                      </a:r>
                    </a:p>
                  </a:txBody>
                  <a:tcPr marL="7620" marR="7620" marT="7620" marB="0" anchor="ctr">
                    <a:lnL w="12700" cap="flat" cmpd="sng" algn="ctr">
                      <a:no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rgbClr val="BB16A3"/>
                      </a:solidFill>
                      <a:prstDash val="solid"/>
                      <a:round/>
                      <a:headEnd type="none" w="med" len="med"/>
                      <a:tailEnd type="none" w="med" len="med"/>
                    </a:lnB>
                  </a:tcPr>
                </a:tc>
                <a:tc>
                  <a:txBody>
                    <a:bodyPr/>
                    <a:lstStyle/>
                    <a:p>
                      <a:pPr algn="ctr" rtl="0" fontAlgn="b"/>
                      <a:r>
                        <a:rPr lang="en-GB" sz="1450" b="0" i="0" u="none" strike="noStrike" dirty="0">
                          <a:solidFill>
                            <a:srgbClr val="000000"/>
                          </a:solidFill>
                          <a:effectLst/>
                          <a:latin typeface="Corbel" panose="020B0503020204020204" pitchFamily="34" charset="0"/>
                        </a:rPr>
                        <a:t>6,957</a:t>
                      </a:r>
                    </a:p>
                  </a:txBody>
                  <a:tcPr marL="7620" marR="7620" marT="7620" marB="0" anchor="b">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rgbClr val="BB16A3"/>
                      </a:solidFill>
                      <a:prstDash val="solid"/>
                      <a:round/>
                      <a:headEnd type="none" w="med" len="med"/>
                      <a:tailEnd type="none" w="med" len="med"/>
                    </a:lnB>
                  </a:tcPr>
                </a:tc>
                <a:tc>
                  <a:txBody>
                    <a:bodyPr/>
                    <a:lstStyle/>
                    <a:p>
                      <a:pPr algn="ctr" rtl="0" fontAlgn="b"/>
                      <a:r>
                        <a:rPr lang="en-GB" sz="1450" b="0" i="0" u="none" strike="noStrike" dirty="0">
                          <a:solidFill>
                            <a:srgbClr val="000000"/>
                          </a:solidFill>
                          <a:effectLst/>
                          <a:latin typeface="Corbel" panose="020B0503020204020204" pitchFamily="34" charset="0"/>
                        </a:rPr>
                        <a:t>       6,692 </a:t>
                      </a:r>
                    </a:p>
                  </a:txBody>
                  <a:tcPr marL="7620" marR="7620" marT="7620" marB="0" anchor="b">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rgbClr val="BB16A3"/>
                      </a:solidFill>
                      <a:prstDash val="solid"/>
                      <a:round/>
                      <a:headEnd type="none" w="med" len="med"/>
                      <a:tailEnd type="none" w="med" len="med"/>
                    </a:lnB>
                  </a:tcPr>
                </a:tc>
                <a:tc>
                  <a:txBody>
                    <a:bodyPr/>
                    <a:lstStyle/>
                    <a:p>
                      <a:pPr algn="ctr" rtl="0" fontAlgn="b"/>
                      <a:r>
                        <a:rPr lang="en-GB" sz="1450" b="0" i="0" u="none" strike="noStrike" dirty="0">
                          <a:solidFill>
                            <a:srgbClr val="000000"/>
                          </a:solidFill>
                          <a:effectLst/>
                          <a:latin typeface="Corbel" panose="020B0503020204020204" pitchFamily="34" charset="0"/>
                        </a:rPr>
                        <a:t>          6,692 </a:t>
                      </a:r>
                    </a:p>
                  </a:txBody>
                  <a:tcPr marL="7620" marR="7620" marT="7620" marB="0" anchor="b">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rgbClr val="BB16A3"/>
                      </a:solidFill>
                      <a:prstDash val="solid"/>
                      <a:round/>
                      <a:headEnd type="none" w="med" len="med"/>
                      <a:tailEnd type="none" w="med" len="med"/>
                    </a:lnB>
                  </a:tcPr>
                </a:tc>
                <a:tc>
                  <a:txBody>
                    <a:bodyPr/>
                    <a:lstStyle/>
                    <a:p>
                      <a:pPr algn="ctr" rtl="0" fontAlgn="b"/>
                      <a:r>
                        <a:rPr lang="en-GB" sz="1450" b="0" i="0" u="none" strike="noStrike" dirty="0">
                          <a:solidFill>
                            <a:srgbClr val="000000"/>
                          </a:solidFill>
                          <a:effectLst/>
                          <a:latin typeface="Corbel" panose="020B0503020204020204" pitchFamily="34" charset="0"/>
                        </a:rPr>
                        <a:t>          6,288 </a:t>
                      </a:r>
                    </a:p>
                  </a:txBody>
                  <a:tcPr marL="7620" marR="7620" marT="7620" marB="0" anchor="b">
                    <a:lnL w="12700" cap="flat" cmpd="sng" algn="ctr">
                      <a:solidFill>
                        <a:schemeClr val="bg1">
                          <a:lumMod val="85000"/>
                        </a:schemeClr>
                      </a:solidFill>
                      <a:prstDash val="solid"/>
                      <a:round/>
                      <a:headEnd type="none" w="med" len="med"/>
                      <a:tailEnd type="none" w="med" len="med"/>
                    </a:lnL>
                    <a:lnR w="12700" cap="flat" cmpd="sng" algn="ctr">
                      <a:solidFill>
                        <a:srgbClr val="BB16A3"/>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rgbClr val="BB16A3"/>
                      </a:solidFill>
                      <a:prstDash val="solid"/>
                      <a:round/>
                      <a:headEnd type="none" w="med" len="med"/>
                      <a:tailEnd type="none" w="med" len="med"/>
                    </a:lnB>
                  </a:tcPr>
                </a:tc>
                <a:tc>
                  <a:txBody>
                    <a:bodyPr/>
                    <a:lstStyle/>
                    <a:p>
                      <a:pPr algn="ctr" rtl="0" fontAlgn="b"/>
                      <a:r>
                        <a:rPr lang="en-GB" sz="1450" b="0" i="0" u="none" strike="noStrike" dirty="0">
                          <a:solidFill>
                            <a:srgbClr val="000000"/>
                          </a:solidFill>
                          <a:effectLst/>
                          <a:latin typeface="Corbel" panose="020B0503020204020204" pitchFamily="34" charset="0"/>
                        </a:rPr>
                        <a:t>          5,811 </a:t>
                      </a:r>
                    </a:p>
                  </a:txBody>
                  <a:tcPr marL="7620" marR="7620" marT="7620" marB="0" anchor="b">
                    <a:lnL w="12700" cap="flat" cmpd="sng" algn="ctr">
                      <a:solidFill>
                        <a:srgbClr val="BB16A3"/>
                      </a:solidFill>
                      <a:prstDash val="solid"/>
                      <a:round/>
                      <a:headEnd type="none" w="med" len="med"/>
                      <a:tailEnd type="none" w="med" len="med"/>
                    </a:lnL>
                    <a:lnR w="12700" cap="flat" cmpd="sng" algn="ctr">
                      <a:solidFill>
                        <a:srgbClr val="BB16A3"/>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rgbClr val="BB16A3"/>
                      </a:solidFill>
                      <a:prstDash val="solid"/>
                      <a:round/>
                      <a:headEnd type="none" w="med" len="med"/>
                      <a:tailEnd type="none" w="med" len="med"/>
                    </a:lnB>
                    <a:solidFill>
                      <a:schemeClr val="bg1">
                        <a:lumMod val="85000"/>
                      </a:schemeClr>
                    </a:solidFill>
                  </a:tcPr>
                </a:tc>
                <a:tc>
                  <a:txBody>
                    <a:bodyPr/>
                    <a:lstStyle/>
                    <a:p>
                      <a:pPr algn="ctr" rtl="0" fontAlgn="b"/>
                      <a:r>
                        <a:rPr lang="en-GB" sz="1450" b="0" i="0" u="none" strike="noStrike" dirty="0">
                          <a:solidFill>
                            <a:srgbClr val="000000"/>
                          </a:solidFill>
                          <a:effectLst/>
                          <a:latin typeface="Corbel" panose="020B0503020204020204" pitchFamily="34" charset="0"/>
                        </a:rPr>
                        <a:t>0.9%</a:t>
                      </a:r>
                    </a:p>
                  </a:txBody>
                  <a:tcPr marL="7620" marR="7620" marT="7620" marB="0" anchor="b">
                    <a:lnL w="12700" cap="flat" cmpd="sng" algn="ctr">
                      <a:solidFill>
                        <a:srgbClr val="BB16A3"/>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rgbClr val="BB16A3"/>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xmlns="" val="10019"/>
                  </a:ext>
                </a:extLst>
              </a:tr>
              <a:tr h="235131">
                <a:tc>
                  <a:txBody>
                    <a:bodyPr/>
                    <a:lstStyle/>
                    <a:p>
                      <a:pPr algn="l" rtl="0" fontAlgn="b"/>
                      <a:r>
                        <a:rPr lang="en-GB" sz="1450" b="0" i="0" u="none" strike="noStrike" dirty="0">
                          <a:solidFill>
                            <a:srgbClr val="000000"/>
                          </a:solidFill>
                          <a:effectLst/>
                          <a:latin typeface="Corbel" panose="020B0503020204020204" pitchFamily="34" charset="0"/>
                        </a:rPr>
                        <a:t> </a:t>
                      </a:r>
                    </a:p>
                  </a:txBody>
                  <a:tcPr marL="7620" marR="7620" marT="7620" marB="0" anchor="ctr">
                    <a:lnL w="12700" cap="flat" cmpd="sng" algn="ctr">
                      <a:no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rgbClr val="BB16A3"/>
                      </a:solidFill>
                      <a:prstDash val="solid"/>
                      <a:round/>
                      <a:headEnd type="none" w="med" len="med"/>
                      <a:tailEnd type="none" w="med" len="med"/>
                    </a:lnT>
                    <a:lnB w="12700" cap="flat" cmpd="sng" algn="ctr">
                      <a:solidFill>
                        <a:srgbClr val="BB16A3"/>
                      </a:solidFill>
                      <a:prstDash val="solid"/>
                      <a:round/>
                      <a:headEnd type="none" w="med" len="med"/>
                      <a:tailEnd type="none" w="med" len="med"/>
                    </a:lnB>
                  </a:tcPr>
                </a:tc>
                <a:tc>
                  <a:txBody>
                    <a:bodyPr/>
                    <a:lstStyle/>
                    <a:p>
                      <a:pPr algn="ctr" rtl="0" fontAlgn="b"/>
                      <a:r>
                        <a:rPr lang="en-GB" sz="1450" b="1" i="0" u="none" strike="noStrike" dirty="0">
                          <a:solidFill>
                            <a:srgbClr val="000000"/>
                          </a:solidFill>
                          <a:effectLst/>
                          <a:latin typeface="Corbel" panose="020B0503020204020204" pitchFamily="34" charset="0"/>
                        </a:rPr>
                        <a:t>682,181</a:t>
                      </a:r>
                    </a:p>
                  </a:txBody>
                  <a:tcPr marL="7620" marR="7620" marT="7620" marB="0" anchor="b">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rgbClr val="BB16A3"/>
                      </a:solidFill>
                      <a:prstDash val="solid"/>
                      <a:round/>
                      <a:headEnd type="none" w="med" len="med"/>
                      <a:tailEnd type="none" w="med" len="med"/>
                    </a:lnT>
                    <a:lnB w="12700" cap="flat" cmpd="sng" algn="ctr">
                      <a:solidFill>
                        <a:srgbClr val="BB16A3"/>
                      </a:solidFill>
                      <a:prstDash val="solid"/>
                      <a:round/>
                      <a:headEnd type="none" w="med" len="med"/>
                      <a:tailEnd type="none" w="med" len="med"/>
                    </a:lnB>
                  </a:tcPr>
                </a:tc>
                <a:tc>
                  <a:txBody>
                    <a:bodyPr/>
                    <a:lstStyle/>
                    <a:p>
                      <a:pPr algn="ctr" rtl="0" fontAlgn="b"/>
                      <a:r>
                        <a:rPr lang="en-GB" sz="1450" b="1" i="0" u="none" strike="noStrike" dirty="0">
                          <a:solidFill>
                            <a:srgbClr val="000000"/>
                          </a:solidFill>
                          <a:effectLst/>
                          <a:latin typeface="Corbel" panose="020B0503020204020204" pitchFamily="34" charset="0"/>
                        </a:rPr>
                        <a:t>681,498</a:t>
                      </a:r>
                    </a:p>
                  </a:txBody>
                  <a:tcPr marL="7620" marR="7620" marT="7620" marB="0" anchor="b">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rgbClr val="BB16A3"/>
                      </a:solidFill>
                      <a:prstDash val="solid"/>
                      <a:round/>
                      <a:headEnd type="none" w="med" len="med"/>
                      <a:tailEnd type="none" w="med" len="med"/>
                    </a:lnT>
                    <a:lnB w="12700" cap="flat" cmpd="sng" algn="ctr">
                      <a:solidFill>
                        <a:srgbClr val="BB16A3"/>
                      </a:solidFill>
                      <a:prstDash val="solid"/>
                      <a:round/>
                      <a:headEnd type="none" w="med" len="med"/>
                      <a:tailEnd type="none" w="med" len="med"/>
                    </a:lnB>
                  </a:tcPr>
                </a:tc>
                <a:tc>
                  <a:txBody>
                    <a:bodyPr/>
                    <a:lstStyle/>
                    <a:p>
                      <a:pPr algn="ctr" rtl="0" fontAlgn="b"/>
                      <a:r>
                        <a:rPr lang="en-GB" sz="1450" b="1" i="0" u="none" strike="noStrike" dirty="0">
                          <a:solidFill>
                            <a:srgbClr val="000000"/>
                          </a:solidFill>
                          <a:effectLst/>
                          <a:latin typeface="Corbel" panose="020B0503020204020204" pitchFamily="34" charset="0"/>
                        </a:rPr>
                        <a:t>680,929</a:t>
                      </a:r>
                    </a:p>
                  </a:txBody>
                  <a:tcPr marL="7620" marR="7620" marT="7620" marB="0" anchor="b">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rgbClr val="BB16A3"/>
                      </a:solidFill>
                      <a:prstDash val="solid"/>
                      <a:round/>
                      <a:headEnd type="none" w="med" len="med"/>
                      <a:tailEnd type="none" w="med" len="med"/>
                    </a:lnT>
                    <a:lnB w="12700" cap="flat" cmpd="sng" algn="ctr">
                      <a:solidFill>
                        <a:srgbClr val="BB16A3"/>
                      </a:solidFill>
                      <a:prstDash val="solid"/>
                      <a:round/>
                      <a:headEnd type="none" w="med" len="med"/>
                      <a:tailEnd type="none" w="med" len="med"/>
                    </a:lnB>
                  </a:tcPr>
                </a:tc>
                <a:tc>
                  <a:txBody>
                    <a:bodyPr/>
                    <a:lstStyle/>
                    <a:p>
                      <a:pPr algn="ctr" rtl="0" fontAlgn="b"/>
                      <a:r>
                        <a:rPr lang="en-GB" sz="1450" b="1" i="0" u="none" strike="noStrike" dirty="0">
                          <a:solidFill>
                            <a:srgbClr val="000000"/>
                          </a:solidFill>
                          <a:effectLst/>
                          <a:latin typeface="Corbel" panose="020B0503020204020204" pitchFamily="34" charset="0"/>
                        </a:rPr>
                        <a:t>674,776</a:t>
                      </a:r>
                    </a:p>
                  </a:txBody>
                  <a:tcPr marL="7620" marR="7620" marT="7620" marB="0" anchor="b">
                    <a:lnL w="12700" cap="flat" cmpd="sng" algn="ctr">
                      <a:solidFill>
                        <a:schemeClr val="bg1">
                          <a:lumMod val="85000"/>
                        </a:schemeClr>
                      </a:solidFill>
                      <a:prstDash val="solid"/>
                      <a:round/>
                      <a:headEnd type="none" w="med" len="med"/>
                      <a:tailEnd type="none" w="med" len="med"/>
                    </a:lnL>
                    <a:lnR w="12700" cap="flat" cmpd="sng" algn="ctr">
                      <a:solidFill>
                        <a:srgbClr val="BB16A3"/>
                      </a:solidFill>
                      <a:prstDash val="solid"/>
                      <a:round/>
                      <a:headEnd type="none" w="med" len="med"/>
                      <a:tailEnd type="none" w="med" len="med"/>
                    </a:lnR>
                    <a:lnT w="12700" cap="flat" cmpd="sng" algn="ctr">
                      <a:solidFill>
                        <a:srgbClr val="BB16A3"/>
                      </a:solidFill>
                      <a:prstDash val="solid"/>
                      <a:round/>
                      <a:headEnd type="none" w="med" len="med"/>
                      <a:tailEnd type="none" w="med" len="med"/>
                    </a:lnT>
                    <a:lnB w="12700" cap="flat" cmpd="sng" algn="ctr">
                      <a:solidFill>
                        <a:srgbClr val="BB16A3"/>
                      </a:solidFill>
                      <a:prstDash val="solid"/>
                      <a:round/>
                      <a:headEnd type="none" w="med" len="med"/>
                      <a:tailEnd type="none" w="med" len="med"/>
                    </a:lnB>
                  </a:tcPr>
                </a:tc>
                <a:tc>
                  <a:txBody>
                    <a:bodyPr/>
                    <a:lstStyle/>
                    <a:p>
                      <a:pPr algn="ctr" rtl="0" fontAlgn="b"/>
                      <a:r>
                        <a:rPr lang="en-GB" sz="1450" b="1" i="0" u="none" strike="noStrike" dirty="0">
                          <a:solidFill>
                            <a:srgbClr val="000000"/>
                          </a:solidFill>
                          <a:effectLst/>
                          <a:latin typeface="Corbel" panose="020B0503020204020204" pitchFamily="34" charset="0"/>
                        </a:rPr>
                        <a:t>642,679</a:t>
                      </a:r>
                    </a:p>
                  </a:txBody>
                  <a:tcPr marL="7620" marR="7620" marT="7620" marB="0" anchor="b">
                    <a:lnL w="12700" cap="flat" cmpd="sng" algn="ctr">
                      <a:solidFill>
                        <a:srgbClr val="BB16A3"/>
                      </a:solidFill>
                      <a:prstDash val="solid"/>
                      <a:round/>
                      <a:headEnd type="none" w="med" len="med"/>
                      <a:tailEnd type="none" w="med" len="med"/>
                    </a:lnL>
                    <a:lnR w="12700" cap="flat" cmpd="sng" algn="ctr">
                      <a:solidFill>
                        <a:srgbClr val="BB16A3"/>
                      </a:solidFill>
                      <a:prstDash val="solid"/>
                      <a:round/>
                      <a:headEnd type="none" w="med" len="med"/>
                      <a:tailEnd type="none" w="med" len="med"/>
                    </a:lnR>
                    <a:lnT w="12700" cap="flat" cmpd="sng" algn="ctr">
                      <a:solidFill>
                        <a:srgbClr val="BB16A3"/>
                      </a:solidFill>
                      <a:prstDash val="solid"/>
                      <a:round/>
                      <a:headEnd type="none" w="med" len="med"/>
                      <a:tailEnd type="none" w="med" len="med"/>
                    </a:lnT>
                    <a:lnB w="12700" cap="flat" cmpd="sng" algn="ctr">
                      <a:solidFill>
                        <a:srgbClr val="BB16A3"/>
                      </a:solidFill>
                      <a:prstDash val="solid"/>
                      <a:round/>
                      <a:headEnd type="none" w="med" len="med"/>
                      <a:tailEnd type="none" w="med" len="med"/>
                    </a:lnB>
                    <a:solidFill>
                      <a:schemeClr val="bg1">
                        <a:lumMod val="85000"/>
                      </a:schemeClr>
                    </a:solidFill>
                  </a:tcPr>
                </a:tc>
                <a:tc>
                  <a:txBody>
                    <a:bodyPr/>
                    <a:lstStyle/>
                    <a:p>
                      <a:pPr algn="ctr" rtl="0" fontAlgn="b"/>
                      <a:r>
                        <a:rPr lang="en-GB" sz="1450" b="1" i="0" u="none" strike="noStrike" dirty="0">
                          <a:solidFill>
                            <a:srgbClr val="000000"/>
                          </a:solidFill>
                          <a:effectLst/>
                          <a:latin typeface="Corbel" panose="020B0503020204020204" pitchFamily="34" charset="0"/>
                        </a:rPr>
                        <a:t>100.0%</a:t>
                      </a:r>
                    </a:p>
                  </a:txBody>
                  <a:tcPr marL="7620" marR="7620" marT="7620" marB="0" anchor="b">
                    <a:lnL w="12700" cap="flat" cmpd="sng" algn="ctr">
                      <a:solidFill>
                        <a:srgbClr val="BB16A3"/>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BB16A3"/>
                      </a:solidFill>
                      <a:prstDash val="solid"/>
                      <a:round/>
                      <a:headEnd type="none" w="med" len="med"/>
                      <a:tailEnd type="none" w="med" len="med"/>
                    </a:lnT>
                    <a:lnB w="12700" cap="flat" cmpd="sng" algn="ctr">
                      <a:solidFill>
                        <a:srgbClr val="BB16A3"/>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xmlns="" val="10020"/>
                  </a:ext>
                </a:extLst>
              </a:tr>
            </a:tbl>
          </a:graphicData>
        </a:graphic>
      </p:graphicFrame>
    </p:spTree>
    <p:extLst>
      <p:ext uri="{BB962C8B-B14F-4D97-AF65-F5344CB8AC3E}">
        <p14:creationId xmlns:p14="http://schemas.microsoft.com/office/powerpoint/2010/main" val="33120881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bg1">
              <a:alpha val="51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dirty="0">
              <a:solidFill>
                <a:prstClr val="white"/>
              </a:solidFill>
            </a:endParaRPr>
          </a:p>
        </p:txBody>
      </p:sp>
      <p:graphicFrame>
        <p:nvGraphicFramePr>
          <p:cNvPr id="3" name="Group 84"/>
          <p:cNvGraphicFramePr>
            <a:graphicFrameLocks/>
          </p:cNvGraphicFramePr>
          <p:nvPr>
            <p:extLst>
              <p:ext uri="{D42A27DB-BD31-4B8C-83A1-F6EECF244321}">
                <p14:modId xmlns:p14="http://schemas.microsoft.com/office/powerpoint/2010/main" val="2071256614"/>
              </p:ext>
            </p:extLst>
          </p:nvPr>
        </p:nvGraphicFramePr>
        <p:xfrm>
          <a:off x="152400" y="1524000"/>
          <a:ext cx="4648200" cy="4040544"/>
        </p:xfrm>
        <a:graphic>
          <a:graphicData uri="http://schemas.openxmlformats.org/drawingml/2006/table">
            <a:tbl>
              <a:tblPr/>
              <a:tblGrid>
                <a:gridCol w="960835">
                  <a:extLst>
                    <a:ext uri="{9D8B030D-6E8A-4147-A177-3AD203B41FA5}">
                      <a16:colId xmlns:a16="http://schemas.microsoft.com/office/drawing/2014/main" xmlns="" val="20000"/>
                    </a:ext>
                  </a:extLst>
                </a:gridCol>
                <a:gridCol w="3687365">
                  <a:extLst>
                    <a:ext uri="{9D8B030D-6E8A-4147-A177-3AD203B41FA5}">
                      <a16:colId xmlns:a16="http://schemas.microsoft.com/office/drawing/2014/main" xmlns="" val="20001"/>
                    </a:ext>
                  </a:extLst>
                </a:gridCol>
              </a:tblGrid>
              <a:tr h="336712">
                <a:tc>
                  <a:txBody>
                    <a:bodyPr/>
                    <a:lstStyle/>
                    <a:p>
                      <a:pPr algn="ctr" fontAlgn="b">
                        <a:lnSpc>
                          <a:spcPct val="100000"/>
                        </a:lnSpc>
                      </a:pPr>
                      <a:r>
                        <a:rPr lang="en-GB" sz="1400" b="1" i="0" u="none" strike="noStrike" dirty="0">
                          <a:solidFill>
                            <a:schemeClr val="tx1">
                              <a:lumMod val="65000"/>
                              <a:lumOff val="35000"/>
                            </a:schemeClr>
                          </a:solidFill>
                          <a:latin typeface="Corbel" pitchFamily="34" charset="0"/>
                        </a:rPr>
                        <a:t>AUM</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algn="l" fontAlgn="b">
                        <a:lnSpc>
                          <a:spcPct val="100000"/>
                        </a:lnSpc>
                      </a:pPr>
                      <a:r>
                        <a:rPr lang="en-GB" sz="1400" b="0" i="0" u="none" strike="noStrike" dirty="0">
                          <a:solidFill>
                            <a:schemeClr val="tx1">
                              <a:lumMod val="85000"/>
                              <a:lumOff val="15000"/>
                            </a:schemeClr>
                          </a:solidFill>
                          <a:latin typeface="Corbel" pitchFamily="34" charset="0"/>
                        </a:rPr>
                        <a:t>Assets Under Management</a:t>
                      </a:r>
                    </a:p>
                  </a:txBody>
                  <a:tcPr marL="168866" marR="879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xmlns="" val="10000"/>
                  </a:ext>
                </a:extLst>
              </a:tr>
              <a:tr h="336712">
                <a:tc>
                  <a:txBody>
                    <a:bodyPr/>
                    <a:lstStyle/>
                    <a:p>
                      <a:pPr algn="ctr" fontAlgn="b">
                        <a:lnSpc>
                          <a:spcPct val="100000"/>
                        </a:lnSpc>
                      </a:pPr>
                      <a:r>
                        <a:rPr lang="en-GB" sz="1400" b="1" i="0" u="none" strike="noStrike" dirty="0">
                          <a:solidFill>
                            <a:schemeClr val="tx1">
                              <a:lumMod val="65000"/>
                              <a:lumOff val="35000"/>
                            </a:schemeClr>
                          </a:solidFill>
                          <a:latin typeface="Corbel" pitchFamily="34" charset="0"/>
                        </a:rPr>
                        <a:t>CAR</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algn="l" fontAlgn="b">
                        <a:lnSpc>
                          <a:spcPct val="100000"/>
                        </a:lnSpc>
                      </a:pPr>
                      <a:r>
                        <a:rPr lang="en-GB" sz="1400" b="0" i="0" u="none" strike="noStrike" dirty="0">
                          <a:solidFill>
                            <a:schemeClr val="tx1">
                              <a:lumMod val="85000"/>
                              <a:lumOff val="15000"/>
                            </a:schemeClr>
                          </a:solidFill>
                          <a:latin typeface="Corbel" pitchFamily="34" charset="0"/>
                        </a:rPr>
                        <a:t>Capital Adequacy Ratio</a:t>
                      </a:r>
                    </a:p>
                  </a:txBody>
                  <a:tcPr marL="168866" marR="879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xmlns="" val="10001"/>
                  </a:ext>
                </a:extLst>
              </a:tr>
              <a:tr h="336712">
                <a:tc>
                  <a:txBody>
                    <a:bodyPr/>
                    <a:lstStyle/>
                    <a:p>
                      <a:pPr algn="ctr" fontAlgn="b">
                        <a:lnSpc>
                          <a:spcPct val="100000"/>
                        </a:lnSpc>
                      </a:pPr>
                      <a:r>
                        <a:rPr lang="en-GB" sz="1400" b="1" i="0" u="none" strike="noStrike" dirty="0">
                          <a:solidFill>
                            <a:schemeClr val="tx1">
                              <a:lumMod val="65000"/>
                              <a:lumOff val="35000"/>
                            </a:schemeClr>
                          </a:solidFill>
                          <a:latin typeface="Corbel" pitchFamily="34" charset="0"/>
                        </a:rPr>
                        <a:t>CIR</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algn="l" fontAlgn="b">
                        <a:lnSpc>
                          <a:spcPct val="100000"/>
                        </a:lnSpc>
                      </a:pPr>
                      <a:r>
                        <a:rPr lang="en-GB" sz="1400" b="0" i="0" u="none" strike="noStrike" dirty="0">
                          <a:solidFill>
                            <a:schemeClr val="tx1">
                              <a:lumMod val="85000"/>
                              <a:lumOff val="15000"/>
                            </a:schemeClr>
                          </a:solidFill>
                          <a:latin typeface="Corbel" pitchFamily="34" charset="0"/>
                        </a:rPr>
                        <a:t>Cost to Income</a:t>
                      </a:r>
                      <a:r>
                        <a:rPr lang="en-GB" sz="1400" b="0" i="0" u="none" strike="noStrike" baseline="0" dirty="0">
                          <a:solidFill>
                            <a:schemeClr val="tx1">
                              <a:lumMod val="85000"/>
                              <a:lumOff val="15000"/>
                            </a:schemeClr>
                          </a:solidFill>
                          <a:latin typeface="Corbel" pitchFamily="34" charset="0"/>
                        </a:rPr>
                        <a:t> Ratio</a:t>
                      </a:r>
                      <a:endParaRPr lang="en-GB" sz="1400" b="0" i="0" u="none" strike="noStrike" dirty="0">
                        <a:solidFill>
                          <a:schemeClr val="tx1">
                            <a:lumMod val="85000"/>
                            <a:lumOff val="15000"/>
                          </a:schemeClr>
                        </a:solidFill>
                        <a:latin typeface="Corbel" pitchFamily="34" charset="0"/>
                      </a:endParaRPr>
                    </a:p>
                  </a:txBody>
                  <a:tcPr marL="168866" marR="879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xmlns="" val="10003"/>
                  </a:ext>
                </a:extLst>
              </a:tr>
              <a:tr h="336712">
                <a:tc>
                  <a:txBody>
                    <a:bodyPr/>
                    <a:lstStyle/>
                    <a:p>
                      <a:pPr algn="ctr" fontAlgn="b">
                        <a:lnSpc>
                          <a:spcPct val="100000"/>
                        </a:lnSpc>
                      </a:pPr>
                      <a:r>
                        <a:rPr lang="en-GB" sz="1400" b="1" i="0" u="none" strike="noStrike" dirty="0">
                          <a:solidFill>
                            <a:schemeClr val="tx1">
                              <a:lumMod val="65000"/>
                              <a:lumOff val="35000"/>
                            </a:schemeClr>
                          </a:solidFill>
                          <a:latin typeface="Corbel" pitchFamily="34" charset="0"/>
                        </a:rPr>
                        <a:t>CRB</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algn="l" fontAlgn="b">
                        <a:lnSpc>
                          <a:spcPct val="100000"/>
                        </a:lnSpc>
                      </a:pPr>
                      <a:r>
                        <a:rPr lang="en-GB" sz="1400" b="0" i="0" u="none" strike="noStrike" dirty="0">
                          <a:solidFill>
                            <a:schemeClr val="tx1">
                              <a:lumMod val="85000"/>
                              <a:lumOff val="15000"/>
                            </a:schemeClr>
                          </a:solidFill>
                          <a:latin typeface="Corbel" pitchFamily="34" charset="0"/>
                        </a:rPr>
                        <a:t>Commercial</a:t>
                      </a:r>
                      <a:r>
                        <a:rPr lang="en-GB" sz="1400" b="0" i="0" u="none" strike="noStrike" baseline="0" dirty="0">
                          <a:solidFill>
                            <a:schemeClr val="tx1">
                              <a:lumMod val="85000"/>
                              <a:lumOff val="15000"/>
                            </a:schemeClr>
                          </a:solidFill>
                          <a:latin typeface="Corbel" pitchFamily="34" charset="0"/>
                        </a:rPr>
                        <a:t> </a:t>
                      </a:r>
                      <a:r>
                        <a:rPr lang="en-GB" sz="1400" b="0" i="0" u="none" strike="noStrike" dirty="0">
                          <a:solidFill>
                            <a:schemeClr val="tx1">
                              <a:lumMod val="85000"/>
                              <a:lumOff val="15000"/>
                            </a:schemeClr>
                          </a:solidFill>
                          <a:latin typeface="Corbel" pitchFamily="34" charset="0"/>
                        </a:rPr>
                        <a:t>&amp; Retail Banking</a:t>
                      </a:r>
                    </a:p>
                  </a:txBody>
                  <a:tcPr marL="168866" marR="879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xmlns="" val="10004"/>
                  </a:ext>
                </a:extLst>
              </a:tr>
              <a:tr h="336712">
                <a:tc>
                  <a:txBody>
                    <a:bodyPr/>
                    <a:lstStyle/>
                    <a:p>
                      <a:pPr algn="ctr" fontAlgn="b">
                        <a:lnSpc>
                          <a:spcPct val="100000"/>
                        </a:lnSpc>
                      </a:pPr>
                      <a:r>
                        <a:rPr lang="en-GB" sz="1400" b="1" i="0" u="none" strike="noStrike" dirty="0">
                          <a:solidFill>
                            <a:schemeClr val="tx1">
                              <a:lumMod val="65000"/>
                              <a:lumOff val="35000"/>
                            </a:schemeClr>
                          </a:solidFill>
                          <a:latin typeface="Corbel" pitchFamily="34" charset="0"/>
                        </a:rPr>
                        <a:t>CRR</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algn="l" fontAlgn="b">
                        <a:lnSpc>
                          <a:spcPct val="100000"/>
                        </a:lnSpc>
                      </a:pPr>
                      <a:r>
                        <a:rPr lang="en-GB" sz="1400" b="0" i="0" u="none" strike="noStrike" dirty="0">
                          <a:solidFill>
                            <a:schemeClr val="tx1">
                              <a:lumMod val="85000"/>
                              <a:lumOff val="15000"/>
                            </a:schemeClr>
                          </a:solidFill>
                          <a:latin typeface="Corbel" pitchFamily="34" charset="0"/>
                        </a:rPr>
                        <a:t>Cash</a:t>
                      </a:r>
                      <a:r>
                        <a:rPr lang="en-GB" sz="1400" b="0" i="0" u="none" strike="noStrike" baseline="0" dirty="0">
                          <a:solidFill>
                            <a:schemeClr val="tx1">
                              <a:lumMod val="85000"/>
                              <a:lumOff val="15000"/>
                            </a:schemeClr>
                          </a:solidFill>
                          <a:latin typeface="Corbel" pitchFamily="34" charset="0"/>
                        </a:rPr>
                        <a:t> Reserve Ratio</a:t>
                      </a:r>
                      <a:endParaRPr lang="en-GB" sz="1400" b="0" i="0" u="none" strike="noStrike" dirty="0">
                        <a:solidFill>
                          <a:schemeClr val="tx1">
                            <a:lumMod val="85000"/>
                            <a:lumOff val="15000"/>
                          </a:schemeClr>
                        </a:solidFill>
                        <a:latin typeface="Corbel" pitchFamily="34" charset="0"/>
                      </a:endParaRPr>
                    </a:p>
                  </a:txBody>
                  <a:tcPr marL="168866" marR="879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xmlns="" val="10005"/>
                  </a:ext>
                </a:extLst>
              </a:tr>
              <a:tr h="336712">
                <a:tc>
                  <a:txBody>
                    <a:bodyPr/>
                    <a:lstStyle/>
                    <a:p>
                      <a:pPr algn="ctr" fontAlgn="b">
                        <a:lnSpc>
                          <a:spcPct val="100000"/>
                        </a:lnSpc>
                      </a:pPr>
                      <a:r>
                        <a:rPr lang="en-GB" sz="1400" b="1" i="0" u="none" strike="noStrike" dirty="0">
                          <a:solidFill>
                            <a:schemeClr val="tx1">
                              <a:lumMod val="65000"/>
                              <a:lumOff val="35000"/>
                            </a:schemeClr>
                          </a:solidFill>
                          <a:latin typeface="Corbel" pitchFamily="34" charset="0"/>
                        </a:rPr>
                        <a:t>FCAM</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algn="l" fontAlgn="b">
                        <a:lnSpc>
                          <a:spcPct val="100000"/>
                        </a:lnSpc>
                      </a:pPr>
                      <a:r>
                        <a:rPr lang="en-GB" sz="1400" b="0" i="0" u="none" strike="noStrike" dirty="0">
                          <a:solidFill>
                            <a:schemeClr val="tx1">
                              <a:lumMod val="85000"/>
                              <a:lumOff val="15000"/>
                            </a:schemeClr>
                          </a:solidFill>
                          <a:latin typeface="Corbel" pitchFamily="34" charset="0"/>
                        </a:rPr>
                        <a:t>First City Asset Management Ltd</a:t>
                      </a:r>
                    </a:p>
                  </a:txBody>
                  <a:tcPr marL="168866" marR="879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xmlns="" val="10009"/>
                  </a:ext>
                </a:extLst>
              </a:tr>
              <a:tr h="336712">
                <a:tc>
                  <a:txBody>
                    <a:bodyPr/>
                    <a:lstStyle/>
                    <a:p>
                      <a:pPr algn="ctr" fontAlgn="b">
                        <a:lnSpc>
                          <a:spcPct val="100000"/>
                        </a:lnSpc>
                      </a:pPr>
                      <a:r>
                        <a:rPr lang="en-GB" sz="1400" b="1" i="0" u="none" strike="noStrike" dirty="0">
                          <a:solidFill>
                            <a:schemeClr val="tx1">
                              <a:lumMod val="65000"/>
                              <a:lumOff val="35000"/>
                            </a:schemeClr>
                          </a:solidFill>
                          <a:latin typeface="Corbel" pitchFamily="34" charset="0"/>
                        </a:rPr>
                        <a:t>      FCMB CM</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algn="l" fontAlgn="b">
                        <a:lnSpc>
                          <a:spcPct val="100000"/>
                        </a:lnSpc>
                      </a:pPr>
                      <a:r>
                        <a:rPr lang="en-GB" sz="1400" b="0" i="0" u="none" strike="noStrike" dirty="0">
                          <a:solidFill>
                            <a:schemeClr val="tx1">
                              <a:lumMod val="85000"/>
                              <a:lumOff val="15000"/>
                            </a:schemeClr>
                          </a:solidFill>
                          <a:latin typeface="Corbel" pitchFamily="34" charset="0"/>
                        </a:rPr>
                        <a:t>FCMB Capital Markets Ltd</a:t>
                      </a:r>
                    </a:p>
                  </a:txBody>
                  <a:tcPr marL="168866" marR="879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xmlns="" val="10006"/>
                  </a:ext>
                </a:extLst>
              </a:tr>
              <a:tr h="336712">
                <a:tc>
                  <a:txBody>
                    <a:bodyPr/>
                    <a:lstStyle/>
                    <a:p>
                      <a:pPr algn="ctr" fontAlgn="b">
                        <a:lnSpc>
                          <a:spcPct val="100000"/>
                        </a:lnSpc>
                      </a:pPr>
                      <a:r>
                        <a:rPr lang="en-GB" sz="1400" b="1" i="0" u="none" strike="noStrike" dirty="0">
                          <a:solidFill>
                            <a:schemeClr val="tx1">
                              <a:lumMod val="65000"/>
                              <a:lumOff val="35000"/>
                            </a:schemeClr>
                          </a:solidFill>
                          <a:latin typeface="Corbel" pitchFamily="34" charset="0"/>
                        </a:rPr>
                        <a:t>FCY</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algn="l" fontAlgn="b">
                        <a:lnSpc>
                          <a:spcPct val="100000"/>
                        </a:lnSpc>
                      </a:pPr>
                      <a:r>
                        <a:rPr lang="en-GB" sz="1400" b="0" i="0" u="none" strike="noStrike" dirty="0">
                          <a:solidFill>
                            <a:schemeClr val="tx1">
                              <a:lumMod val="85000"/>
                              <a:lumOff val="15000"/>
                            </a:schemeClr>
                          </a:solidFill>
                          <a:latin typeface="Corbel" pitchFamily="34" charset="0"/>
                        </a:rPr>
                        <a:t>Foreign Currency</a:t>
                      </a:r>
                    </a:p>
                  </a:txBody>
                  <a:tcPr marL="168866" marR="879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xmlns="" val="10007"/>
                  </a:ext>
                </a:extLst>
              </a:tr>
              <a:tr h="336712">
                <a:tc>
                  <a:txBody>
                    <a:bodyPr/>
                    <a:lstStyle/>
                    <a:p>
                      <a:pPr algn="ctr" fontAlgn="b">
                        <a:lnSpc>
                          <a:spcPct val="100000"/>
                        </a:lnSpc>
                      </a:pPr>
                      <a:r>
                        <a:rPr lang="en-GB" sz="1400" b="1" i="0" u="none" strike="noStrike" dirty="0">
                          <a:solidFill>
                            <a:schemeClr val="tx1">
                              <a:lumMod val="65000"/>
                              <a:lumOff val="35000"/>
                            </a:schemeClr>
                          </a:solidFill>
                          <a:latin typeface="Corbel" pitchFamily="34" charset="0"/>
                        </a:rPr>
                        <a:t>FX</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algn="l" fontAlgn="b">
                        <a:lnSpc>
                          <a:spcPct val="100000"/>
                        </a:lnSpc>
                      </a:pPr>
                      <a:r>
                        <a:rPr lang="en-GB" sz="1400" b="0" i="0" u="none" strike="noStrike" dirty="0">
                          <a:solidFill>
                            <a:schemeClr val="tx1">
                              <a:lumMod val="85000"/>
                              <a:lumOff val="15000"/>
                            </a:schemeClr>
                          </a:solidFill>
                          <a:latin typeface="Corbel" pitchFamily="34" charset="0"/>
                        </a:rPr>
                        <a:t>Foreign Exchange</a:t>
                      </a:r>
                    </a:p>
                  </a:txBody>
                  <a:tcPr marL="168866" marR="879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xmlns="" val="10008"/>
                  </a:ext>
                </a:extLst>
              </a:tr>
              <a:tr h="336712">
                <a:tc>
                  <a:txBody>
                    <a:bodyPr/>
                    <a:lstStyle/>
                    <a:p>
                      <a:pPr algn="ctr" fontAlgn="b">
                        <a:lnSpc>
                          <a:spcPct val="100000"/>
                        </a:lnSpc>
                      </a:pPr>
                      <a:r>
                        <a:rPr lang="en-GB" sz="1400" b="1" i="0" u="none" strike="noStrike" dirty="0">
                          <a:solidFill>
                            <a:schemeClr val="tx1">
                              <a:lumMod val="65000"/>
                              <a:lumOff val="35000"/>
                            </a:schemeClr>
                          </a:solidFill>
                          <a:latin typeface="Corbel" pitchFamily="34" charset="0"/>
                        </a:rPr>
                        <a:t>LCY</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algn="l" fontAlgn="b">
                        <a:lnSpc>
                          <a:spcPct val="100000"/>
                        </a:lnSpc>
                      </a:pPr>
                      <a:r>
                        <a:rPr lang="en-GB" sz="1400" b="0" i="0" u="none" strike="noStrike" dirty="0">
                          <a:solidFill>
                            <a:schemeClr val="tx1">
                              <a:lumMod val="85000"/>
                              <a:lumOff val="15000"/>
                            </a:schemeClr>
                          </a:solidFill>
                          <a:latin typeface="Corbel" pitchFamily="34" charset="0"/>
                          <a:cs typeface="Arial" pitchFamily="34" charset="0"/>
                        </a:rPr>
                        <a:t>Local Currency</a:t>
                      </a:r>
                    </a:p>
                  </a:txBody>
                  <a:tcPr marL="168866" marR="879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xmlns="" val="10012"/>
                  </a:ext>
                </a:extLst>
              </a:tr>
              <a:tr h="336712">
                <a:tc>
                  <a:txBody>
                    <a:bodyPr/>
                    <a:lstStyle/>
                    <a:p>
                      <a:pPr marL="0" algn="ctr" defTabSz="914400" rtl="0" eaLnBrk="1" fontAlgn="b" latinLnBrk="0" hangingPunct="1">
                        <a:lnSpc>
                          <a:spcPct val="100000"/>
                        </a:lnSpc>
                      </a:pPr>
                      <a:r>
                        <a:rPr lang="en-GB" sz="1400" b="1" i="0" u="none" strike="noStrike" kern="1200" dirty="0">
                          <a:solidFill>
                            <a:schemeClr val="tx1">
                              <a:lumMod val="65000"/>
                              <a:lumOff val="35000"/>
                            </a:schemeClr>
                          </a:solidFill>
                          <a:latin typeface="Corbel" pitchFamily="34" charset="0"/>
                          <a:ea typeface="+mn-ea"/>
                          <a:cs typeface="+mn-cs"/>
                        </a:rPr>
                        <a:t>N/A</a:t>
                      </a:r>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marL="0" algn="l" defTabSz="914400" rtl="0" eaLnBrk="1" fontAlgn="b" latinLnBrk="0" hangingPunct="1">
                        <a:lnSpc>
                          <a:spcPct val="100000"/>
                        </a:lnSpc>
                      </a:pPr>
                      <a:r>
                        <a:rPr lang="en-GB" sz="1400" b="0" i="0" u="none" strike="noStrike" kern="1200" dirty="0">
                          <a:solidFill>
                            <a:schemeClr val="tx1">
                              <a:lumMod val="85000"/>
                              <a:lumOff val="15000"/>
                            </a:schemeClr>
                          </a:solidFill>
                          <a:latin typeface="Corbel" pitchFamily="34" charset="0"/>
                          <a:ea typeface="+mn-ea"/>
                          <a:cs typeface="Arial" pitchFamily="34" charset="0"/>
                        </a:rPr>
                        <a:t>Not Applicable/ Not Available</a:t>
                      </a:r>
                    </a:p>
                  </a:txBody>
                  <a:tcPr marL="168866"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xmlns="" val="10013"/>
                  </a:ext>
                </a:extLst>
              </a:tr>
              <a:tr h="336712">
                <a:tc>
                  <a:txBody>
                    <a:bodyPr/>
                    <a:lstStyle/>
                    <a:p>
                      <a:pPr marL="0" algn="ctr" defTabSz="914400" rtl="0" eaLnBrk="1" fontAlgn="b" latinLnBrk="0" hangingPunct="1">
                        <a:lnSpc>
                          <a:spcPct val="100000"/>
                        </a:lnSpc>
                      </a:pPr>
                      <a:r>
                        <a:rPr lang="en-GB" sz="1400" b="1" i="0" u="none" strike="noStrike" kern="1200" dirty="0">
                          <a:solidFill>
                            <a:schemeClr val="tx1">
                              <a:lumMod val="65000"/>
                              <a:lumOff val="35000"/>
                            </a:schemeClr>
                          </a:solidFill>
                          <a:latin typeface="Corbel" pitchFamily="34" charset="0"/>
                          <a:ea typeface="+mn-ea"/>
                          <a:cs typeface="+mn-cs"/>
                        </a:rPr>
                        <a:t>NII</a:t>
                      </a:r>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marL="0" algn="l" defTabSz="914400" rtl="0" eaLnBrk="1" fontAlgn="b" latinLnBrk="0" hangingPunct="1">
                        <a:lnSpc>
                          <a:spcPct val="100000"/>
                        </a:lnSpc>
                      </a:pPr>
                      <a:r>
                        <a:rPr lang="en-GB" sz="1400" b="0" i="0" u="none" strike="noStrike" kern="1200" dirty="0">
                          <a:solidFill>
                            <a:schemeClr val="tx1">
                              <a:lumMod val="75000"/>
                              <a:lumOff val="25000"/>
                            </a:schemeClr>
                          </a:solidFill>
                          <a:latin typeface="Corbel" pitchFamily="34" charset="0"/>
                          <a:ea typeface="+mn-ea"/>
                          <a:cs typeface="Arial" pitchFamily="34" charset="0"/>
                        </a:rPr>
                        <a:t>Non Interest Income</a:t>
                      </a:r>
                    </a:p>
                  </a:txBody>
                  <a:tcPr marL="168866"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xmlns="" val="10010"/>
                  </a:ext>
                </a:extLst>
              </a:tr>
            </a:tbl>
          </a:graphicData>
        </a:graphic>
      </p:graphicFrame>
      <p:graphicFrame>
        <p:nvGraphicFramePr>
          <p:cNvPr id="5" name="Group 84"/>
          <p:cNvGraphicFramePr>
            <a:graphicFrameLocks/>
          </p:cNvGraphicFramePr>
          <p:nvPr>
            <p:extLst>
              <p:ext uri="{D42A27DB-BD31-4B8C-83A1-F6EECF244321}">
                <p14:modId xmlns:p14="http://schemas.microsoft.com/office/powerpoint/2010/main" val="829381150"/>
              </p:ext>
            </p:extLst>
          </p:nvPr>
        </p:nvGraphicFramePr>
        <p:xfrm>
          <a:off x="4907002" y="1552580"/>
          <a:ext cx="4084598" cy="4043761"/>
        </p:xfrm>
        <a:graphic>
          <a:graphicData uri="http://schemas.openxmlformats.org/drawingml/2006/table">
            <a:tbl>
              <a:tblPr/>
              <a:tblGrid>
                <a:gridCol w="844332">
                  <a:extLst>
                    <a:ext uri="{9D8B030D-6E8A-4147-A177-3AD203B41FA5}">
                      <a16:colId xmlns:a16="http://schemas.microsoft.com/office/drawing/2014/main" xmlns="" val="20000"/>
                    </a:ext>
                  </a:extLst>
                </a:gridCol>
                <a:gridCol w="3240266">
                  <a:extLst>
                    <a:ext uri="{9D8B030D-6E8A-4147-A177-3AD203B41FA5}">
                      <a16:colId xmlns:a16="http://schemas.microsoft.com/office/drawing/2014/main" xmlns="" val="20001"/>
                    </a:ext>
                  </a:extLst>
                </a:gridCol>
              </a:tblGrid>
              <a:tr h="374827">
                <a:tc>
                  <a:txBody>
                    <a:bodyPr/>
                    <a:lstStyle/>
                    <a:p>
                      <a:pPr marL="0" algn="ctr" defTabSz="914400" rtl="0" eaLnBrk="1" fontAlgn="b" latinLnBrk="0" hangingPunct="1">
                        <a:lnSpc>
                          <a:spcPct val="100000"/>
                        </a:lnSpc>
                      </a:pPr>
                      <a:r>
                        <a:rPr lang="en-GB" sz="1400" b="1" i="0" u="none" strike="noStrike" kern="1200" dirty="0">
                          <a:solidFill>
                            <a:schemeClr val="tx1">
                              <a:lumMod val="65000"/>
                              <a:lumOff val="35000"/>
                            </a:schemeClr>
                          </a:solidFill>
                          <a:latin typeface="Corbel" pitchFamily="34" charset="0"/>
                          <a:ea typeface="+mn-ea"/>
                          <a:cs typeface="+mn-cs"/>
                        </a:rPr>
                        <a:t>NIM</a:t>
                      </a:r>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marL="0" algn="l" defTabSz="914400" rtl="0" eaLnBrk="1" fontAlgn="b" latinLnBrk="0" hangingPunct="1">
                        <a:lnSpc>
                          <a:spcPct val="100000"/>
                        </a:lnSpc>
                      </a:pPr>
                      <a:r>
                        <a:rPr lang="en-GB" sz="1400" b="0" i="0" u="none" strike="noStrike" kern="1200" dirty="0">
                          <a:solidFill>
                            <a:schemeClr val="tx1">
                              <a:lumMod val="75000"/>
                              <a:lumOff val="25000"/>
                            </a:schemeClr>
                          </a:solidFill>
                          <a:latin typeface="Corbel" pitchFamily="34" charset="0"/>
                          <a:ea typeface="+mn-ea"/>
                          <a:cs typeface="Arial" pitchFamily="34" charset="0"/>
                        </a:rPr>
                        <a:t>Net</a:t>
                      </a:r>
                      <a:r>
                        <a:rPr lang="en-GB" sz="1400" b="0" i="0" u="none" strike="noStrike" kern="1200" baseline="0" dirty="0">
                          <a:solidFill>
                            <a:schemeClr val="tx1">
                              <a:lumMod val="75000"/>
                              <a:lumOff val="25000"/>
                            </a:schemeClr>
                          </a:solidFill>
                          <a:latin typeface="Corbel" pitchFamily="34" charset="0"/>
                          <a:ea typeface="+mn-ea"/>
                          <a:cs typeface="Arial" pitchFamily="34" charset="0"/>
                        </a:rPr>
                        <a:t> Interest Margin</a:t>
                      </a:r>
                      <a:endParaRPr lang="en-GB" sz="1400" b="0" i="0" u="none" strike="noStrike" kern="1200" dirty="0">
                        <a:solidFill>
                          <a:schemeClr val="tx1">
                            <a:lumMod val="75000"/>
                            <a:lumOff val="25000"/>
                          </a:schemeClr>
                        </a:solidFill>
                        <a:latin typeface="Corbel" pitchFamily="34" charset="0"/>
                        <a:ea typeface="+mn-ea"/>
                        <a:cs typeface="Arial" pitchFamily="34" charset="0"/>
                      </a:endParaRPr>
                    </a:p>
                  </a:txBody>
                  <a:tcPr marL="168866"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xmlns="" val="10001"/>
                  </a:ext>
                </a:extLst>
              </a:tr>
              <a:tr h="374827">
                <a:tc>
                  <a:txBody>
                    <a:bodyPr/>
                    <a:lstStyle/>
                    <a:p>
                      <a:pPr algn="ctr" fontAlgn="b">
                        <a:lnSpc>
                          <a:spcPct val="100000"/>
                        </a:lnSpc>
                      </a:pPr>
                      <a:r>
                        <a:rPr lang="en-GB" sz="1400" b="1" i="0" u="none" strike="noStrike" dirty="0">
                          <a:solidFill>
                            <a:schemeClr val="tx1">
                              <a:lumMod val="65000"/>
                              <a:lumOff val="35000"/>
                            </a:schemeClr>
                          </a:solidFill>
                          <a:latin typeface="Corbel" pitchFamily="34" charset="0"/>
                        </a:rPr>
                        <a:t>NPL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algn="l" fontAlgn="b">
                        <a:lnSpc>
                          <a:spcPct val="100000"/>
                        </a:lnSpc>
                      </a:pPr>
                      <a:r>
                        <a:rPr lang="en-GB" sz="1400" b="0" i="0" u="none" strike="noStrike" dirty="0">
                          <a:solidFill>
                            <a:schemeClr val="tx1">
                              <a:lumMod val="75000"/>
                              <a:lumOff val="25000"/>
                            </a:schemeClr>
                          </a:solidFill>
                          <a:latin typeface="Corbel" pitchFamily="34" charset="0"/>
                          <a:cs typeface="Arial" pitchFamily="34" charset="0"/>
                        </a:rPr>
                        <a:t>Non Performing Loan</a:t>
                      </a:r>
                    </a:p>
                  </a:txBody>
                  <a:tcPr marL="168866" marR="879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xmlns="" val="10000"/>
                  </a:ext>
                </a:extLst>
              </a:tr>
              <a:tr h="374827">
                <a:tc>
                  <a:txBody>
                    <a:bodyPr/>
                    <a:lstStyle/>
                    <a:p>
                      <a:pPr algn="ctr" fontAlgn="b">
                        <a:lnSpc>
                          <a:spcPct val="100000"/>
                        </a:lnSpc>
                      </a:pPr>
                      <a:r>
                        <a:rPr lang="en-GB" sz="1400" b="1" i="0" u="none" strike="noStrike" dirty="0">
                          <a:solidFill>
                            <a:schemeClr val="tx1">
                              <a:lumMod val="65000"/>
                              <a:lumOff val="35000"/>
                            </a:schemeClr>
                          </a:solidFill>
                          <a:latin typeface="Corbel" pitchFamily="34" charset="0"/>
                        </a:rPr>
                        <a:t>OPEX</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algn="l" fontAlgn="b">
                        <a:lnSpc>
                          <a:spcPct val="100000"/>
                        </a:lnSpc>
                      </a:pPr>
                      <a:r>
                        <a:rPr lang="en-GB" sz="1400" b="0" i="0" u="none" strike="noStrike" dirty="0">
                          <a:solidFill>
                            <a:schemeClr val="tx1">
                              <a:lumMod val="75000"/>
                              <a:lumOff val="25000"/>
                            </a:schemeClr>
                          </a:solidFill>
                          <a:latin typeface="Corbel" pitchFamily="34" charset="0"/>
                          <a:cs typeface="Arial" pitchFamily="34" charset="0"/>
                        </a:rPr>
                        <a:t>Operating Expenditure</a:t>
                      </a:r>
                    </a:p>
                  </a:txBody>
                  <a:tcPr marL="168866" marR="879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xmlns="" val="10002"/>
                  </a:ext>
                </a:extLst>
              </a:tr>
              <a:tr h="364910">
                <a:tc>
                  <a:txBody>
                    <a:bodyPr/>
                    <a:lstStyle/>
                    <a:p>
                      <a:pPr marL="0" algn="ctr" defTabSz="914400" rtl="0" eaLnBrk="1" fontAlgn="b" latinLnBrk="0" hangingPunct="1">
                        <a:lnSpc>
                          <a:spcPct val="100000"/>
                        </a:lnSpc>
                      </a:pPr>
                      <a:r>
                        <a:rPr lang="en-GB" sz="1400" b="1" i="0" u="none" strike="noStrike" kern="1200" dirty="0">
                          <a:solidFill>
                            <a:schemeClr val="tx1">
                              <a:lumMod val="65000"/>
                              <a:lumOff val="35000"/>
                            </a:schemeClr>
                          </a:solidFill>
                          <a:latin typeface="Corbel" pitchFamily="34" charset="0"/>
                          <a:ea typeface="+mn-ea"/>
                          <a:cs typeface="+mn-cs"/>
                        </a:rPr>
                        <a:t>PAT</a:t>
                      </a:r>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marL="0" algn="l" defTabSz="914400" rtl="0" eaLnBrk="1" fontAlgn="b" latinLnBrk="0" hangingPunct="1">
                        <a:lnSpc>
                          <a:spcPct val="100000"/>
                        </a:lnSpc>
                      </a:pPr>
                      <a:r>
                        <a:rPr lang="en-GB" sz="1400" b="0" i="0" u="none" strike="noStrike" kern="1200" dirty="0">
                          <a:solidFill>
                            <a:schemeClr val="tx1">
                              <a:lumMod val="75000"/>
                              <a:lumOff val="25000"/>
                            </a:schemeClr>
                          </a:solidFill>
                          <a:latin typeface="Corbel" pitchFamily="34" charset="0"/>
                          <a:ea typeface="+mn-ea"/>
                          <a:cs typeface="Arial" pitchFamily="34" charset="0"/>
                        </a:rPr>
                        <a:t>Profit After</a:t>
                      </a:r>
                      <a:r>
                        <a:rPr lang="en-GB" sz="1400" b="0" i="0" u="none" strike="noStrike" kern="1200" baseline="0" dirty="0">
                          <a:solidFill>
                            <a:schemeClr val="tx1">
                              <a:lumMod val="75000"/>
                              <a:lumOff val="25000"/>
                            </a:schemeClr>
                          </a:solidFill>
                          <a:latin typeface="Corbel" pitchFamily="34" charset="0"/>
                          <a:ea typeface="+mn-ea"/>
                          <a:cs typeface="Arial" pitchFamily="34" charset="0"/>
                        </a:rPr>
                        <a:t> Tax</a:t>
                      </a:r>
                      <a:endParaRPr lang="en-GB" sz="1400" b="0" i="0" u="none" strike="noStrike" kern="1200" dirty="0">
                        <a:solidFill>
                          <a:schemeClr val="tx1">
                            <a:lumMod val="75000"/>
                            <a:lumOff val="25000"/>
                          </a:schemeClr>
                        </a:solidFill>
                        <a:latin typeface="Corbel" pitchFamily="34" charset="0"/>
                        <a:ea typeface="+mn-ea"/>
                        <a:cs typeface="Arial" pitchFamily="34" charset="0"/>
                      </a:endParaRPr>
                    </a:p>
                  </a:txBody>
                  <a:tcPr marL="168866"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xmlns="" val="10003"/>
                  </a:ext>
                </a:extLst>
              </a:tr>
              <a:tr h="364910">
                <a:tc>
                  <a:txBody>
                    <a:bodyPr/>
                    <a:lstStyle/>
                    <a:p>
                      <a:pPr marL="0" algn="ctr" defTabSz="914400" rtl="0" eaLnBrk="1" fontAlgn="b" latinLnBrk="0" hangingPunct="1">
                        <a:lnSpc>
                          <a:spcPct val="100000"/>
                        </a:lnSpc>
                      </a:pPr>
                      <a:r>
                        <a:rPr lang="en-GB" sz="1400" b="1" i="0" u="none" strike="noStrike" kern="1200" dirty="0">
                          <a:solidFill>
                            <a:schemeClr val="tx1">
                              <a:lumMod val="65000"/>
                              <a:lumOff val="35000"/>
                            </a:schemeClr>
                          </a:solidFill>
                          <a:latin typeface="Corbel" pitchFamily="34" charset="0"/>
                          <a:ea typeface="+mn-ea"/>
                          <a:cs typeface="+mn-cs"/>
                        </a:rPr>
                        <a:t>PBT</a:t>
                      </a:r>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marL="0" algn="l" defTabSz="914400" rtl="0" eaLnBrk="1" fontAlgn="b" latinLnBrk="0" hangingPunct="1">
                        <a:lnSpc>
                          <a:spcPct val="100000"/>
                        </a:lnSpc>
                      </a:pPr>
                      <a:r>
                        <a:rPr lang="en-GB" sz="1400" b="0" i="0" u="none" strike="noStrike" kern="1200" dirty="0">
                          <a:solidFill>
                            <a:schemeClr val="tx1">
                              <a:lumMod val="75000"/>
                              <a:lumOff val="25000"/>
                            </a:schemeClr>
                          </a:solidFill>
                          <a:latin typeface="Corbel" pitchFamily="34" charset="0"/>
                          <a:ea typeface="+mn-ea"/>
                          <a:cs typeface="Arial" pitchFamily="34" charset="0"/>
                        </a:rPr>
                        <a:t>Profit Before Tax</a:t>
                      </a:r>
                    </a:p>
                  </a:txBody>
                  <a:tcPr marL="168866"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xmlns="" val="10004"/>
                  </a:ext>
                </a:extLst>
              </a:tr>
              <a:tr h="364910">
                <a:tc>
                  <a:txBody>
                    <a:bodyPr/>
                    <a:lstStyle/>
                    <a:p>
                      <a:pPr marL="0" algn="ctr" defTabSz="914400" rtl="0" eaLnBrk="1" fontAlgn="b" latinLnBrk="0" hangingPunct="1">
                        <a:lnSpc>
                          <a:spcPct val="100000"/>
                        </a:lnSpc>
                      </a:pPr>
                      <a:r>
                        <a:rPr lang="en-GB" sz="1400" b="1" i="0" u="none" strike="noStrike" kern="1200" dirty="0">
                          <a:solidFill>
                            <a:schemeClr val="tx1">
                              <a:lumMod val="65000"/>
                              <a:lumOff val="35000"/>
                            </a:schemeClr>
                          </a:solidFill>
                          <a:latin typeface="Corbel" pitchFamily="34" charset="0"/>
                          <a:ea typeface="+mn-ea"/>
                          <a:cs typeface="+mn-cs"/>
                        </a:rPr>
                        <a:t>QoQ</a:t>
                      </a:r>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marL="0" algn="l" defTabSz="914400" rtl="0" eaLnBrk="1" fontAlgn="b" latinLnBrk="0" hangingPunct="1">
                        <a:lnSpc>
                          <a:spcPct val="100000"/>
                        </a:lnSpc>
                      </a:pPr>
                      <a:r>
                        <a:rPr lang="en-GB" sz="1400" b="0" i="0" u="none" strike="noStrike" kern="1200" dirty="0">
                          <a:solidFill>
                            <a:schemeClr val="tx1">
                              <a:lumMod val="75000"/>
                              <a:lumOff val="25000"/>
                            </a:schemeClr>
                          </a:solidFill>
                          <a:latin typeface="Corbel" pitchFamily="34" charset="0"/>
                          <a:ea typeface="+mn-ea"/>
                          <a:cs typeface="Arial" pitchFamily="34" charset="0"/>
                        </a:rPr>
                        <a:t>Quarter-on-Quarter</a:t>
                      </a:r>
                    </a:p>
                  </a:txBody>
                  <a:tcPr marL="168866"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xmlns="" val="10005"/>
                  </a:ext>
                </a:extLst>
              </a:tr>
              <a:tr h="364910">
                <a:tc>
                  <a:txBody>
                    <a:bodyPr/>
                    <a:lstStyle/>
                    <a:p>
                      <a:pPr marL="0" algn="ctr" defTabSz="914400" rtl="0" eaLnBrk="1" fontAlgn="b" latinLnBrk="0" hangingPunct="1">
                        <a:lnSpc>
                          <a:spcPct val="100000"/>
                        </a:lnSpc>
                      </a:pPr>
                      <a:r>
                        <a:rPr lang="en-GB" sz="1400" b="1" i="0" u="none" strike="noStrike" kern="1200" dirty="0">
                          <a:solidFill>
                            <a:schemeClr val="tx1">
                              <a:lumMod val="65000"/>
                              <a:lumOff val="35000"/>
                            </a:schemeClr>
                          </a:solidFill>
                          <a:latin typeface="Corbel" pitchFamily="34" charset="0"/>
                          <a:ea typeface="+mn-ea"/>
                          <a:cs typeface="+mn-cs"/>
                        </a:rPr>
                        <a:t>ROA</a:t>
                      </a:r>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marL="0" algn="l" defTabSz="914400" rtl="0" eaLnBrk="1" fontAlgn="b" latinLnBrk="0" hangingPunct="1">
                        <a:lnSpc>
                          <a:spcPct val="100000"/>
                        </a:lnSpc>
                      </a:pPr>
                      <a:r>
                        <a:rPr lang="en-GB" sz="1400" b="0" i="0" u="none" strike="noStrike" kern="1200" dirty="0">
                          <a:solidFill>
                            <a:schemeClr val="tx1">
                              <a:lumMod val="75000"/>
                              <a:lumOff val="25000"/>
                            </a:schemeClr>
                          </a:solidFill>
                          <a:latin typeface="Corbel" pitchFamily="34" charset="0"/>
                          <a:ea typeface="+mn-ea"/>
                          <a:cs typeface="Arial" pitchFamily="34" charset="0"/>
                        </a:rPr>
                        <a:t>Return on Average Assets</a:t>
                      </a:r>
                    </a:p>
                  </a:txBody>
                  <a:tcPr marL="168866"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xmlns="" val="10006"/>
                  </a:ext>
                </a:extLst>
              </a:tr>
              <a:tr h="364910">
                <a:tc>
                  <a:txBody>
                    <a:bodyPr/>
                    <a:lstStyle/>
                    <a:p>
                      <a:pPr marL="0" algn="ctr" defTabSz="914400" rtl="0" eaLnBrk="1" fontAlgn="b" latinLnBrk="0" hangingPunct="1">
                        <a:lnSpc>
                          <a:spcPct val="100000"/>
                        </a:lnSpc>
                      </a:pPr>
                      <a:r>
                        <a:rPr lang="en-GB" sz="1400" b="1" i="0" u="none" strike="noStrike" kern="1200" dirty="0">
                          <a:solidFill>
                            <a:schemeClr val="tx1">
                              <a:lumMod val="65000"/>
                              <a:lumOff val="35000"/>
                            </a:schemeClr>
                          </a:solidFill>
                          <a:latin typeface="Corbel" pitchFamily="34" charset="0"/>
                          <a:ea typeface="+mn-ea"/>
                          <a:cs typeface="+mn-cs"/>
                        </a:rPr>
                        <a:t>ROE</a:t>
                      </a:r>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marL="0" algn="l" defTabSz="914400" rtl="0" eaLnBrk="1" fontAlgn="b" latinLnBrk="0" hangingPunct="1">
                        <a:lnSpc>
                          <a:spcPct val="100000"/>
                        </a:lnSpc>
                      </a:pPr>
                      <a:r>
                        <a:rPr lang="en-GB" sz="1400" b="0" i="0" u="none" strike="noStrike" kern="1200" dirty="0">
                          <a:solidFill>
                            <a:schemeClr val="tx1">
                              <a:lumMod val="75000"/>
                              <a:lumOff val="25000"/>
                            </a:schemeClr>
                          </a:solidFill>
                          <a:latin typeface="Corbel" pitchFamily="34" charset="0"/>
                          <a:ea typeface="+mn-ea"/>
                          <a:cs typeface="Arial" pitchFamily="34" charset="0"/>
                        </a:rPr>
                        <a:t>Return on Average Equity</a:t>
                      </a:r>
                    </a:p>
                  </a:txBody>
                  <a:tcPr marL="168866"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xmlns="" val="10007"/>
                  </a:ext>
                </a:extLst>
              </a:tr>
              <a:tr h="364910">
                <a:tc>
                  <a:txBody>
                    <a:bodyPr/>
                    <a:lstStyle/>
                    <a:p>
                      <a:pPr marL="0" algn="ctr" defTabSz="914400" rtl="0" eaLnBrk="1" fontAlgn="b" latinLnBrk="0" hangingPunct="1">
                        <a:lnSpc>
                          <a:spcPct val="100000"/>
                        </a:lnSpc>
                      </a:pPr>
                      <a:r>
                        <a:rPr lang="en-GB" sz="1400" b="1" i="0" u="none" strike="noStrike" kern="1200" dirty="0">
                          <a:solidFill>
                            <a:schemeClr val="tx1">
                              <a:lumMod val="65000"/>
                              <a:lumOff val="35000"/>
                            </a:schemeClr>
                          </a:solidFill>
                          <a:latin typeface="Corbel" pitchFamily="34" charset="0"/>
                          <a:ea typeface="+mn-ea"/>
                          <a:cs typeface="+mn-cs"/>
                        </a:rPr>
                        <a:t>SME</a:t>
                      </a:r>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marL="0" algn="l" defTabSz="914400" rtl="0" eaLnBrk="1" fontAlgn="b" latinLnBrk="0" hangingPunct="1">
                        <a:lnSpc>
                          <a:spcPct val="100000"/>
                        </a:lnSpc>
                      </a:pPr>
                      <a:r>
                        <a:rPr lang="en-GB" sz="1400" b="0" i="0" u="none" strike="noStrike" kern="1200" dirty="0">
                          <a:solidFill>
                            <a:schemeClr val="tx1">
                              <a:lumMod val="75000"/>
                              <a:lumOff val="25000"/>
                            </a:schemeClr>
                          </a:solidFill>
                          <a:latin typeface="Corbel" pitchFamily="34" charset="0"/>
                          <a:ea typeface="+mn-ea"/>
                          <a:cs typeface="Arial" pitchFamily="34" charset="0"/>
                        </a:rPr>
                        <a:t>Small &amp; Medium Enterprises</a:t>
                      </a:r>
                    </a:p>
                  </a:txBody>
                  <a:tcPr marL="168866"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xmlns="" val="10008"/>
                  </a:ext>
                </a:extLst>
              </a:tr>
              <a:tr h="364910">
                <a:tc>
                  <a:txBody>
                    <a:bodyPr/>
                    <a:lstStyle/>
                    <a:p>
                      <a:pPr marL="0" algn="ctr" defTabSz="914400" rtl="0" eaLnBrk="1" fontAlgn="b" latinLnBrk="0" hangingPunct="1">
                        <a:lnSpc>
                          <a:spcPct val="100000"/>
                        </a:lnSpc>
                      </a:pPr>
                      <a:r>
                        <a:rPr lang="en-GB" sz="1400" b="1" i="0" u="none" strike="noStrike" kern="1200" dirty="0">
                          <a:solidFill>
                            <a:schemeClr val="tx1">
                              <a:lumMod val="65000"/>
                              <a:lumOff val="35000"/>
                            </a:schemeClr>
                          </a:solidFill>
                          <a:latin typeface="Corbel" pitchFamily="34" charset="0"/>
                          <a:ea typeface="+mn-ea"/>
                          <a:cs typeface="+mn-cs"/>
                        </a:rPr>
                        <a:t>YoY</a:t>
                      </a:r>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marL="0" algn="l" defTabSz="914400" rtl="0" eaLnBrk="1" fontAlgn="b" latinLnBrk="0" hangingPunct="1">
                        <a:lnSpc>
                          <a:spcPct val="100000"/>
                        </a:lnSpc>
                      </a:pPr>
                      <a:r>
                        <a:rPr lang="en-GB" sz="1400" b="0" i="0" u="none" strike="noStrike" kern="1200" dirty="0">
                          <a:solidFill>
                            <a:schemeClr val="tx1">
                              <a:lumMod val="75000"/>
                              <a:lumOff val="25000"/>
                            </a:schemeClr>
                          </a:solidFill>
                          <a:latin typeface="Corbel" pitchFamily="34" charset="0"/>
                          <a:ea typeface="+mn-ea"/>
                          <a:cs typeface="Arial" pitchFamily="34" charset="0"/>
                        </a:rPr>
                        <a:t>Year-on-Year</a:t>
                      </a:r>
                    </a:p>
                  </a:txBody>
                  <a:tcPr marL="168866"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xmlns="" val="10009"/>
                  </a:ext>
                </a:extLst>
              </a:tr>
              <a:tr h="364910">
                <a:tc>
                  <a:txBody>
                    <a:bodyPr/>
                    <a:lstStyle/>
                    <a:p>
                      <a:pPr marL="0" algn="ctr" defTabSz="914400" rtl="0" eaLnBrk="1" fontAlgn="b" latinLnBrk="0" hangingPunct="1">
                        <a:lnSpc>
                          <a:spcPct val="100000"/>
                        </a:lnSpc>
                      </a:pPr>
                      <a:r>
                        <a:rPr lang="en-GB" sz="1400" b="1" i="0" u="none" strike="noStrike" kern="1200" dirty="0">
                          <a:solidFill>
                            <a:schemeClr val="tx1">
                              <a:lumMod val="65000"/>
                              <a:lumOff val="35000"/>
                            </a:schemeClr>
                          </a:solidFill>
                          <a:latin typeface="Corbel" pitchFamily="34" charset="0"/>
                          <a:ea typeface="+mn-ea"/>
                          <a:cs typeface="+mn-cs"/>
                        </a:rPr>
                        <a:t>YTD</a:t>
                      </a:r>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marL="0" algn="l" defTabSz="914400" rtl="0" eaLnBrk="1" fontAlgn="b" latinLnBrk="0" hangingPunct="1">
                        <a:lnSpc>
                          <a:spcPct val="100000"/>
                        </a:lnSpc>
                      </a:pPr>
                      <a:r>
                        <a:rPr lang="en-GB" sz="1400" b="0" i="0" u="none" strike="noStrike" kern="1200" dirty="0">
                          <a:solidFill>
                            <a:schemeClr val="tx1">
                              <a:lumMod val="75000"/>
                              <a:lumOff val="25000"/>
                            </a:schemeClr>
                          </a:solidFill>
                          <a:latin typeface="Corbel" pitchFamily="34" charset="0"/>
                          <a:ea typeface="+mn-ea"/>
                          <a:cs typeface="Arial" pitchFamily="34" charset="0"/>
                        </a:rPr>
                        <a:t>Year to Date</a:t>
                      </a:r>
                    </a:p>
                  </a:txBody>
                  <a:tcPr marL="168866"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xmlns="" val="10010"/>
                  </a:ext>
                </a:extLst>
              </a:tr>
            </a:tbl>
          </a:graphicData>
        </a:graphic>
      </p:graphicFrame>
      <p:pic>
        <p:nvPicPr>
          <p:cNvPr id="6" name="Picture 5" descr="FCMB LOGOS.pdf"/>
          <p:cNvPicPr>
            <a:picLocks noChangeAspect="1"/>
          </p:cNvPicPr>
          <p:nvPr/>
        </p:nvPicPr>
        <p:blipFill rotWithShape="1">
          <a:blip r:embed="rId3" cstate="print">
            <a:extLst>
              <a:ext uri="{28A0092B-C50C-407E-A947-70E740481C1C}">
                <a14:useLocalDpi xmlns:a14="http://schemas.microsoft.com/office/drawing/2010/main" val="0"/>
              </a:ext>
            </a:extLst>
          </a:blip>
          <a:srcRect l="5682" t="18059" r="54951" b="25515"/>
          <a:stretch/>
        </p:blipFill>
        <p:spPr>
          <a:xfrm>
            <a:off x="111473" y="97728"/>
            <a:ext cx="1031527" cy="1045272"/>
          </a:xfrm>
          <a:prstGeom prst="rect">
            <a:avLst/>
          </a:prstGeom>
        </p:spPr>
      </p:pic>
    </p:spTree>
    <p:extLst>
      <p:ext uri="{BB962C8B-B14F-4D97-AF65-F5344CB8AC3E}">
        <p14:creationId xmlns:p14="http://schemas.microsoft.com/office/powerpoint/2010/main" val="414148979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p:cNvSpPr>
            <a:spLocks noGrp="1"/>
          </p:cNvSpPr>
          <p:nvPr>
            <p:ph type="sldNum" sz="quarter" idx="12"/>
          </p:nvPr>
        </p:nvSpPr>
        <p:spPr>
          <a:xfrm>
            <a:off x="8763000" y="6569075"/>
            <a:ext cx="381000" cy="365125"/>
          </a:xfrm>
        </p:spPr>
        <p:txBody>
          <a:bodyPr/>
          <a:lstStyle/>
          <a:p>
            <a:fld id="{5B1C2CD0-820B-5044-BB6F-43ECDF7114E2}" type="slidenum">
              <a:rPr lang="en-US" smtClean="0">
                <a:solidFill>
                  <a:prstClr val="black">
                    <a:tint val="75000"/>
                  </a:prstClr>
                </a:solidFill>
                <a:latin typeface="Corbel" pitchFamily="34" charset="0"/>
              </a:rPr>
              <a:pPr/>
              <a:t>20</a:t>
            </a:fld>
            <a:endParaRPr lang="en-US" dirty="0">
              <a:solidFill>
                <a:prstClr val="black">
                  <a:tint val="75000"/>
                </a:prstClr>
              </a:solidFill>
              <a:latin typeface="Corbel" pitchFamily="34" charset="0"/>
            </a:endParaRPr>
          </a:p>
        </p:txBody>
      </p:sp>
      <p:cxnSp>
        <p:nvCxnSpPr>
          <p:cNvPr id="8" name="Straight Connector 7"/>
          <p:cNvCxnSpPr/>
          <p:nvPr/>
        </p:nvCxnSpPr>
        <p:spPr>
          <a:xfrm>
            <a:off x="0" y="1066800"/>
            <a:ext cx="7632700" cy="0"/>
          </a:xfrm>
          <a:prstGeom prst="line">
            <a:avLst/>
          </a:prstGeom>
          <a:ln w="38100" cap="flat" cmpd="sng" algn="ctr">
            <a:solidFill>
              <a:srgbClr val="BB16A3"/>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9" name="Picture 8" descr="FCMB LOGOS.pdf"/>
          <p:cNvPicPr>
            <a:picLocks noChangeAspect="1"/>
          </p:cNvPicPr>
          <p:nvPr/>
        </p:nvPicPr>
        <p:blipFill rotWithShape="1">
          <a:blip r:embed="rId2" cstate="print">
            <a:extLst>
              <a:ext uri="{28A0092B-C50C-407E-A947-70E740481C1C}">
                <a14:useLocalDpi xmlns:a14="http://schemas.microsoft.com/office/drawing/2010/main" val="0"/>
              </a:ext>
            </a:extLst>
          </a:blip>
          <a:srcRect l="5682" t="18059" r="54951" b="25515"/>
          <a:stretch/>
        </p:blipFill>
        <p:spPr>
          <a:xfrm>
            <a:off x="35273" y="21528"/>
            <a:ext cx="1031527" cy="1045272"/>
          </a:xfrm>
          <a:prstGeom prst="rect">
            <a:avLst/>
          </a:prstGeom>
        </p:spPr>
      </p:pic>
      <p:sp>
        <p:nvSpPr>
          <p:cNvPr id="21" name="TextBox 20"/>
          <p:cNvSpPr txBox="1"/>
          <p:nvPr/>
        </p:nvSpPr>
        <p:spPr>
          <a:xfrm>
            <a:off x="7221871" y="0"/>
            <a:ext cx="1922129" cy="338554"/>
          </a:xfrm>
          <a:prstGeom prst="rect">
            <a:avLst/>
          </a:prstGeom>
          <a:solidFill>
            <a:schemeClr val="bg1">
              <a:lumMod val="50000"/>
              <a:alpha val="30000"/>
            </a:schemeClr>
          </a:solidFill>
        </p:spPr>
        <p:txBody>
          <a:bodyPr wrap="none" rtlCol="0">
            <a:spAutoFit/>
          </a:bodyPr>
          <a:lstStyle/>
          <a:p>
            <a:r>
              <a:rPr lang="en-US" sz="1600" b="1" dirty="0">
                <a:solidFill>
                  <a:srgbClr val="BB16A3"/>
                </a:solidFill>
                <a:latin typeface="Corbel" pitchFamily="34" charset="0"/>
              </a:rPr>
              <a:t>CRB: NPL by Sector</a:t>
            </a:r>
            <a:endParaRPr lang="en-GB" sz="1600" b="1" dirty="0">
              <a:solidFill>
                <a:srgbClr val="BB16A3"/>
              </a:solidFill>
              <a:latin typeface="Corbel" pitchFamily="34" charset="0"/>
            </a:endParaRPr>
          </a:p>
        </p:txBody>
      </p:sp>
      <p:sp>
        <p:nvSpPr>
          <p:cNvPr id="14" name="Title 1"/>
          <p:cNvSpPr txBox="1">
            <a:spLocks/>
          </p:cNvSpPr>
          <p:nvPr/>
        </p:nvSpPr>
        <p:spPr>
          <a:xfrm>
            <a:off x="1107727" y="304800"/>
            <a:ext cx="7883873" cy="685800"/>
          </a:xfrm>
          <a:prstGeom prst="rect">
            <a:avLst/>
          </a:prstGeom>
        </p:spPr>
        <p:txBody>
          <a:bodyPr anchor="ctr"/>
          <a:lstStyle/>
          <a:p>
            <a:pPr eaLnBrk="0" fontAlgn="auto" hangingPunct="0">
              <a:lnSpc>
                <a:spcPct val="90000"/>
              </a:lnSpc>
              <a:spcBef>
                <a:spcPts val="0"/>
              </a:spcBef>
              <a:spcAft>
                <a:spcPts val="0"/>
              </a:spcAft>
              <a:defRPr/>
            </a:pPr>
            <a:r>
              <a:rPr lang="en-US" sz="1700" b="1" i="1" kern="0" dirty="0">
                <a:solidFill>
                  <a:schemeClr val="tx1">
                    <a:lumMod val="65000"/>
                    <a:lumOff val="35000"/>
                  </a:schemeClr>
                </a:solidFill>
                <a:latin typeface="Corbel" panose="020B0503020204020204" pitchFamily="34" charset="0"/>
                <a:cs typeface="Arial" pitchFamily="34" charset="0"/>
              </a:rPr>
              <a:t>NPL grew 2% QoQ largely from Commerce and interest. Improved recoveries in CDL further dropped Individual NPL by 9% QoQ.</a:t>
            </a:r>
          </a:p>
        </p:txBody>
      </p:sp>
      <p:sp>
        <p:nvSpPr>
          <p:cNvPr id="13" name="TextBox 12"/>
          <p:cNvSpPr txBox="1"/>
          <p:nvPr/>
        </p:nvSpPr>
        <p:spPr>
          <a:xfrm>
            <a:off x="990600" y="1066800"/>
            <a:ext cx="7543800" cy="338554"/>
          </a:xfrm>
          <a:prstGeom prst="rect">
            <a:avLst/>
          </a:prstGeom>
          <a:noFill/>
        </p:spPr>
        <p:txBody>
          <a:bodyPr wrap="square" rtlCol="0">
            <a:spAutoFit/>
          </a:bodyPr>
          <a:lstStyle/>
          <a:p>
            <a:pPr>
              <a:defRPr sz="1700" b="1" i="0" u="none" strike="noStrike" kern="1200" baseline="0">
                <a:solidFill>
                  <a:srgbClr val="00AEEF"/>
                </a:solidFill>
                <a:latin typeface="+mn-lt"/>
                <a:ea typeface="+mn-ea"/>
                <a:cs typeface="+mn-cs"/>
              </a:defRPr>
            </a:pPr>
            <a:r>
              <a:rPr lang="en-US" sz="1600" b="1" dirty="0">
                <a:solidFill>
                  <a:prstClr val="black">
                    <a:lumMod val="65000"/>
                    <a:lumOff val="35000"/>
                  </a:prstClr>
                </a:solidFill>
                <a:latin typeface="Calibri"/>
              </a:rPr>
              <a:t>FCMB: NPL Distribution by Sector  (Mar. 2017 vs. Dec. 2017 vs. Mar. 2018) – </a:t>
            </a:r>
            <a:r>
              <a:rPr lang="en-US" sz="1600" b="1" i="1" dirty="0">
                <a:solidFill>
                  <a:prstClr val="black">
                    <a:lumMod val="65000"/>
                    <a:lumOff val="35000"/>
                  </a:prstClr>
                </a:solidFill>
                <a:latin typeface="Calibri"/>
              </a:rPr>
              <a:t>N’m</a:t>
            </a:r>
          </a:p>
        </p:txBody>
      </p:sp>
      <p:graphicFrame>
        <p:nvGraphicFramePr>
          <p:cNvPr id="4" name="Table 3"/>
          <p:cNvGraphicFramePr>
            <a:graphicFrameLocks noGrp="1"/>
          </p:cNvGraphicFramePr>
          <p:nvPr>
            <p:extLst/>
          </p:nvPr>
        </p:nvGraphicFramePr>
        <p:xfrm>
          <a:off x="76200" y="1371599"/>
          <a:ext cx="9032526" cy="5197478"/>
        </p:xfrm>
        <a:graphic>
          <a:graphicData uri="http://schemas.openxmlformats.org/drawingml/2006/table">
            <a:tbl>
              <a:tblPr/>
              <a:tblGrid>
                <a:gridCol w="2438400">
                  <a:extLst>
                    <a:ext uri="{9D8B030D-6E8A-4147-A177-3AD203B41FA5}">
                      <a16:colId xmlns:a16="http://schemas.microsoft.com/office/drawing/2014/main" xmlns="" val="20000"/>
                    </a:ext>
                  </a:extLst>
                </a:gridCol>
                <a:gridCol w="1099021">
                  <a:extLst>
                    <a:ext uri="{9D8B030D-6E8A-4147-A177-3AD203B41FA5}">
                      <a16:colId xmlns:a16="http://schemas.microsoft.com/office/drawing/2014/main" xmlns="" val="20001"/>
                    </a:ext>
                  </a:extLst>
                </a:gridCol>
                <a:gridCol w="1099021">
                  <a:extLst>
                    <a:ext uri="{9D8B030D-6E8A-4147-A177-3AD203B41FA5}">
                      <a16:colId xmlns:a16="http://schemas.microsoft.com/office/drawing/2014/main" xmlns="" val="20002"/>
                    </a:ext>
                  </a:extLst>
                </a:gridCol>
                <a:gridCol w="1099021">
                  <a:extLst>
                    <a:ext uri="{9D8B030D-6E8A-4147-A177-3AD203B41FA5}">
                      <a16:colId xmlns:a16="http://schemas.microsoft.com/office/drawing/2014/main" xmlns="" val="20003"/>
                    </a:ext>
                  </a:extLst>
                </a:gridCol>
                <a:gridCol w="1099021">
                  <a:extLst>
                    <a:ext uri="{9D8B030D-6E8A-4147-A177-3AD203B41FA5}">
                      <a16:colId xmlns:a16="http://schemas.microsoft.com/office/drawing/2014/main" xmlns="" val="20004"/>
                    </a:ext>
                  </a:extLst>
                </a:gridCol>
                <a:gridCol w="1099021">
                  <a:extLst>
                    <a:ext uri="{9D8B030D-6E8A-4147-A177-3AD203B41FA5}">
                      <a16:colId xmlns:a16="http://schemas.microsoft.com/office/drawing/2014/main" xmlns="" val="20005"/>
                    </a:ext>
                  </a:extLst>
                </a:gridCol>
                <a:gridCol w="1099021">
                  <a:extLst>
                    <a:ext uri="{9D8B030D-6E8A-4147-A177-3AD203B41FA5}">
                      <a16:colId xmlns:a16="http://schemas.microsoft.com/office/drawing/2014/main" xmlns="" val="20006"/>
                    </a:ext>
                  </a:extLst>
                </a:gridCol>
              </a:tblGrid>
              <a:tr h="236249">
                <a:tc>
                  <a:txBody>
                    <a:bodyPr/>
                    <a:lstStyle/>
                    <a:p>
                      <a:pPr algn="ctr" rtl="0" fontAlgn="b"/>
                      <a:r>
                        <a:rPr lang="en-GB" sz="1450" b="1" i="0" u="none" strike="noStrike" dirty="0">
                          <a:solidFill>
                            <a:srgbClr val="000000"/>
                          </a:solidFill>
                          <a:effectLst/>
                          <a:latin typeface="Corbel" panose="020B0503020204020204" pitchFamily="34" charset="0"/>
                        </a:rPr>
                        <a:t>Industry Sector</a:t>
                      </a:r>
                    </a:p>
                  </a:txBody>
                  <a:tcPr marL="7620" marR="7620" marT="7620" marB="0" anchor="ctr">
                    <a:lnL w="12700" cap="flat" cmpd="sng" algn="ctr">
                      <a:no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rgbClr val="BB16A3"/>
                      </a:solidFill>
                      <a:prstDash val="solid"/>
                      <a:round/>
                      <a:headEnd type="none" w="med" len="med"/>
                      <a:tailEnd type="none" w="med" len="med"/>
                    </a:lnT>
                    <a:lnB w="12700" cap="flat" cmpd="sng" algn="ctr">
                      <a:noFill/>
                      <a:prstDash val="solid"/>
                      <a:round/>
                      <a:headEnd type="none" w="med" len="med"/>
                      <a:tailEnd type="none" w="med" len="med"/>
                    </a:lnB>
                  </a:tcPr>
                </a:tc>
                <a:tc gridSpan="2">
                  <a:txBody>
                    <a:bodyPr/>
                    <a:lstStyle/>
                    <a:p>
                      <a:pPr algn="ctr" rtl="0" fontAlgn="b"/>
                      <a:r>
                        <a:rPr lang="en-GB" sz="1450" b="1" i="0" u="none" strike="noStrike" dirty="0">
                          <a:solidFill>
                            <a:srgbClr val="000000"/>
                          </a:solidFill>
                          <a:effectLst/>
                          <a:latin typeface="Corbel" panose="020B0503020204020204" pitchFamily="34" charset="0"/>
                        </a:rPr>
                        <a:t>Mar. 2017</a:t>
                      </a:r>
                    </a:p>
                  </a:txBody>
                  <a:tcPr marL="7620" marR="7620" marT="762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rgbClr val="BB16A3"/>
                      </a:solidFill>
                      <a:prstDash val="solid"/>
                      <a:round/>
                      <a:headEnd type="none" w="med" len="med"/>
                      <a:tailEnd type="none" w="med" len="med"/>
                    </a:lnT>
                    <a:lnB w="12700" cap="flat" cmpd="sng" algn="ctr">
                      <a:noFill/>
                      <a:prstDash val="solid"/>
                      <a:round/>
                      <a:headEnd type="none" w="med" len="med"/>
                      <a:tailEnd type="none" w="med" len="med"/>
                    </a:lnB>
                  </a:tcPr>
                </a:tc>
                <a:tc hMerge="1">
                  <a:txBody>
                    <a:bodyPr/>
                    <a:lstStyle/>
                    <a:p>
                      <a:endParaRPr lang="en-GB"/>
                    </a:p>
                  </a:txBody>
                  <a:tcPr/>
                </a:tc>
                <a:tc gridSpan="2">
                  <a:txBody>
                    <a:bodyPr/>
                    <a:lstStyle/>
                    <a:p>
                      <a:pPr algn="ctr" fontAlgn="b"/>
                      <a:r>
                        <a:rPr lang="en-GB" sz="1450" b="1" i="0" u="none" strike="noStrike" dirty="0">
                          <a:solidFill>
                            <a:srgbClr val="000000"/>
                          </a:solidFill>
                          <a:effectLst/>
                          <a:latin typeface="Corbel" panose="020B0503020204020204" pitchFamily="34" charset="0"/>
                        </a:rPr>
                        <a:t>Dec. 2017</a:t>
                      </a:r>
                    </a:p>
                  </a:txBody>
                  <a:tcPr marL="7620" marR="7620" marT="7620" marB="0" anchor="ctr">
                    <a:lnL w="12700" cap="flat" cmpd="sng" algn="ctr">
                      <a:solidFill>
                        <a:schemeClr val="bg1">
                          <a:lumMod val="85000"/>
                        </a:schemeClr>
                      </a:solidFill>
                      <a:prstDash val="solid"/>
                      <a:round/>
                      <a:headEnd type="none" w="med" len="med"/>
                      <a:tailEnd type="none" w="med" len="med"/>
                    </a:lnL>
                    <a:lnR w="12700" cap="flat" cmpd="sng" algn="ctr">
                      <a:solidFill>
                        <a:srgbClr val="BB16A3"/>
                      </a:solidFill>
                      <a:prstDash val="solid"/>
                      <a:round/>
                      <a:headEnd type="none" w="med" len="med"/>
                      <a:tailEnd type="none" w="med" len="med"/>
                    </a:lnR>
                    <a:lnT w="12700" cap="flat" cmpd="sng" algn="ctr">
                      <a:solidFill>
                        <a:srgbClr val="BB16A3"/>
                      </a:solidFill>
                      <a:prstDash val="solid"/>
                      <a:round/>
                      <a:headEnd type="none" w="med" len="med"/>
                      <a:tailEnd type="none" w="med" len="med"/>
                    </a:lnT>
                    <a:lnB w="12700" cap="flat" cmpd="sng" algn="ctr">
                      <a:noFill/>
                      <a:prstDash val="solid"/>
                      <a:round/>
                      <a:headEnd type="none" w="med" len="med"/>
                      <a:tailEnd type="none" w="med" len="med"/>
                    </a:lnB>
                  </a:tcPr>
                </a:tc>
                <a:tc hMerge="1">
                  <a:txBody>
                    <a:bodyPr/>
                    <a:lstStyle/>
                    <a:p>
                      <a:endParaRPr lang="en-GB"/>
                    </a:p>
                  </a:txBody>
                  <a:tcPr/>
                </a:tc>
                <a:tc gridSpan="2">
                  <a:txBody>
                    <a:bodyPr/>
                    <a:lstStyle/>
                    <a:p>
                      <a:pPr algn="ctr" rtl="0" fontAlgn="b"/>
                      <a:r>
                        <a:rPr lang="en-GB" sz="1450" b="1" i="0" u="none" strike="noStrike" dirty="0">
                          <a:solidFill>
                            <a:srgbClr val="000000"/>
                          </a:solidFill>
                          <a:effectLst/>
                          <a:latin typeface="Corbel" panose="020B0503020204020204" pitchFamily="34" charset="0"/>
                        </a:rPr>
                        <a:t>Mar. 2018</a:t>
                      </a:r>
                    </a:p>
                  </a:txBody>
                  <a:tcPr marL="7620" marR="7620" marT="7620" marB="0" anchor="ctr">
                    <a:lnL w="12700" cap="flat" cmpd="sng" algn="ctr">
                      <a:solidFill>
                        <a:srgbClr val="BB16A3"/>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BB16A3"/>
                      </a:solidFill>
                      <a:prstDash val="solid"/>
                      <a:round/>
                      <a:headEnd type="none" w="med" len="med"/>
                      <a:tailEnd type="none" w="med" len="med"/>
                    </a:lnT>
                    <a:lnB w="12700" cap="flat" cmpd="sng" algn="ctr">
                      <a:noFill/>
                      <a:prstDash val="solid"/>
                      <a:round/>
                      <a:headEnd type="none" w="med" len="med"/>
                      <a:tailEnd type="none" w="med" len="med"/>
                    </a:lnB>
                    <a:solidFill>
                      <a:schemeClr val="bg1">
                        <a:lumMod val="85000"/>
                      </a:schemeClr>
                    </a:solidFill>
                  </a:tcPr>
                </a:tc>
                <a:tc hMerge="1">
                  <a:txBody>
                    <a:bodyPr/>
                    <a:lstStyle/>
                    <a:p>
                      <a:endParaRPr lang="en-GB"/>
                    </a:p>
                  </a:txBody>
                  <a:tcPr/>
                </a:tc>
                <a:extLst>
                  <a:ext uri="{0D108BD9-81ED-4DB2-BD59-A6C34878D82A}">
                    <a16:rowId xmlns:a16="http://schemas.microsoft.com/office/drawing/2014/main" xmlns="" val="10000"/>
                  </a:ext>
                </a:extLst>
              </a:tr>
              <a:tr h="236249">
                <a:tc>
                  <a:txBody>
                    <a:bodyPr/>
                    <a:lstStyle/>
                    <a:p>
                      <a:pPr algn="ctr" rtl="0" fontAlgn="b"/>
                      <a:r>
                        <a:rPr lang="en-GB" sz="1450" b="1" i="0" u="none" strike="noStrike" dirty="0">
                          <a:solidFill>
                            <a:srgbClr val="000000"/>
                          </a:solidFill>
                          <a:effectLst/>
                          <a:latin typeface="Corbel" panose="020B0503020204020204" pitchFamily="34" charset="0"/>
                        </a:rPr>
                        <a:t> </a:t>
                      </a:r>
                    </a:p>
                  </a:txBody>
                  <a:tcPr marL="7620" marR="7620" marT="7620" marB="0" anchor="ctr">
                    <a:lnL w="12700" cap="flat" cmpd="sng" algn="ctr">
                      <a:no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BB16A3"/>
                      </a:solidFill>
                      <a:prstDash val="solid"/>
                      <a:round/>
                      <a:headEnd type="none" w="med" len="med"/>
                      <a:tailEnd type="none" w="med" len="med"/>
                    </a:lnB>
                  </a:tcPr>
                </a:tc>
                <a:tc>
                  <a:txBody>
                    <a:bodyPr/>
                    <a:lstStyle/>
                    <a:p>
                      <a:pPr algn="ctr" rtl="0" fontAlgn="b"/>
                      <a:r>
                        <a:rPr lang="en-GB" sz="1450" b="1" i="0" u="none" strike="noStrike" dirty="0">
                          <a:solidFill>
                            <a:srgbClr val="000000"/>
                          </a:solidFill>
                          <a:effectLst/>
                          <a:latin typeface="Corbel" panose="020B0503020204020204" pitchFamily="34" charset="0"/>
                        </a:rPr>
                        <a:t>NPL </a:t>
                      </a:r>
                    </a:p>
                  </a:txBody>
                  <a:tcPr marL="7620" marR="7620" marT="762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BB16A3"/>
                      </a:solidFill>
                      <a:prstDash val="solid"/>
                      <a:round/>
                      <a:headEnd type="none" w="med" len="med"/>
                      <a:tailEnd type="none" w="med" len="med"/>
                    </a:lnB>
                  </a:tcPr>
                </a:tc>
                <a:tc>
                  <a:txBody>
                    <a:bodyPr/>
                    <a:lstStyle/>
                    <a:p>
                      <a:pPr algn="ctr" rtl="0" fontAlgn="b"/>
                      <a:r>
                        <a:rPr lang="en-GB" sz="1450" b="1" i="0" u="none" strike="noStrike" dirty="0">
                          <a:solidFill>
                            <a:srgbClr val="000000"/>
                          </a:solidFill>
                          <a:effectLst/>
                          <a:latin typeface="Corbel" panose="020B0503020204020204" pitchFamily="34" charset="0"/>
                        </a:rPr>
                        <a:t>NPL% </a:t>
                      </a:r>
                    </a:p>
                  </a:txBody>
                  <a:tcPr marL="7620" marR="7620" marT="762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BB16A3"/>
                      </a:solidFill>
                      <a:prstDash val="solid"/>
                      <a:round/>
                      <a:headEnd type="none" w="med" len="med"/>
                      <a:tailEnd type="none" w="med" len="med"/>
                    </a:lnB>
                  </a:tcPr>
                </a:tc>
                <a:tc>
                  <a:txBody>
                    <a:bodyPr/>
                    <a:lstStyle/>
                    <a:p>
                      <a:pPr algn="ctr" rtl="0" fontAlgn="b"/>
                      <a:r>
                        <a:rPr lang="en-GB" sz="1450" b="1" i="0" u="none" strike="noStrike" dirty="0">
                          <a:solidFill>
                            <a:srgbClr val="000000"/>
                          </a:solidFill>
                          <a:effectLst/>
                          <a:latin typeface="Corbel" panose="020B0503020204020204" pitchFamily="34" charset="0"/>
                        </a:rPr>
                        <a:t>NPL </a:t>
                      </a:r>
                    </a:p>
                  </a:txBody>
                  <a:tcPr marL="7620" marR="7620" marT="762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BB16A3"/>
                      </a:solidFill>
                      <a:prstDash val="solid"/>
                      <a:round/>
                      <a:headEnd type="none" w="med" len="med"/>
                      <a:tailEnd type="none" w="med" len="med"/>
                    </a:lnB>
                  </a:tcPr>
                </a:tc>
                <a:tc>
                  <a:txBody>
                    <a:bodyPr/>
                    <a:lstStyle/>
                    <a:p>
                      <a:pPr algn="ctr" rtl="0" fontAlgn="b"/>
                      <a:r>
                        <a:rPr lang="en-GB" sz="1450" b="1" i="0" u="none" strike="noStrike" dirty="0">
                          <a:solidFill>
                            <a:srgbClr val="000000"/>
                          </a:solidFill>
                          <a:effectLst/>
                          <a:latin typeface="Corbel" panose="020B0503020204020204" pitchFamily="34" charset="0"/>
                        </a:rPr>
                        <a:t>NPL% </a:t>
                      </a:r>
                    </a:p>
                  </a:txBody>
                  <a:tcPr marL="7620" marR="7620" marT="7620" marB="0" anchor="ctr">
                    <a:lnL w="12700" cap="flat" cmpd="sng" algn="ctr">
                      <a:solidFill>
                        <a:schemeClr val="bg1">
                          <a:lumMod val="85000"/>
                        </a:schemeClr>
                      </a:solidFill>
                      <a:prstDash val="solid"/>
                      <a:round/>
                      <a:headEnd type="none" w="med" len="med"/>
                      <a:tailEnd type="none" w="med" len="med"/>
                    </a:lnL>
                    <a:lnR w="12700" cap="flat" cmpd="sng" algn="ctr">
                      <a:solidFill>
                        <a:srgbClr val="BB16A3"/>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BB16A3"/>
                      </a:solidFill>
                      <a:prstDash val="solid"/>
                      <a:round/>
                      <a:headEnd type="none" w="med" len="med"/>
                      <a:tailEnd type="none" w="med" len="med"/>
                    </a:lnB>
                  </a:tcPr>
                </a:tc>
                <a:tc>
                  <a:txBody>
                    <a:bodyPr/>
                    <a:lstStyle/>
                    <a:p>
                      <a:pPr algn="ctr" rtl="0" fontAlgn="b"/>
                      <a:r>
                        <a:rPr lang="en-GB" sz="1450" b="1" i="0" u="none" strike="noStrike" dirty="0">
                          <a:solidFill>
                            <a:srgbClr val="000000"/>
                          </a:solidFill>
                          <a:effectLst/>
                          <a:latin typeface="Corbel" panose="020B0503020204020204" pitchFamily="34" charset="0"/>
                        </a:rPr>
                        <a:t>NPL </a:t>
                      </a:r>
                    </a:p>
                  </a:txBody>
                  <a:tcPr marL="7620" marR="7620" marT="7620" marB="0" anchor="ctr">
                    <a:lnL w="12700" cap="flat" cmpd="sng" algn="ctr">
                      <a:solidFill>
                        <a:srgbClr val="BB16A3"/>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BB16A3"/>
                      </a:solidFill>
                      <a:prstDash val="solid"/>
                      <a:round/>
                      <a:headEnd type="none" w="med" len="med"/>
                      <a:tailEnd type="none" w="med" len="med"/>
                    </a:lnB>
                    <a:solidFill>
                      <a:schemeClr val="bg1">
                        <a:lumMod val="85000"/>
                      </a:schemeClr>
                    </a:solidFill>
                  </a:tcPr>
                </a:tc>
                <a:tc>
                  <a:txBody>
                    <a:bodyPr/>
                    <a:lstStyle/>
                    <a:p>
                      <a:pPr algn="ctr" rtl="0" fontAlgn="b"/>
                      <a:r>
                        <a:rPr lang="en-GB" sz="1450" b="1" i="0" u="none" strike="noStrike" dirty="0">
                          <a:solidFill>
                            <a:srgbClr val="000000"/>
                          </a:solidFill>
                          <a:effectLst/>
                          <a:latin typeface="Corbel" panose="020B0503020204020204" pitchFamily="34" charset="0"/>
                        </a:rPr>
                        <a:t>NPL% </a:t>
                      </a:r>
                    </a:p>
                  </a:txBody>
                  <a:tcPr marL="7620" marR="7620" marT="7620" marB="0" anchor="ctr">
                    <a:lnL w="12700" cap="flat" cmpd="sng" algn="ctr">
                      <a:solidFill>
                        <a:schemeClr val="bg1">
                          <a:lumMod val="8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BB16A3"/>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xmlns="" val="10001"/>
                  </a:ext>
                </a:extLst>
              </a:tr>
              <a:tr h="236249">
                <a:tc>
                  <a:txBody>
                    <a:bodyPr/>
                    <a:lstStyle/>
                    <a:p>
                      <a:pPr algn="l" rtl="0" fontAlgn="b"/>
                      <a:r>
                        <a:rPr lang="en-GB" sz="1450" b="0" i="0" u="none" strike="noStrike" dirty="0">
                          <a:solidFill>
                            <a:srgbClr val="000000"/>
                          </a:solidFill>
                          <a:effectLst/>
                          <a:latin typeface="Corbel" panose="020B0503020204020204" pitchFamily="34" charset="0"/>
                        </a:rPr>
                        <a:t>Agriculture </a:t>
                      </a:r>
                    </a:p>
                  </a:txBody>
                  <a:tcPr marL="7620" marR="7620" marT="7620" marB="0" anchor="ctr">
                    <a:lnL w="12700" cap="flat" cmpd="sng" algn="ctr">
                      <a:no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rgbClr val="BB16A3"/>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rtl="0" fontAlgn="b"/>
                      <a:r>
                        <a:rPr lang="en-GB" sz="1450" b="0" i="0" u="none" strike="noStrike" dirty="0">
                          <a:solidFill>
                            <a:srgbClr val="000000"/>
                          </a:solidFill>
                          <a:effectLst/>
                          <a:latin typeface="Corbel" panose="020B0503020204020204" pitchFamily="34" charset="0"/>
                        </a:rPr>
                        <a:t>       1,009.52 </a:t>
                      </a:r>
                    </a:p>
                  </a:txBody>
                  <a:tcPr marL="7620" marR="7620" marT="762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rgbClr val="BB16A3"/>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rtl="0" fontAlgn="b"/>
                      <a:r>
                        <a:rPr lang="en-GB" sz="1450" b="0" i="0" u="none" strike="noStrike" dirty="0">
                          <a:solidFill>
                            <a:srgbClr val="000000"/>
                          </a:solidFill>
                          <a:effectLst/>
                          <a:latin typeface="Corbel" panose="020B0503020204020204" pitchFamily="34" charset="0"/>
                        </a:rPr>
                        <a:t>4.4%</a:t>
                      </a:r>
                    </a:p>
                  </a:txBody>
                  <a:tcPr marL="7620" marR="7620" marT="762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rgbClr val="BB16A3"/>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rtl="0" fontAlgn="b"/>
                      <a:r>
                        <a:rPr lang="en-GB" sz="1450" b="0" i="0" u="none" strike="noStrike" dirty="0">
                          <a:solidFill>
                            <a:srgbClr val="000000"/>
                          </a:solidFill>
                          <a:effectLst/>
                          <a:latin typeface="Corbel" panose="020B0503020204020204" pitchFamily="34" charset="0"/>
                        </a:rPr>
                        <a:t>       1,441.00 </a:t>
                      </a:r>
                    </a:p>
                  </a:txBody>
                  <a:tcPr marL="7620" marR="7620" marT="762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rgbClr val="BB16A3"/>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rtl="0" fontAlgn="b"/>
                      <a:r>
                        <a:rPr lang="en-GB" sz="1450" b="0" i="0" u="none" strike="noStrike" dirty="0">
                          <a:solidFill>
                            <a:srgbClr val="000000"/>
                          </a:solidFill>
                          <a:effectLst/>
                          <a:latin typeface="Corbel" panose="020B0503020204020204" pitchFamily="34" charset="0"/>
                        </a:rPr>
                        <a:t>8.8%</a:t>
                      </a:r>
                    </a:p>
                  </a:txBody>
                  <a:tcPr marL="7620" marR="7620" marT="7620" marB="0" anchor="ctr">
                    <a:lnL w="12700" cap="flat" cmpd="sng" algn="ctr">
                      <a:solidFill>
                        <a:schemeClr val="bg1">
                          <a:lumMod val="85000"/>
                        </a:schemeClr>
                      </a:solidFill>
                      <a:prstDash val="solid"/>
                      <a:round/>
                      <a:headEnd type="none" w="med" len="med"/>
                      <a:tailEnd type="none" w="med" len="med"/>
                    </a:lnL>
                    <a:lnR w="12700" cap="flat" cmpd="sng" algn="ctr">
                      <a:solidFill>
                        <a:srgbClr val="BB16A3"/>
                      </a:solidFill>
                      <a:prstDash val="solid"/>
                      <a:round/>
                      <a:headEnd type="none" w="med" len="med"/>
                      <a:tailEnd type="none" w="med" len="med"/>
                    </a:lnR>
                    <a:lnT w="12700" cap="flat" cmpd="sng" algn="ctr">
                      <a:solidFill>
                        <a:srgbClr val="BB16A3"/>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rtl="0" fontAlgn="b"/>
                      <a:r>
                        <a:rPr lang="en-GB" sz="1450" b="0" i="0" u="none" strike="noStrike" dirty="0">
                          <a:solidFill>
                            <a:srgbClr val="000000"/>
                          </a:solidFill>
                          <a:effectLst/>
                          <a:latin typeface="Corbel" panose="020B0503020204020204" pitchFamily="34" charset="0"/>
                        </a:rPr>
                        <a:t>         1,551.00 </a:t>
                      </a:r>
                    </a:p>
                  </a:txBody>
                  <a:tcPr marL="7620" marR="7620" marT="7620" marB="0" anchor="ctr">
                    <a:lnL w="12700" cap="flat" cmpd="sng" algn="ctr">
                      <a:solidFill>
                        <a:srgbClr val="BB16A3"/>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rgbClr val="BB16A3"/>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85000"/>
                      </a:schemeClr>
                    </a:solidFill>
                  </a:tcPr>
                </a:tc>
                <a:tc>
                  <a:txBody>
                    <a:bodyPr/>
                    <a:lstStyle/>
                    <a:p>
                      <a:pPr algn="ctr" rtl="0" fontAlgn="b"/>
                      <a:r>
                        <a:rPr lang="en-GB" sz="1450" b="0" i="0" u="none" strike="noStrike" dirty="0">
                          <a:solidFill>
                            <a:srgbClr val="000000"/>
                          </a:solidFill>
                          <a:effectLst/>
                          <a:latin typeface="Corbel" panose="020B0503020204020204" pitchFamily="34" charset="0"/>
                        </a:rPr>
                        <a:t>7.8%</a:t>
                      </a:r>
                    </a:p>
                  </a:txBody>
                  <a:tcPr marL="7620" marR="7620" marT="7620" marB="0" anchor="ctr">
                    <a:lnL w="12700" cap="flat" cmpd="sng" algn="ctr">
                      <a:solidFill>
                        <a:schemeClr val="bg1">
                          <a:lumMod val="8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BB16A3"/>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xmlns="" val="10002"/>
                  </a:ext>
                </a:extLst>
              </a:tr>
              <a:tr h="236249">
                <a:tc>
                  <a:txBody>
                    <a:bodyPr/>
                    <a:lstStyle/>
                    <a:p>
                      <a:pPr algn="l" rtl="0" fontAlgn="b"/>
                      <a:r>
                        <a:rPr lang="en-GB" sz="1450" b="0" i="0" u="none" strike="noStrike" dirty="0">
                          <a:solidFill>
                            <a:srgbClr val="000000"/>
                          </a:solidFill>
                          <a:effectLst/>
                          <a:latin typeface="Corbel" panose="020B0503020204020204" pitchFamily="34" charset="0"/>
                        </a:rPr>
                        <a:t>Commerce </a:t>
                      </a:r>
                    </a:p>
                  </a:txBody>
                  <a:tcPr marL="7620" marR="7620" marT="7620" marB="0" anchor="ctr">
                    <a:lnL w="12700" cap="flat" cmpd="sng" algn="ctr">
                      <a:no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rtl="0" fontAlgn="b"/>
                      <a:r>
                        <a:rPr lang="en-GB" sz="1450" b="0" i="0" u="none" strike="noStrike" dirty="0">
                          <a:solidFill>
                            <a:srgbClr val="000000"/>
                          </a:solidFill>
                          <a:effectLst/>
                          <a:latin typeface="Corbel" panose="020B0503020204020204" pitchFamily="34" charset="0"/>
                        </a:rPr>
                        <a:t>        7,669.07 </a:t>
                      </a:r>
                    </a:p>
                  </a:txBody>
                  <a:tcPr marL="7620" marR="7620" marT="762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rtl="0" fontAlgn="b"/>
                      <a:r>
                        <a:rPr lang="en-GB" sz="1450" b="0" i="0" u="none" strike="noStrike" dirty="0">
                          <a:solidFill>
                            <a:srgbClr val="000000"/>
                          </a:solidFill>
                          <a:effectLst/>
                          <a:latin typeface="Corbel" panose="020B0503020204020204" pitchFamily="34" charset="0"/>
                        </a:rPr>
                        <a:t>15.1%</a:t>
                      </a:r>
                    </a:p>
                  </a:txBody>
                  <a:tcPr marL="7620" marR="7620" marT="762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rtl="0" fontAlgn="b"/>
                      <a:r>
                        <a:rPr lang="en-GB" sz="1450" b="0" i="0" u="none" strike="noStrike" dirty="0">
                          <a:solidFill>
                            <a:srgbClr val="000000"/>
                          </a:solidFill>
                          <a:effectLst/>
                          <a:latin typeface="Corbel" panose="020B0503020204020204" pitchFamily="34" charset="0"/>
                        </a:rPr>
                        <a:t>       6,464.16 </a:t>
                      </a:r>
                    </a:p>
                  </a:txBody>
                  <a:tcPr marL="7620" marR="7620" marT="762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rtl="0" fontAlgn="b"/>
                      <a:r>
                        <a:rPr lang="en-GB" sz="1450" b="0" i="0" u="none" strike="noStrike" dirty="0">
                          <a:solidFill>
                            <a:srgbClr val="000000"/>
                          </a:solidFill>
                          <a:effectLst/>
                          <a:latin typeface="Corbel" panose="020B0503020204020204" pitchFamily="34" charset="0"/>
                        </a:rPr>
                        <a:t>13.8%</a:t>
                      </a:r>
                    </a:p>
                  </a:txBody>
                  <a:tcPr marL="7620" marR="7620" marT="7620" marB="0" anchor="ctr">
                    <a:lnL w="12700" cap="flat" cmpd="sng" algn="ctr">
                      <a:solidFill>
                        <a:schemeClr val="bg1">
                          <a:lumMod val="85000"/>
                        </a:schemeClr>
                      </a:solidFill>
                      <a:prstDash val="solid"/>
                      <a:round/>
                      <a:headEnd type="none" w="med" len="med"/>
                      <a:tailEnd type="none" w="med" len="med"/>
                    </a:lnL>
                    <a:lnR w="12700" cap="flat" cmpd="sng" algn="ctr">
                      <a:solidFill>
                        <a:srgbClr val="BB16A3"/>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rtl="0" fontAlgn="b"/>
                      <a:r>
                        <a:rPr lang="en-GB" sz="1450" b="0" i="0" u="none" strike="noStrike" dirty="0">
                          <a:solidFill>
                            <a:srgbClr val="000000"/>
                          </a:solidFill>
                          <a:effectLst/>
                          <a:latin typeface="Corbel" panose="020B0503020204020204" pitchFamily="34" charset="0"/>
                        </a:rPr>
                        <a:t>        6,946.79 </a:t>
                      </a:r>
                    </a:p>
                  </a:txBody>
                  <a:tcPr marL="7620" marR="7620" marT="7620" marB="0" anchor="ctr">
                    <a:lnL w="12700" cap="flat" cmpd="sng" algn="ctr">
                      <a:solidFill>
                        <a:srgbClr val="BB16A3"/>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85000"/>
                      </a:schemeClr>
                    </a:solidFill>
                  </a:tcPr>
                </a:tc>
                <a:tc>
                  <a:txBody>
                    <a:bodyPr/>
                    <a:lstStyle/>
                    <a:p>
                      <a:pPr algn="ctr" rtl="0" fontAlgn="b"/>
                      <a:r>
                        <a:rPr lang="en-GB" sz="1450" b="0" i="0" u="none" strike="noStrike" dirty="0">
                          <a:solidFill>
                            <a:srgbClr val="000000"/>
                          </a:solidFill>
                          <a:effectLst/>
                          <a:latin typeface="Corbel" panose="020B0503020204020204" pitchFamily="34" charset="0"/>
                        </a:rPr>
                        <a:t>16.3%</a:t>
                      </a:r>
                    </a:p>
                  </a:txBody>
                  <a:tcPr marL="7620" marR="7620" marT="7620" marB="0" anchor="ctr">
                    <a:lnL w="12700" cap="flat" cmpd="sng" algn="ctr">
                      <a:solidFill>
                        <a:schemeClr val="bg1">
                          <a:lumMod val="8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xmlns="" val="10003"/>
                  </a:ext>
                </a:extLst>
              </a:tr>
              <a:tr h="236249">
                <a:tc>
                  <a:txBody>
                    <a:bodyPr/>
                    <a:lstStyle/>
                    <a:p>
                      <a:pPr algn="l" rtl="0" fontAlgn="b"/>
                      <a:r>
                        <a:rPr lang="en-GB" sz="1450" b="0" i="0" u="none" strike="noStrike" dirty="0">
                          <a:solidFill>
                            <a:srgbClr val="000000"/>
                          </a:solidFill>
                          <a:effectLst/>
                          <a:latin typeface="Corbel" panose="020B0503020204020204" pitchFamily="34" charset="0"/>
                        </a:rPr>
                        <a:t>Construction </a:t>
                      </a:r>
                    </a:p>
                  </a:txBody>
                  <a:tcPr marL="7620" marR="7620" marT="7620" marB="0" anchor="ctr">
                    <a:lnL w="12700" cap="flat" cmpd="sng" algn="ctr">
                      <a:no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rtl="0" fontAlgn="b"/>
                      <a:r>
                        <a:rPr lang="en-GB" sz="1450" b="0" i="0" u="none" strike="noStrike" dirty="0">
                          <a:solidFill>
                            <a:srgbClr val="000000"/>
                          </a:solidFill>
                          <a:effectLst/>
                          <a:latin typeface="Corbel" panose="020B0503020204020204" pitchFamily="34" charset="0"/>
                        </a:rPr>
                        <a:t>            194.23 </a:t>
                      </a:r>
                    </a:p>
                  </a:txBody>
                  <a:tcPr marL="7620" marR="7620" marT="762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rtl="0" fontAlgn="b"/>
                      <a:r>
                        <a:rPr lang="en-GB" sz="1450" b="0" i="0" u="none" strike="noStrike" dirty="0">
                          <a:solidFill>
                            <a:srgbClr val="000000"/>
                          </a:solidFill>
                          <a:effectLst/>
                          <a:latin typeface="Corbel" panose="020B0503020204020204" pitchFamily="34" charset="0"/>
                        </a:rPr>
                        <a:t>7.3%</a:t>
                      </a:r>
                    </a:p>
                  </a:txBody>
                  <a:tcPr marL="7620" marR="7620" marT="762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rtl="0" fontAlgn="b"/>
                      <a:r>
                        <a:rPr lang="en-GB" sz="1450" b="0" i="0" u="none" strike="noStrike" dirty="0">
                          <a:solidFill>
                            <a:srgbClr val="000000"/>
                          </a:solidFill>
                          <a:effectLst/>
                          <a:latin typeface="Corbel" panose="020B0503020204020204" pitchFamily="34" charset="0"/>
                        </a:rPr>
                        <a:t>           295.82 </a:t>
                      </a:r>
                    </a:p>
                  </a:txBody>
                  <a:tcPr marL="7620" marR="7620" marT="762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rtl="0" fontAlgn="b"/>
                      <a:r>
                        <a:rPr lang="en-GB" sz="1450" b="0" i="0" u="none" strike="noStrike" dirty="0">
                          <a:solidFill>
                            <a:srgbClr val="000000"/>
                          </a:solidFill>
                          <a:effectLst/>
                          <a:latin typeface="Corbel" panose="020B0503020204020204" pitchFamily="34" charset="0"/>
                        </a:rPr>
                        <a:t>10.5%</a:t>
                      </a:r>
                    </a:p>
                  </a:txBody>
                  <a:tcPr marL="7620" marR="7620" marT="7620" marB="0" anchor="ctr">
                    <a:lnL w="12700" cap="flat" cmpd="sng" algn="ctr">
                      <a:solidFill>
                        <a:schemeClr val="bg1">
                          <a:lumMod val="85000"/>
                        </a:schemeClr>
                      </a:solidFill>
                      <a:prstDash val="solid"/>
                      <a:round/>
                      <a:headEnd type="none" w="med" len="med"/>
                      <a:tailEnd type="none" w="med" len="med"/>
                    </a:lnL>
                    <a:lnR w="12700" cap="flat" cmpd="sng" algn="ctr">
                      <a:solidFill>
                        <a:srgbClr val="BB16A3"/>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rtl="0" fontAlgn="b"/>
                      <a:r>
                        <a:rPr lang="en-GB" sz="1450" b="0" i="0" u="none" strike="noStrike" dirty="0">
                          <a:solidFill>
                            <a:srgbClr val="000000"/>
                          </a:solidFill>
                          <a:effectLst/>
                          <a:latin typeface="Corbel" panose="020B0503020204020204" pitchFamily="34" charset="0"/>
                        </a:rPr>
                        <a:t>              313.53 </a:t>
                      </a:r>
                    </a:p>
                  </a:txBody>
                  <a:tcPr marL="7620" marR="7620" marT="7620" marB="0" anchor="ctr">
                    <a:lnL w="12700" cap="flat" cmpd="sng" algn="ctr">
                      <a:solidFill>
                        <a:srgbClr val="BB16A3"/>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85000"/>
                      </a:schemeClr>
                    </a:solidFill>
                  </a:tcPr>
                </a:tc>
                <a:tc>
                  <a:txBody>
                    <a:bodyPr/>
                    <a:lstStyle/>
                    <a:p>
                      <a:pPr algn="ctr" rtl="0" fontAlgn="b"/>
                      <a:r>
                        <a:rPr lang="en-GB" sz="1450" b="0" i="0" u="none" strike="noStrike" dirty="0">
                          <a:solidFill>
                            <a:srgbClr val="000000"/>
                          </a:solidFill>
                          <a:effectLst/>
                          <a:latin typeface="Corbel" panose="020B0503020204020204" pitchFamily="34" charset="0"/>
                        </a:rPr>
                        <a:t>16.8%</a:t>
                      </a:r>
                    </a:p>
                  </a:txBody>
                  <a:tcPr marL="7620" marR="7620" marT="7620" marB="0" anchor="ctr">
                    <a:lnL w="12700" cap="flat" cmpd="sng" algn="ctr">
                      <a:solidFill>
                        <a:schemeClr val="bg1">
                          <a:lumMod val="8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xmlns="" val="10004"/>
                  </a:ext>
                </a:extLst>
              </a:tr>
              <a:tr h="236249">
                <a:tc>
                  <a:txBody>
                    <a:bodyPr/>
                    <a:lstStyle/>
                    <a:p>
                      <a:pPr algn="l" rtl="0" fontAlgn="b"/>
                      <a:r>
                        <a:rPr lang="en-GB" sz="1450" b="0" i="0" u="none" strike="noStrike" dirty="0">
                          <a:solidFill>
                            <a:srgbClr val="000000"/>
                          </a:solidFill>
                          <a:effectLst/>
                          <a:latin typeface="Corbel" panose="020B0503020204020204" pitchFamily="34" charset="0"/>
                        </a:rPr>
                        <a:t>Education </a:t>
                      </a:r>
                    </a:p>
                  </a:txBody>
                  <a:tcPr marL="7620" marR="7620" marT="7620" marB="0" anchor="ctr">
                    <a:lnL w="12700" cap="flat" cmpd="sng" algn="ctr">
                      <a:no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rtl="0" fontAlgn="b"/>
                      <a:r>
                        <a:rPr lang="en-GB" sz="1450" b="0" i="0" u="none" strike="noStrike" dirty="0">
                          <a:solidFill>
                            <a:srgbClr val="000000"/>
                          </a:solidFill>
                          <a:effectLst/>
                          <a:latin typeface="Corbel" panose="020B0503020204020204" pitchFamily="34" charset="0"/>
                        </a:rPr>
                        <a:t>         2,171.75 </a:t>
                      </a:r>
                    </a:p>
                  </a:txBody>
                  <a:tcPr marL="7620" marR="7620" marT="762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rtl="0" fontAlgn="b"/>
                      <a:r>
                        <a:rPr lang="en-GB" sz="1450" b="0" i="0" u="none" strike="noStrike" dirty="0">
                          <a:solidFill>
                            <a:srgbClr val="000000"/>
                          </a:solidFill>
                          <a:effectLst/>
                          <a:latin typeface="Corbel" panose="020B0503020204020204" pitchFamily="34" charset="0"/>
                        </a:rPr>
                        <a:t>23.7%</a:t>
                      </a:r>
                    </a:p>
                  </a:txBody>
                  <a:tcPr marL="7620" marR="7620" marT="762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rtl="0" fontAlgn="b"/>
                      <a:r>
                        <a:rPr lang="en-GB" sz="1450" b="0" i="0" u="none" strike="noStrike" dirty="0">
                          <a:solidFill>
                            <a:srgbClr val="000000"/>
                          </a:solidFill>
                          <a:effectLst/>
                          <a:latin typeface="Corbel" panose="020B0503020204020204" pitchFamily="34" charset="0"/>
                        </a:rPr>
                        <a:t>        2,239.67 </a:t>
                      </a:r>
                    </a:p>
                  </a:txBody>
                  <a:tcPr marL="7620" marR="7620" marT="762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rtl="0" fontAlgn="b"/>
                      <a:r>
                        <a:rPr lang="en-GB" sz="1450" b="0" i="0" u="none" strike="noStrike" dirty="0">
                          <a:solidFill>
                            <a:srgbClr val="000000"/>
                          </a:solidFill>
                          <a:effectLst/>
                          <a:latin typeface="Corbel" panose="020B0503020204020204" pitchFamily="34" charset="0"/>
                        </a:rPr>
                        <a:t>25.0%</a:t>
                      </a:r>
                    </a:p>
                  </a:txBody>
                  <a:tcPr marL="7620" marR="7620" marT="7620" marB="0" anchor="ctr">
                    <a:lnL w="12700" cap="flat" cmpd="sng" algn="ctr">
                      <a:solidFill>
                        <a:schemeClr val="bg1">
                          <a:lumMod val="85000"/>
                        </a:schemeClr>
                      </a:solidFill>
                      <a:prstDash val="solid"/>
                      <a:round/>
                      <a:headEnd type="none" w="med" len="med"/>
                      <a:tailEnd type="none" w="med" len="med"/>
                    </a:lnL>
                    <a:lnR w="12700" cap="flat" cmpd="sng" algn="ctr">
                      <a:solidFill>
                        <a:srgbClr val="BB16A3"/>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rtl="0" fontAlgn="b"/>
                      <a:r>
                        <a:rPr lang="en-GB" sz="1450" b="0" i="0" u="none" strike="noStrike" dirty="0">
                          <a:solidFill>
                            <a:srgbClr val="000000"/>
                          </a:solidFill>
                          <a:effectLst/>
                          <a:latin typeface="Corbel" panose="020B0503020204020204" pitchFamily="34" charset="0"/>
                        </a:rPr>
                        <a:t>         2,417.39 </a:t>
                      </a:r>
                    </a:p>
                  </a:txBody>
                  <a:tcPr marL="7620" marR="7620" marT="7620" marB="0" anchor="ctr">
                    <a:lnL w="12700" cap="flat" cmpd="sng" algn="ctr">
                      <a:solidFill>
                        <a:srgbClr val="BB16A3"/>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85000"/>
                      </a:schemeClr>
                    </a:solidFill>
                  </a:tcPr>
                </a:tc>
                <a:tc>
                  <a:txBody>
                    <a:bodyPr/>
                    <a:lstStyle/>
                    <a:p>
                      <a:pPr algn="ctr" rtl="0" fontAlgn="b"/>
                      <a:r>
                        <a:rPr lang="en-GB" sz="1450" b="0" i="0" u="none" strike="noStrike" dirty="0">
                          <a:solidFill>
                            <a:srgbClr val="000000"/>
                          </a:solidFill>
                          <a:effectLst/>
                          <a:latin typeface="Corbel" panose="020B0503020204020204" pitchFamily="34" charset="0"/>
                        </a:rPr>
                        <a:t>25.8%</a:t>
                      </a:r>
                    </a:p>
                  </a:txBody>
                  <a:tcPr marL="7620" marR="7620" marT="7620" marB="0" anchor="ctr">
                    <a:lnL w="12700" cap="flat" cmpd="sng" algn="ctr">
                      <a:solidFill>
                        <a:schemeClr val="bg1">
                          <a:lumMod val="8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xmlns="" val="10005"/>
                  </a:ext>
                </a:extLst>
              </a:tr>
              <a:tr h="236249">
                <a:tc>
                  <a:txBody>
                    <a:bodyPr/>
                    <a:lstStyle/>
                    <a:p>
                      <a:pPr algn="l" rtl="0" fontAlgn="b"/>
                      <a:r>
                        <a:rPr lang="en-GB" sz="1450" b="0" i="0" u="none" strike="noStrike" dirty="0">
                          <a:solidFill>
                            <a:srgbClr val="000000"/>
                          </a:solidFill>
                          <a:effectLst/>
                          <a:latin typeface="Corbel" panose="020B0503020204020204" pitchFamily="34" charset="0"/>
                        </a:rPr>
                        <a:t>Finance &amp; Insurance </a:t>
                      </a:r>
                    </a:p>
                  </a:txBody>
                  <a:tcPr marL="7620" marR="7620" marT="7620" marB="0" anchor="ctr">
                    <a:lnL w="12700" cap="flat" cmpd="sng" algn="ctr">
                      <a:no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rtl="0" fontAlgn="b"/>
                      <a:r>
                        <a:rPr lang="en-GB" sz="1450" b="0" i="0" u="none" strike="noStrike" dirty="0">
                          <a:solidFill>
                            <a:srgbClr val="000000"/>
                          </a:solidFill>
                          <a:effectLst/>
                          <a:latin typeface="Corbel" panose="020B0503020204020204" pitchFamily="34" charset="0"/>
                        </a:rPr>
                        <a:t>                 8.04 </a:t>
                      </a:r>
                    </a:p>
                  </a:txBody>
                  <a:tcPr marL="7620" marR="7620" marT="762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rtl="0" fontAlgn="b"/>
                      <a:r>
                        <a:rPr lang="en-GB" sz="1450" b="0" i="0" u="none" strike="noStrike" dirty="0">
                          <a:solidFill>
                            <a:srgbClr val="000000"/>
                          </a:solidFill>
                          <a:effectLst/>
                          <a:latin typeface="Corbel" panose="020B0503020204020204" pitchFamily="34" charset="0"/>
                        </a:rPr>
                        <a:t>0.0%</a:t>
                      </a:r>
                    </a:p>
                  </a:txBody>
                  <a:tcPr marL="7620" marR="7620" marT="762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rtl="0" fontAlgn="b"/>
                      <a:r>
                        <a:rPr lang="en-GB" sz="1450" b="0" i="0" u="none" strike="noStrike" dirty="0">
                          <a:solidFill>
                            <a:srgbClr val="000000"/>
                          </a:solidFill>
                          <a:effectLst/>
                          <a:latin typeface="Corbel" panose="020B0503020204020204" pitchFamily="34" charset="0"/>
                        </a:rPr>
                        <a:t>                 0.26 </a:t>
                      </a:r>
                    </a:p>
                  </a:txBody>
                  <a:tcPr marL="7620" marR="7620" marT="762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rtl="0" fontAlgn="b"/>
                      <a:r>
                        <a:rPr lang="en-GB" sz="1450" b="0" i="0" u="none" strike="noStrike" dirty="0">
                          <a:solidFill>
                            <a:srgbClr val="000000"/>
                          </a:solidFill>
                          <a:effectLst/>
                          <a:latin typeface="Corbel" panose="020B0503020204020204" pitchFamily="34" charset="0"/>
                        </a:rPr>
                        <a:t>0.0%</a:t>
                      </a:r>
                    </a:p>
                  </a:txBody>
                  <a:tcPr marL="7620" marR="7620" marT="7620" marB="0" anchor="ctr">
                    <a:lnL w="12700" cap="flat" cmpd="sng" algn="ctr">
                      <a:solidFill>
                        <a:schemeClr val="bg1">
                          <a:lumMod val="85000"/>
                        </a:schemeClr>
                      </a:solidFill>
                      <a:prstDash val="solid"/>
                      <a:round/>
                      <a:headEnd type="none" w="med" len="med"/>
                      <a:tailEnd type="none" w="med" len="med"/>
                    </a:lnL>
                    <a:lnR w="12700" cap="flat" cmpd="sng" algn="ctr">
                      <a:solidFill>
                        <a:srgbClr val="BB16A3"/>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rtl="0" fontAlgn="b"/>
                      <a:r>
                        <a:rPr lang="en-GB" sz="1450" b="0" i="0" u="none" strike="noStrike" dirty="0">
                          <a:solidFill>
                            <a:srgbClr val="000000"/>
                          </a:solidFill>
                          <a:effectLst/>
                          <a:latin typeface="Corbel" panose="020B0503020204020204" pitchFamily="34" charset="0"/>
                        </a:rPr>
                        <a:t>                  0.26 </a:t>
                      </a:r>
                    </a:p>
                  </a:txBody>
                  <a:tcPr marL="7620" marR="7620" marT="7620" marB="0" anchor="ctr">
                    <a:lnL w="12700" cap="flat" cmpd="sng" algn="ctr">
                      <a:solidFill>
                        <a:srgbClr val="BB16A3"/>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85000"/>
                      </a:schemeClr>
                    </a:solidFill>
                  </a:tcPr>
                </a:tc>
                <a:tc>
                  <a:txBody>
                    <a:bodyPr/>
                    <a:lstStyle/>
                    <a:p>
                      <a:pPr algn="ctr" rtl="0" fontAlgn="b"/>
                      <a:r>
                        <a:rPr lang="en-GB" sz="1450" b="0" i="0" u="none" strike="noStrike" dirty="0">
                          <a:solidFill>
                            <a:srgbClr val="000000"/>
                          </a:solidFill>
                          <a:effectLst/>
                          <a:latin typeface="Corbel" panose="020B0503020204020204" pitchFamily="34" charset="0"/>
                        </a:rPr>
                        <a:t>0.0%</a:t>
                      </a:r>
                    </a:p>
                  </a:txBody>
                  <a:tcPr marL="7620" marR="7620" marT="7620" marB="0" anchor="ctr">
                    <a:lnL w="12700" cap="flat" cmpd="sng" algn="ctr">
                      <a:solidFill>
                        <a:schemeClr val="bg1">
                          <a:lumMod val="8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xmlns="" val="10006"/>
                  </a:ext>
                </a:extLst>
              </a:tr>
              <a:tr h="236249">
                <a:tc>
                  <a:txBody>
                    <a:bodyPr/>
                    <a:lstStyle/>
                    <a:p>
                      <a:pPr algn="l" rtl="0" fontAlgn="b"/>
                      <a:r>
                        <a:rPr lang="en-GB" sz="1450" b="0" i="0" u="none" strike="noStrike" dirty="0">
                          <a:solidFill>
                            <a:srgbClr val="000000"/>
                          </a:solidFill>
                          <a:effectLst/>
                          <a:latin typeface="Corbel" panose="020B0503020204020204" pitchFamily="34" charset="0"/>
                        </a:rPr>
                        <a:t>General – Others </a:t>
                      </a:r>
                    </a:p>
                  </a:txBody>
                  <a:tcPr marL="7620" marR="7620" marT="7620" marB="0" anchor="ctr">
                    <a:lnL w="12700" cap="flat" cmpd="sng" algn="ctr">
                      <a:no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rtl="0" fontAlgn="b"/>
                      <a:r>
                        <a:rPr lang="en-GB" sz="1450" b="0" i="0" u="none" strike="noStrike" dirty="0">
                          <a:solidFill>
                            <a:srgbClr val="000000"/>
                          </a:solidFill>
                          <a:effectLst/>
                          <a:latin typeface="Corbel" panose="020B0503020204020204" pitchFamily="34" charset="0"/>
                        </a:rPr>
                        <a:t>            451.20 </a:t>
                      </a:r>
                    </a:p>
                  </a:txBody>
                  <a:tcPr marL="7620" marR="7620" marT="762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rtl="0" fontAlgn="b"/>
                      <a:r>
                        <a:rPr lang="en-GB" sz="1450" b="0" i="0" u="none" strike="noStrike" dirty="0">
                          <a:solidFill>
                            <a:srgbClr val="000000"/>
                          </a:solidFill>
                          <a:effectLst/>
                          <a:latin typeface="Corbel" panose="020B0503020204020204" pitchFamily="34" charset="0"/>
                        </a:rPr>
                        <a:t>2.8%</a:t>
                      </a:r>
                    </a:p>
                  </a:txBody>
                  <a:tcPr marL="7620" marR="7620" marT="762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rtl="0" fontAlgn="b"/>
                      <a:r>
                        <a:rPr lang="en-GB" sz="1450" b="0" i="0" u="none" strike="noStrike" dirty="0">
                          <a:solidFill>
                            <a:srgbClr val="000000"/>
                          </a:solidFill>
                          <a:effectLst/>
                          <a:latin typeface="Corbel" panose="020B0503020204020204" pitchFamily="34" charset="0"/>
                        </a:rPr>
                        <a:t>            359.38 </a:t>
                      </a:r>
                    </a:p>
                  </a:txBody>
                  <a:tcPr marL="7620" marR="7620" marT="762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rtl="0" fontAlgn="b"/>
                      <a:r>
                        <a:rPr lang="en-GB" sz="1450" b="0" i="0" u="none" strike="noStrike" dirty="0">
                          <a:solidFill>
                            <a:srgbClr val="000000"/>
                          </a:solidFill>
                          <a:effectLst/>
                          <a:latin typeface="Corbel" panose="020B0503020204020204" pitchFamily="34" charset="0"/>
                        </a:rPr>
                        <a:t>2.8%</a:t>
                      </a:r>
                    </a:p>
                  </a:txBody>
                  <a:tcPr marL="7620" marR="7620" marT="7620" marB="0" anchor="ctr">
                    <a:lnL w="12700" cap="flat" cmpd="sng" algn="ctr">
                      <a:solidFill>
                        <a:schemeClr val="bg1">
                          <a:lumMod val="85000"/>
                        </a:schemeClr>
                      </a:solidFill>
                      <a:prstDash val="solid"/>
                      <a:round/>
                      <a:headEnd type="none" w="med" len="med"/>
                      <a:tailEnd type="none" w="med" len="med"/>
                    </a:lnL>
                    <a:lnR w="12700" cap="flat" cmpd="sng" algn="ctr">
                      <a:solidFill>
                        <a:srgbClr val="BB16A3"/>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rtl="0" fontAlgn="b"/>
                      <a:r>
                        <a:rPr lang="en-GB" sz="1450" b="0" i="0" u="none" strike="noStrike" dirty="0">
                          <a:solidFill>
                            <a:srgbClr val="000000"/>
                          </a:solidFill>
                          <a:effectLst/>
                          <a:latin typeface="Corbel" panose="020B0503020204020204" pitchFamily="34" charset="0"/>
                        </a:rPr>
                        <a:t>             533.04 </a:t>
                      </a:r>
                    </a:p>
                  </a:txBody>
                  <a:tcPr marL="7620" marR="7620" marT="7620" marB="0" anchor="ctr">
                    <a:lnL w="12700" cap="flat" cmpd="sng" algn="ctr">
                      <a:solidFill>
                        <a:srgbClr val="BB16A3"/>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85000"/>
                      </a:schemeClr>
                    </a:solidFill>
                  </a:tcPr>
                </a:tc>
                <a:tc>
                  <a:txBody>
                    <a:bodyPr/>
                    <a:lstStyle/>
                    <a:p>
                      <a:pPr algn="ctr" rtl="0" fontAlgn="b"/>
                      <a:r>
                        <a:rPr lang="en-GB" sz="1450" b="0" i="0" u="none" strike="noStrike" dirty="0">
                          <a:solidFill>
                            <a:srgbClr val="000000"/>
                          </a:solidFill>
                          <a:effectLst/>
                          <a:latin typeface="Corbel" panose="020B0503020204020204" pitchFamily="34" charset="0"/>
                        </a:rPr>
                        <a:t>4.2%</a:t>
                      </a:r>
                    </a:p>
                  </a:txBody>
                  <a:tcPr marL="7620" marR="7620" marT="7620" marB="0" anchor="ctr">
                    <a:lnL w="12700" cap="flat" cmpd="sng" algn="ctr">
                      <a:solidFill>
                        <a:schemeClr val="bg1">
                          <a:lumMod val="8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xmlns="" val="10007"/>
                  </a:ext>
                </a:extLst>
              </a:tr>
              <a:tr h="236249">
                <a:tc>
                  <a:txBody>
                    <a:bodyPr/>
                    <a:lstStyle/>
                    <a:p>
                      <a:pPr algn="l" rtl="0" fontAlgn="b"/>
                      <a:r>
                        <a:rPr lang="en-GB" sz="1450" b="0" i="0" u="none" strike="noStrike" dirty="0">
                          <a:solidFill>
                            <a:srgbClr val="000000"/>
                          </a:solidFill>
                          <a:effectLst/>
                          <a:latin typeface="Corbel" panose="020B0503020204020204" pitchFamily="34" charset="0"/>
                        </a:rPr>
                        <a:t>Government </a:t>
                      </a:r>
                    </a:p>
                  </a:txBody>
                  <a:tcPr marL="7620" marR="7620" marT="7620" marB="0" anchor="ctr">
                    <a:lnL w="12700" cap="flat" cmpd="sng" algn="ctr">
                      <a:no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rtl="0" fontAlgn="b"/>
                      <a:r>
                        <a:rPr lang="en-GB" sz="1450" b="0" i="0" u="none" strike="noStrike" dirty="0">
                          <a:solidFill>
                            <a:srgbClr val="000000"/>
                          </a:solidFill>
                          <a:effectLst/>
                          <a:latin typeface="Corbel" panose="020B0503020204020204" pitchFamily="34" charset="0"/>
                        </a:rPr>
                        <a:t>                  8.11 </a:t>
                      </a:r>
                    </a:p>
                  </a:txBody>
                  <a:tcPr marL="7620" marR="7620" marT="762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rtl="0" fontAlgn="b"/>
                      <a:r>
                        <a:rPr lang="en-GB" sz="1450" b="0" i="0" u="none" strike="noStrike" dirty="0">
                          <a:solidFill>
                            <a:srgbClr val="000000"/>
                          </a:solidFill>
                          <a:effectLst/>
                          <a:latin typeface="Corbel" panose="020B0503020204020204" pitchFamily="34" charset="0"/>
                        </a:rPr>
                        <a:t>0.3%</a:t>
                      </a:r>
                    </a:p>
                  </a:txBody>
                  <a:tcPr marL="7620" marR="7620" marT="762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rtl="0" fontAlgn="b"/>
                      <a:r>
                        <a:rPr lang="en-GB" sz="1450" b="0" i="0" u="none" strike="noStrike" dirty="0">
                          <a:solidFill>
                            <a:srgbClr val="000000"/>
                          </a:solidFill>
                          <a:effectLst/>
                          <a:latin typeface="Corbel" panose="020B0503020204020204" pitchFamily="34" charset="0"/>
                        </a:rPr>
                        <a:t>              28.81 </a:t>
                      </a:r>
                    </a:p>
                  </a:txBody>
                  <a:tcPr marL="7620" marR="7620" marT="762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rtl="0" fontAlgn="b"/>
                      <a:r>
                        <a:rPr lang="en-GB" sz="1450" b="0" i="0" u="none" strike="noStrike" dirty="0">
                          <a:solidFill>
                            <a:srgbClr val="000000"/>
                          </a:solidFill>
                          <a:effectLst/>
                          <a:latin typeface="Corbel" panose="020B0503020204020204" pitchFamily="34" charset="0"/>
                        </a:rPr>
                        <a:t>0.7%</a:t>
                      </a:r>
                    </a:p>
                  </a:txBody>
                  <a:tcPr marL="7620" marR="7620" marT="7620" marB="0" anchor="ctr">
                    <a:lnL w="12700" cap="flat" cmpd="sng" algn="ctr">
                      <a:solidFill>
                        <a:schemeClr val="bg1">
                          <a:lumMod val="85000"/>
                        </a:schemeClr>
                      </a:solidFill>
                      <a:prstDash val="solid"/>
                      <a:round/>
                      <a:headEnd type="none" w="med" len="med"/>
                      <a:tailEnd type="none" w="med" len="med"/>
                    </a:lnL>
                    <a:lnR w="12700" cap="flat" cmpd="sng" algn="ctr">
                      <a:solidFill>
                        <a:srgbClr val="BB16A3"/>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rtl="0" fontAlgn="b"/>
                      <a:r>
                        <a:rPr lang="en-GB" sz="1450" b="0" i="0" u="none" strike="noStrike" dirty="0">
                          <a:solidFill>
                            <a:srgbClr val="000000"/>
                          </a:solidFill>
                          <a:effectLst/>
                          <a:latin typeface="Corbel" panose="020B0503020204020204" pitchFamily="34" charset="0"/>
                        </a:rPr>
                        <a:t>               98.09 </a:t>
                      </a:r>
                    </a:p>
                  </a:txBody>
                  <a:tcPr marL="7620" marR="7620" marT="7620" marB="0" anchor="ctr">
                    <a:lnL w="12700" cap="flat" cmpd="sng" algn="ctr">
                      <a:solidFill>
                        <a:srgbClr val="BB16A3"/>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85000"/>
                      </a:schemeClr>
                    </a:solidFill>
                  </a:tcPr>
                </a:tc>
                <a:tc>
                  <a:txBody>
                    <a:bodyPr/>
                    <a:lstStyle/>
                    <a:p>
                      <a:pPr algn="ctr" rtl="0" fontAlgn="b"/>
                      <a:r>
                        <a:rPr lang="en-GB" sz="1450" b="0" i="0" u="none" strike="noStrike" dirty="0">
                          <a:solidFill>
                            <a:srgbClr val="000000"/>
                          </a:solidFill>
                          <a:effectLst/>
                          <a:latin typeface="Corbel" panose="020B0503020204020204" pitchFamily="34" charset="0"/>
                        </a:rPr>
                        <a:t>2.3%</a:t>
                      </a:r>
                    </a:p>
                  </a:txBody>
                  <a:tcPr marL="7620" marR="7620" marT="7620" marB="0" anchor="ctr">
                    <a:lnL w="12700" cap="flat" cmpd="sng" algn="ctr">
                      <a:solidFill>
                        <a:schemeClr val="bg1">
                          <a:lumMod val="8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xmlns="" val="10008"/>
                  </a:ext>
                </a:extLst>
              </a:tr>
              <a:tr h="236249">
                <a:tc>
                  <a:txBody>
                    <a:bodyPr/>
                    <a:lstStyle/>
                    <a:p>
                      <a:pPr algn="l" rtl="0" fontAlgn="b"/>
                      <a:r>
                        <a:rPr lang="en-GB" sz="1450" b="0" i="0" u="none" strike="noStrike" dirty="0">
                          <a:solidFill>
                            <a:srgbClr val="000000"/>
                          </a:solidFill>
                          <a:effectLst/>
                          <a:latin typeface="Corbel" panose="020B0503020204020204" pitchFamily="34" charset="0"/>
                        </a:rPr>
                        <a:t>Individual - Bank</a:t>
                      </a:r>
                    </a:p>
                  </a:txBody>
                  <a:tcPr marL="7620" marR="7620" marT="7620" marB="0" anchor="ctr">
                    <a:lnL w="12700" cap="flat" cmpd="sng" algn="ctr">
                      <a:no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ctr" rtl="0" fontAlgn="b"/>
                      <a:r>
                        <a:rPr lang="en-GB" sz="1450" b="0" i="0" u="none" strike="noStrike" dirty="0">
                          <a:solidFill>
                            <a:srgbClr val="000000"/>
                          </a:solidFill>
                          <a:effectLst/>
                          <a:latin typeface="Corbel" panose="020B0503020204020204" pitchFamily="34" charset="0"/>
                        </a:rPr>
                        <a:t>        5,500.16 </a:t>
                      </a:r>
                    </a:p>
                  </a:txBody>
                  <a:tcPr marL="7620" marR="7620" marT="762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ctr" rtl="0" fontAlgn="b"/>
                      <a:r>
                        <a:rPr lang="en-GB" sz="1450" b="0" i="0" u="none" strike="noStrike" dirty="0">
                          <a:solidFill>
                            <a:srgbClr val="000000"/>
                          </a:solidFill>
                          <a:effectLst/>
                          <a:latin typeface="Corbel" panose="020B0503020204020204" pitchFamily="34" charset="0"/>
                        </a:rPr>
                        <a:t>5.7%</a:t>
                      </a:r>
                    </a:p>
                  </a:txBody>
                  <a:tcPr marL="7620" marR="7620" marT="762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ctr" rtl="0" fontAlgn="b"/>
                      <a:r>
                        <a:rPr lang="en-GB" sz="1450" b="0" i="0" u="none" strike="noStrike" dirty="0">
                          <a:solidFill>
                            <a:srgbClr val="000000"/>
                          </a:solidFill>
                          <a:effectLst/>
                          <a:latin typeface="Corbel" panose="020B0503020204020204" pitchFamily="34" charset="0"/>
                        </a:rPr>
                        <a:t>        5,405.76 </a:t>
                      </a:r>
                    </a:p>
                  </a:txBody>
                  <a:tcPr marL="7620" marR="7620" marT="762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ctr" rtl="0" fontAlgn="b"/>
                      <a:r>
                        <a:rPr lang="en-GB" sz="1450" b="0" i="0" u="none" strike="noStrike" dirty="0">
                          <a:solidFill>
                            <a:srgbClr val="000000"/>
                          </a:solidFill>
                          <a:effectLst/>
                          <a:latin typeface="Corbel" panose="020B0503020204020204" pitchFamily="34" charset="0"/>
                        </a:rPr>
                        <a:t>5.7%</a:t>
                      </a:r>
                    </a:p>
                  </a:txBody>
                  <a:tcPr marL="7620" marR="7620" marT="7620" marB="0" anchor="ctr">
                    <a:lnL w="12700" cap="flat" cmpd="sng" algn="ctr">
                      <a:solidFill>
                        <a:schemeClr val="bg1">
                          <a:lumMod val="85000"/>
                        </a:schemeClr>
                      </a:solidFill>
                      <a:prstDash val="solid"/>
                      <a:round/>
                      <a:headEnd type="none" w="med" len="med"/>
                      <a:tailEnd type="none" w="med" len="med"/>
                    </a:lnL>
                    <a:lnR w="12700" cap="flat" cmpd="sng" algn="ctr">
                      <a:solidFill>
                        <a:srgbClr val="BB16A3"/>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ctr" rtl="0" fontAlgn="b"/>
                      <a:r>
                        <a:rPr lang="en-GB" sz="1450" b="0" i="0" u="none" strike="noStrike" dirty="0">
                          <a:solidFill>
                            <a:srgbClr val="000000"/>
                          </a:solidFill>
                          <a:effectLst/>
                          <a:latin typeface="Corbel" panose="020B0503020204020204" pitchFamily="34" charset="0"/>
                        </a:rPr>
                        <a:t>         5,395.27 </a:t>
                      </a:r>
                    </a:p>
                  </a:txBody>
                  <a:tcPr marL="7620" marR="7620" marT="7620" marB="0" anchor="ctr">
                    <a:lnL w="12700" cap="flat" cmpd="sng" algn="ctr">
                      <a:solidFill>
                        <a:srgbClr val="BB16A3"/>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85000"/>
                      </a:schemeClr>
                    </a:solidFill>
                  </a:tcPr>
                </a:tc>
                <a:tc>
                  <a:txBody>
                    <a:bodyPr/>
                    <a:lstStyle/>
                    <a:p>
                      <a:pPr algn="ctr" rtl="0" fontAlgn="b"/>
                      <a:r>
                        <a:rPr lang="en-GB" sz="1450" b="0" i="0" u="none" strike="noStrike" dirty="0">
                          <a:solidFill>
                            <a:srgbClr val="000000"/>
                          </a:solidFill>
                          <a:effectLst/>
                          <a:latin typeface="Corbel" panose="020B0503020204020204" pitchFamily="34" charset="0"/>
                        </a:rPr>
                        <a:t>6.1%</a:t>
                      </a:r>
                    </a:p>
                  </a:txBody>
                  <a:tcPr marL="7620" marR="7620" marT="7620" marB="0" anchor="ctr">
                    <a:lnL w="12700" cap="flat" cmpd="sng" algn="ctr">
                      <a:solidFill>
                        <a:schemeClr val="bg1">
                          <a:lumMod val="8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xmlns="" val="10009"/>
                  </a:ext>
                </a:extLst>
              </a:tr>
              <a:tr h="236249">
                <a:tc>
                  <a:txBody>
                    <a:bodyPr/>
                    <a:lstStyle/>
                    <a:p>
                      <a:pPr algn="l" rtl="0" fontAlgn="b"/>
                      <a:r>
                        <a:rPr lang="en-GB" sz="1450" b="0" i="0" u="none" strike="noStrike" dirty="0">
                          <a:solidFill>
                            <a:srgbClr val="000000"/>
                          </a:solidFill>
                          <a:effectLst/>
                          <a:latin typeface="Corbel" panose="020B0503020204020204" pitchFamily="34" charset="0"/>
                        </a:rPr>
                        <a:t>Individual - CDL</a:t>
                      </a:r>
                    </a:p>
                  </a:txBody>
                  <a:tcPr marL="7620" marR="7620" marT="7620" marB="0" anchor="ctr">
                    <a:lnL w="12700" cap="flat" cmpd="sng" algn="ctr">
                      <a:no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ctr" rtl="0" fontAlgn="b"/>
                      <a:r>
                        <a:rPr lang="en-GB" sz="1450" b="0" i="0" u="none" strike="noStrike" dirty="0">
                          <a:solidFill>
                            <a:srgbClr val="000000"/>
                          </a:solidFill>
                          <a:effectLst/>
                          <a:latin typeface="Corbel" panose="020B0503020204020204" pitchFamily="34" charset="0"/>
                        </a:rPr>
                        <a:t>       8,398.86 </a:t>
                      </a:r>
                    </a:p>
                  </a:txBody>
                  <a:tcPr marL="7620" marR="7620" marT="762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ctr" rtl="0" fontAlgn="b"/>
                      <a:r>
                        <a:rPr lang="en-GB" sz="1450" b="0" i="0" u="none" strike="noStrike" dirty="0">
                          <a:solidFill>
                            <a:srgbClr val="000000"/>
                          </a:solidFill>
                          <a:effectLst/>
                          <a:latin typeface="Corbel" panose="020B0503020204020204" pitchFamily="34" charset="0"/>
                        </a:rPr>
                        <a:t>40.7%</a:t>
                      </a:r>
                    </a:p>
                  </a:txBody>
                  <a:tcPr marL="7620" marR="7620" marT="762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ctr" rtl="0" fontAlgn="b"/>
                      <a:r>
                        <a:rPr lang="en-GB" sz="1450" b="0" i="0" u="none" strike="noStrike" dirty="0">
                          <a:solidFill>
                            <a:srgbClr val="000000"/>
                          </a:solidFill>
                          <a:effectLst/>
                          <a:latin typeface="Corbel" panose="020B0503020204020204" pitchFamily="34" charset="0"/>
                        </a:rPr>
                        <a:t>        2,754.39 </a:t>
                      </a:r>
                    </a:p>
                  </a:txBody>
                  <a:tcPr marL="7620" marR="7620" marT="762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ctr" rtl="0" fontAlgn="b"/>
                      <a:r>
                        <a:rPr lang="en-GB" sz="1450" b="0" i="0" u="none" strike="noStrike" dirty="0">
                          <a:solidFill>
                            <a:srgbClr val="000000"/>
                          </a:solidFill>
                          <a:effectLst/>
                          <a:latin typeface="Corbel" panose="020B0503020204020204" pitchFamily="34" charset="0"/>
                        </a:rPr>
                        <a:t>18.5%</a:t>
                      </a:r>
                    </a:p>
                  </a:txBody>
                  <a:tcPr marL="7620" marR="7620" marT="7620" marB="0" anchor="ctr">
                    <a:lnL w="12700" cap="flat" cmpd="sng" algn="ctr">
                      <a:solidFill>
                        <a:schemeClr val="bg1">
                          <a:lumMod val="85000"/>
                        </a:schemeClr>
                      </a:solidFill>
                      <a:prstDash val="solid"/>
                      <a:round/>
                      <a:headEnd type="none" w="med" len="med"/>
                      <a:tailEnd type="none" w="med" len="med"/>
                    </a:lnL>
                    <a:lnR w="12700" cap="flat" cmpd="sng" algn="ctr">
                      <a:solidFill>
                        <a:srgbClr val="BB16A3"/>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ctr" rtl="0" fontAlgn="b"/>
                      <a:r>
                        <a:rPr lang="en-GB" sz="1450" b="0" i="0" u="none" strike="noStrike" dirty="0">
                          <a:solidFill>
                            <a:srgbClr val="000000"/>
                          </a:solidFill>
                          <a:effectLst/>
                          <a:latin typeface="Corbel" panose="020B0503020204020204" pitchFamily="34" charset="0"/>
                        </a:rPr>
                        <a:t>         2,017.36 </a:t>
                      </a:r>
                    </a:p>
                  </a:txBody>
                  <a:tcPr marL="7620" marR="7620" marT="7620" marB="0" anchor="ctr">
                    <a:lnL w="12700" cap="flat" cmpd="sng" algn="ctr">
                      <a:solidFill>
                        <a:srgbClr val="BB16A3"/>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85000"/>
                      </a:schemeClr>
                    </a:solidFill>
                  </a:tcPr>
                </a:tc>
                <a:tc>
                  <a:txBody>
                    <a:bodyPr/>
                    <a:lstStyle/>
                    <a:p>
                      <a:pPr algn="ctr" rtl="0" fontAlgn="b"/>
                      <a:r>
                        <a:rPr lang="en-GB" sz="1450" b="0" i="0" u="none" strike="noStrike" dirty="0">
                          <a:solidFill>
                            <a:srgbClr val="000000"/>
                          </a:solidFill>
                          <a:effectLst/>
                          <a:latin typeface="Corbel" panose="020B0503020204020204" pitchFamily="34" charset="0"/>
                        </a:rPr>
                        <a:t>13.1%</a:t>
                      </a:r>
                    </a:p>
                  </a:txBody>
                  <a:tcPr marL="7620" marR="7620" marT="7620" marB="0" anchor="ctr">
                    <a:lnL w="12700" cap="flat" cmpd="sng" algn="ctr">
                      <a:solidFill>
                        <a:schemeClr val="bg1">
                          <a:lumMod val="8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xmlns="" val="10010"/>
                  </a:ext>
                </a:extLst>
              </a:tr>
              <a:tr h="236249">
                <a:tc>
                  <a:txBody>
                    <a:bodyPr/>
                    <a:lstStyle/>
                    <a:p>
                      <a:pPr algn="l" rtl="0" fontAlgn="b"/>
                      <a:r>
                        <a:rPr lang="en-GB" sz="1450" b="0" i="0" u="none" strike="noStrike" dirty="0">
                          <a:solidFill>
                            <a:srgbClr val="000000"/>
                          </a:solidFill>
                          <a:effectLst/>
                          <a:latin typeface="Corbel" panose="020B0503020204020204" pitchFamily="34" charset="0"/>
                        </a:rPr>
                        <a:t>Individual - Microfinance</a:t>
                      </a:r>
                    </a:p>
                  </a:txBody>
                  <a:tcPr marL="7620" marR="7620" marT="7620" marB="0" anchor="ctr">
                    <a:lnL w="12700" cap="flat" cmpd="sng" algn="ctr">
                      <a:no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ctr" rtl="0" fontAlgn="b"/>
                      <a:r>
                        <a:rPr lang="en-GB" sz="1450" b="0" i="0" u="none" strike="noStrike" dirty="0">
                          <a:solidFill>
                            <a:srgbClr val="000000"/>
                          </a:solidFill>
                          <a:effectLst/>
                          <a:latin typeface="Corbel" panose="020B0503020204020204" pitchFamily="34" charset="0"/>
                        </a:rPr>
                        <a:t>                       -   </a:t>
                      </a:r>
                    </a:p>
                  </a:txBody>
                  <a:tcPr marL="7620" marR="7620" marT="762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ctr" rtl="0" fontAlgn="b"/>
                      <a:r>
                        <a:rPr lang="en-GB" sz="1450" b="0" i="0" u="none" strike="noStrike" dirty="0">
                          <a:solidFill>
                            <a:srgbClr val="000000"/>
                          </a:solidFill>
                          <a:effectLst/>
                          <a:latin typeface="Corbel" panose="020B0503020204020204" pitchFamily="34" charset="0"/>
                        </a:rPr>
                        <a:t>0.0%</a:t>
                      </a:r>
                    </a:p>
                  </a:txBody>
                  <a:tcPr marL="7620" marR="7620" marT="762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ctr" rtl="0" fontAlgn="b"/>
                      <a:r>
                        <a:rPr lang="en-GB" sz="1450" b="0" i="0" u="none" strike="noStrike" dirty="0">
                          <a:solidFill>
                            <a:srgbClr val="000000"/>
                          </a:solidFill>
                          <a:effectLst/>
                          <a:latin typeface="Corbel" panose="020B0503020204020204" pitchFamily="34" charset="0"/>
                        </a:rPr>
                        <a:t>               53.04 </a:t>
                      </a:r>
                    </a:p>
                  </a:txBody>
                  <a:tcPr marL="7620" marR="7620" marT="762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ctr" rtl="0" fontAlgn="b"/>
                      <a:r>
                        <a:rPr lang="en-GB" sz="1450" b="0" i="0" u="none" strike="noStrike" dirty="0">
                          <a:solidFill>
                            <a:srgbClr val="000000"/>
                          </a:solidFill>
                          <a:effectLst/>
                          <a:latin typeface="Corbel" panose="020B0503020204020204" pitchFamily="34" charset="0"/>
                        </a:rPr>
                        <a:t>3.1%</a:t>
                      </a:r>
                    </a:p>
                  </a:txBody>
                  <a:tcPr marL="7620" marR="7620" marT="7620" marB="0" anchor="ctr">
                    <a:lnL w="12700" cap="flat" cmpd="sng" algn="ctr">
                      <a:solidFill>
                        <a:schemeClr val="bg1">
                          <a:lumMod val="85000"/>
                        </a:schemeClr>
                      </a:solidFill>
                      <a:prstDash val="solid"/>
                      <a:round/>
                      <a:headEnd type="none" w="med" len="med"/>
                      <a:tailEnd type="none" w="med" len="med"/>
                    </a:lnL>
                    <a:lnR w="12700" cap="flat" cmpd="sng" algn="ctr">
                      <a:solidFill>
                        <a:srgbClr val="BB16A3"/>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ctr" rtl="0" fontAlgn="b"/>
                      <a:r>
                        <a:rPr lang="en-GB" sz="1450" b="0" i="0" u="none" strike="noStrike" dirty="0">
                          <a:solidFill>
                            <a:srgbClr val="000000"/>
                          </a:solidFill>
                          <a:effectLst/>
                          <a:latin typeface="Corbel" panose="020B0503020204020204" pitchFamily="34" charset="0"/>
                        </a:rPr>
                        <a:t>               60.01 </a:t>
                      </a:r>
                    </a:p>
                  </a:txBody>
                  <a:tcPr marL="7620" marR="7620" marT="7620" marB="0" anchor="ctr">
                    <a:lnL w="12700" cap="flat" cmpd="sng" algn="ctr">
                      <a:solidFill>
                        <a:srgbClr val="BB16A3"/>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85000"/>
                      </a:schemeClr>
                    </a:solidFill>
                  </a:tcPr>
                </a:tc>
                <a:tc>
                  <a:txBody>
                    <a:bodyPr/>
                    <a:lstStyle/>
                    <a:p>
                      <a:pPr algn="ctr" rtl="0" fontAlgn="b"/>
                      <a:r>
                        <a:rPr lang="en-GB" sz="1450" b="0" i="0" u="none" strike="noStrike" dirty="0">
                          <a:solidFill>
                            <a:srgbClr val="000000"/>
                          </a:solidFill>
                          <a:effectLst/>
                          <a:latin typeface="Corbel" panose="020B0503020204020204" pitchFamily="34" charset="0"/>
                        </a:rPr>
                        <a:t>4.4%</a:t>
                      </a:r>
                    </a:p>
                  </a:txBody>
                  <a:tcPr marL="7620" marR="7620" marT="7620" marB="0" anchor="ctr">
                    <a:lnL w="12700" cap="flat" cmpd="sng" algn="ctr">
                      <a:solidFill>
                        <a:schemeClr val="bg1">
                          <a:lumMod val="8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xmlns="" val="10011"/>
                  </a:ext>
                </a:extLst>
              </a:tr>
              <a:tr h="236249">
                <a:tc>
                  <a:txBody>
                    <a:bodyPr/>
                    <a:lstStyle/>
                    <a:p>
                      <a:pPr algn="l" rtl="0" fontAlgn="b"/>
                      <a:r>
                        <a:rPr lang="en-GB" sz="1450" b="0" i="0" u="none" strike="noStrike" dirty="0">
                          <a:solidFill>
                            <a:srgbClr val="000000"/>
                          </a:solidFill>
                          <a:effectLst/>
                          <a:latin typeface="Corbel" panose="020B0503020204020204" pitchFamily="34" charset="0"/>
                        </a:rPr>
                        <a:t>Information &amp; Communications</a:t>
                      </a:r>
                    </a:p>
                  </a:txBody>
                  <a:tcPr marL="7620" marR="7620" marT="7620" marB="0" anchor="ctr">
                    <a:lnL w="12700" cap="flat" cmpd="sng" algn="ctr">
                      <a:no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rtl="0" fontAlgn="b"/>
                      <a:r>
                        <a:rPr lang="en-GB" sz="1450" b="0" i="0" u="none" strike="noStrike" dirty="0">
                          <a:solidFill>
                            <a:srgbClr val="000000"/>
                          </a:solidFill>
                          <a:effectLst/>
                          <a:latin typeface="Corbel" panose="020B0503020204020204" pitchFamily="34" charset="0"/>
                        </a:rPr>
                        <a:t>            540.27 </a:t>
                      </a:r>
                    </a:p>
                  </a:txBody>
                  <a:tcPr marL="7620" marR="7620" marT="762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rtl="0" fontAlgn="b"/>
                      <a:r>
                        <a:rPr lang="en-GB" sz="1450" b="0" i="0" u="none" strike="noStrike" dirty="0">
                          <a:solidFill>
                            <a:srgbClr val="000000"/>
                          </a:solidFill>
                          <a:effectLst/>
                          <a:latin typeface="Corbel" panose="020B0503020204020204" pitchFamily="34" charset="0"/>
                        </a:rPr>
                        <a:t>2.4%</a:t>
                      </a:r>
                    </a:p>
                  </a:txBody>
                  <a:tcPr marL="7620" marR="7620" marT="762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rtl="0" fontAlgn="b"/>
                      <a:r>
                        <a:rPr lang="en-GB" sz="1450" b="0" i="0" u="none" strike="noStrike" dirty="0">
                          <a:solidFill>
                            <a:srgbClr val="000000"/>
                          </a:solidFill>
                          <a:effectLst/>
                          <a:latin typeface="Corbel" panose="020B0503020204020204" pitchFamily="34" charset="0"/>
                        </a:rPr>
                        <a:t>       4,669.96 </a:t>
                      </a:r>
                    </a:p>
                  </a:txBody>
                  <a:tcPr marL="7620" marR="7620" marT="762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rtl="0" fontAlgn="b"/>
                      <a:r>
                        <a:rPr lang="en-GB" sz="1450" b="0" i="0" u="none" strike="noStrike" dirty="0">
                          <a:solidFill>
                            <a:srgbClr val="000000"/>
                          </a:solidFill>
                          <a:effectLst/>
                          <a:latin typeface="Corbel" panose="020B0503020204020204" pitchFamily="34" charset="0"/>
                        </a:rPr>
                        <a:t>22.0%</a:t>
                      </a:r>
                    </a:p>
                  </a:txBody>
                  <a:tcPr marL="7620" marR="7620" marT="7620" marB="0" anchor="ctr">
                    <a:lnL w="12700" cap="flat" cmpd="sng" algn="ctr">
                      <a:solidFill>
                        <a:schemeClr val="bg1">
                          <a:lumMod val="85000"/>
                        </a:schemeClr>
                      </a:solidFill>
                      <a:prstDash val="solid"/>
                      <a:round/>
                      <a:headEnd type="none" w="med" len="med"/>
                      <a:tailEnd type="none" w="med" len="med"/>
                    </a:lnL>
                    <a:lnR w="12700" cap="flat" cmpd="sng" algn="ctr">
                      <a:solidFill>
                        <a:srgbClr val="BB16A3"/>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rtl="0" fontAlgn="b"/>
                      <a:r>
                        <a:rPr lang="en-GB" sz="1450" b="0" i="0" u="none" strike="noStrike" dirty="0">
                          <a:solidFill>
                            <a:srgbClr val="000000"/>
                          </a:solidFill>
                          <a:effectLst/>
                          <a:latin typeface="Corbel" panose="020B0503020204020204" pitchFamily="34" charset="0"/>
                        </a:rPr>
                        <a:t>        4,925.19 </a:t>
                      </a:r>
                    </a:p>
                  </a:txBody>
                  <a:tcPr marL="7620" marR="7620" marT="7620" marB="0" anchor="ctr">
                    <a:lnL w="12700" cap="flat" cmpd="sng" algn="ctr">
                      <a:solidFill>
                        <a:srgbClr val="BB16A3"/>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85000"/>
                      </a:schemeClr>
                    </a:solidFill>
                  </a:tcPr>
                </a:tc>
                <a:tc>
                  <a:txBody>
                    <a:bodyPr/>
                    <a:lstStyle/>
                    <a:p>
                      <a:pPr algn="ctr" rtl="0" fontAlgn="b"/>
                      <a:r>
                        <a:rPr lang="en-GB" sz="1450" b="0" i="0" u="none" strike="noStrike" dirty="0">
                          <a:solidFill>
                            <a:srgbClr val="000000"/>
                          </a:solidFill>
                          <a:effectLst/>
                          <a:latin typeface="Corbel" panose="020B0503020204020204" pitchFamily="34" charset="0"/>
                        </a:rPr>
                        <a:t>22.1%</a:t>
                      </a:r>
                    </a:p>
                  </a:txBody>
                  <a:tcPr marL="7620" marR="7620" marT="7620" marB="0" anchor="ctr">
                    <a:lnL w="12700" cap="flat" cmpd="sng" algn="ctr">
                      <a:solidFill>
                        <a:schemeClr val="bg1">
                          <a:lumMod val="8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xmlns="" val="10012"/>
                  </a:ext>
                </a:extLst>
              </a:tr>
              <a:tr h="236249">
                <a:tc>
                  <a:txBody>
                    <a:bodyPr/>
                    <a:lstStyle/>
                    <a:p>
                      <a:pPr algn="l" rtl="0" fontAlgn="b"/>
                      <a:r>
                        <a:rPr lang="en-GB" sz="1450" b="0" i="0" u="none" strike="noStrike" dirty="0">
                          <a:solidFill>
                            <a:srgbClr val="000000"/>
                          </a:solidFill>
                          <a:effectLst/>
                          <a:latin typeface="Corbel" panose="020B0503020204020204" pitchFamily="34" charset="0"/>
                        </a:rPr>
                        <a:t>Manufacturing </a:t>
                      </a:r>
                    </a:p>
                  </a:txBody>
                  <a:tcPr marL="7620" marR="7620" marT="7620" marB="0" anchor="ctr">
                    <a:lnL w="12700" cap="flat" cmpd="sng" algn="ctr">
                      <a:no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rtl="0" fontAlgn="b"/>
                      <a:r>
                        <a:rPr lang="en-GB" sz="1450" b="0" i="0" u="none" strike="noStrike" dirty="0">
                          <a:solidFill>
                            <a:srgbClr val="000000"/>
                          </a:solidFill>
                          <a:effectLst/>
                          <a:latin typeface="Corbel" panose="020B0503020204020204" pitchFamily="34" charset="0"/>
                        </a:rPr>
                        <a:t>        2,156.15 </a:t>
                      </a:r>
                    </a:p>
                  </a:txBody>
                  <a:tcPr marL="7620" marR="7620" marT="762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rtl="0" fontAlgn="b"/>
                      <a:r>
                        <a:rPr lang="en-GB" sz="1450" b="0" i="0" u="none" strike="noStrike" dirty="0">
                          <a:solidFill>
                            <a:srgbClr val="000000"/>
                          </a:solidFill>
                          <a:effectLst/>
                          <a:latin typeface="Corbel" panose="020B0503020204020204" pitchFamily="34" charset="0"/>
                        </a:rPr>
                        <a:t>4.3%</a:t>
                      </a:r>
                    </a:p>
                  </a:txBody>
                  <a:tcPr marL="7620" marR="7620" marT="762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rtl="0" fontAlgn="b"/>
                      <a:r>
                        <a:rPr lang="en-GB" sz="1450" b="0" i="0" u="none" strike="noStrike" dirty="0">
                          <a:solidFill>
                            <a:srgbClr val="000000"/>
                          </a:solidFill>
                          <a:effectLst/>
                          <a:latin typeface="Corbel" panose="020B0503020204020204" pitchFamily="34" charset="0"/>
                        </a:rPr>
                        <a:t>       1,680.68 </a:t>
                      </a:r>
                    </a:p>
                  </a:txBody>
                  <a:tcPr marL="7620" marR="7620" marT="762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rtl="0" fontAlgn="b"/>
                      <a:r>
                        <a:rPr lang="en-GB" sz="1450" b="0" i="0" u="none" strike="noStrike" dirty="0">
                          <a:solidFill>
                            <a:srgbClr val="000000"/>
                          </a:solidFill>
                          <a:effectLst/>
                          <a:latin typeface="Corbel" panose="020B0503020204020204" pitchFamily="34" charset="0"/>
                        </a:rPr>
                        <a:t>3.8%</a:t>
                      </a:r>
                    </a:p>
                  </a:txBody>
                  <a:tcPr marL="7620" marR="7620" marT="7620" marB="0" anchor="ctr">
                    <a:lnL w="12700" cap="flat" cmpd="sng" algn="ctr">
                      <a:solidFill>
                        <a:schemeClr val="bg1">
                          <a:lumMod val="85000"/>
                        </a:schemeClr>
                      </a:solidFill>
                      <a:prstDash val="solid"/>
                      <a:round/>
                      <a:headEnd type="none" w="med" len="med"/>
                      <a:tailEnd type="none" w="med" len="med"/>
                    </a:lnL>
                    <a:lnR w="12700" cap="flat" cmpd="sng" algn="ctr">
                      <a:solidFill>
                        <a:srgbClr val="BB16A3"/>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rtl="0" fontAlgn="b"/>
                      <a:r>
                        <a:rPr lang="en-GB" sz="1450" b="0" i="0" u="none" strike="noStrike" dirty="0">
                          <a:solidFill>
                            <a:srgbClr val="000000"/>
                          </a:solidFill>
                          <a:effectLst/>
                          <a:latin typeface="Corbel" panose="020B0503020204020204" pitchFamily="34" charset="0"/>
                        </a:rPr>
                        <a:t>         1,647.30 </a:t>
                      </a:r>
                    </a:p>
                  </a:txBody>
                  <a:tcPr marL="7620" marR="7620" marT="7620" marB="0" anchor="ctr">
                    <a:lnL w="12700" cap="flat" cmpd="sng" algn="ctr">
                      <a:solidFill>
                        <a:srgbClr val="BB16A3"/>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85000"/>
                      </a:schemeClr>
                    </a:solidFill>
                  </a:tcPr>
                </a:tc>
                <a:tc>
                  <a:txBody>
                    <a:bodyPr/>
                    <a:lstStyle/>
                    <a:p>
                      <a:pPr algn="ctr" rtl="0" fontAlgn="b"/>
                      <a:r>
                        <a:rPr lang="en-GB" sz="1450" b="0" i="0" u="none" strike="noStrike" dirty="0">
                          <a:solidFill>
                            <a:srgbClr val="000000"/>
                          </a:solidFill>
                          <a:effectLst/>
                          <a:latin typeface="Corbel" panose="020B0503020204020204" pitchFamily="34" charset="0"/>
                        </a:rPr>
                        <a:t>4.1%</a:t>
                      </a:r>
                    </a:p>
                  </a:txBody>
                  <a:tcPr marL="7620" marR="7620" marT="7620" marB="0" anchor="ctr">
                    <a:lnL w="12700" cap="flat" cmpd="sng" algn="ctr">
                      <a:solidFill>
                        <a:schemeClr val="bg1">
                          <a:lumMod val="8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xmlns="" val="10013"/>
                  </a:ext>
                </a:extLst>
              </a:tr>
              <a:tr h="236249">
                <a:tc>
                  <a:txBody>
                    <a:bodyPr/>
                    <a:lstStyle/>
                    <a:p>
                      <a:pPr algn="l" rtl="0" fontAlgn="b"/>
                      <a:r>
                        <a:rPr lang="en-GB" sz="1450" b="0" i="0" u="none" strike="noStrike" dirty="0">
                          <a:solidFill>
                            <a:srgbClr val="000000"/>
                          </a:solidFill>
                          <a:effectLst/>
                          <a:latin typeface="Corbel" panose="020B0503020204020204" pitchFamily="34" charset="0"/>
                        </a:rPr>
                        <a:t>Oil&amp;Gas- Downstream</a:t>
                      </a:r>
                    </a:p>
                  </a:txBody>
                  <a:tcPr marL="7620" marR="7620" marT="7620" marB="0" anchor="ctr">
                    <a:lnL w="12700" cap="flat" cmpd="sng" algn="ctr">
                      <a:no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rtl="0" fontAlgn="b"/>
                      <a:r>
                        <a:rPr lang="en-GB" sz="1450" b="0" i="0" u="none" strike="noStrike" dirty="0">
                          <a:solidFill>
                            <a:srgbClr val="000000"/>
                          </a:solidFill>
                          <a:effectLst/>
                          <a:latin typeface="Corbel" panose="020B0503020204020204" pitchFamily="34" charset="0"/>
                        </a:rPr>
                        <a:t>            278.47 </a:t>
                      </a:r>
                    </a:p>
                  </a:txBody>
                  <a:tcPr marL="7620" marR="7620" marT="762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rtl="0" fontAlgn="b"/>
                      <a:r>
                        <a:rPr lang="en-GB" sz="1450" b="0" i="0" u="none" strike="noStrike" dirty="0">
                          <a:solidFill>
                            <a:srgbClr val="000000"/>
                          </a:solidFill>
                          <a:effectLst/>
                          <a:latin typeface="Corbel" panose="020B0503020204020204" pitchFamily="34" charset="0"/>
                        </a:rPr>
                        <a:t>0.6%</a:t>
                      </a:r>
                    </a:p>
                  </a:txBody>
                  <a:tcPr marL="7620" marR="7620" marT="762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rtl="0" fontAlgn="b"/>
                      <a:r>
                        <a:rPr lang="en-GB" sz="1450" b="0" i="0" u="none" strike="noStrike" dirty="0">
                          <a:solidFill>
                            <a:srgbClr val="000000"/>
                          </a:solidFill>
                          <a:effectLst/>
                          <a:latin typeface="Corbel" panose="020B0503020204020204" pitchFamily="34" charset="0"/>
                        </a:rPr>
                        <a:t>       1,293.69 </a:t>
                      </a:r>
                    </a:p>
                  </a:txBody>
                  <a:tcPr marL="7620" marR="7620" marT="762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rtl="0" fontAlgn="b"/>
                      <a:r>
                        <a:rPr lang="en-GB" sz="1450" b="0" i="0" u="none" strike="noStrike" dirty="0">
                          <a:solidFill>
                            <a:srgbClr val="000000"/>
                          </a:solidFill>
                          <a:effectLst/>
                          <a:latin typeface="Corbel" panose="020B0503020204020204" pitchFamily="34" charset="0"/>
                        </a:rPr>
                        <a:t>2.6%</a:t>
                      </a:r>
                    </a:p>
                  </a:txBody>
                  <a:tcPr marL="7620" marR="7620" marT="7620" marB="0" anchor="ctr">
                    <a:lnL w="12700" cap="flat" cmpd="sng" algn="ctr">
                      <a:solidFill>
                        <a:schemeClr val="bg1">
                          <a:lumMod val="85000"/>
                        </a:schemeClr>
                      </a:solidFill>
                      <a:prstDash val="solid"/>
                      <a:round/>
                      <a:headEnd type="none" w="med" len="med"/>
                      <a:tailEnd type="none" w="med" len="med"/>
                    </a:lnL>
                    <a:lnR w="12700" cap="flat" cmpd="sng" algn="ctr">
                      <a:solidFill>
                        <a:srgbClr val="BB16A3"/>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rtl="0" fontAlgn="b"/>
                      <a:r>
                        <a:rPr lang="en-GB" sz="1450" b="0" i="0" u="none" strike="noStrike" dirty="0">
                          <a:solidFill>
                            <a:srgbClr val="000000"/>
                          </a:solidFill>
                          <a:effectLst/>
                          <a:latin typeface="Corbel" panose="020B0503020204020204" pitchFamily="34" charset="0"/>
                        </a:rPr>
                        <a:t>          1,357.10 </a:t>
                      </a:r>
                    </a:p>
                  </a:txBody>
                  <a:tcPr marL="7620" marR="7620" marT="7620" marB="0" anchor="ctr">
                    <a:lnL w="12700" cap="flat" cmpd="sng" algn="ctr">
                      <a:solidFill>
                        <a:srgbClr val="BB16A3"/>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85000"/>
                      </a:schemeClr>
                    </a:solidFill>
                  </a:tcPr>
                </a:tc>
                <a:tc>
                  <a:txBody>
                    <a:bodyPr/>
                    <a:lstStyle/>
                    <a:p>
                      <a:pPr algn="ctr" rtl="0" fontAlgn="b"/>
                      <a:r>
                        <a:rPr lang="en-GB" sz="1450" b="0" i="0" u="none" strike="noStrike" dirty="0">
                          <a:solidFill>
                            <a:srgbClr val="000000"/>
                          </a:solidFill>
                          <a:effectLst/>
                          <a:latin typeface="Corbel" panose="020B0503020204020204" pitchFamily="34" charset="0"/>
                        </a:rPr>
                        <a:t>2.8%</a:t>
                      </a:r>
                    </a:p>
                  </a:txBody>
                  <a:tcPr marL="7620" marR="7620" marT="7620" marB="0" anchor="ctr">
                    <a:lnL w="12700" cap="flat" cmpd="sng" algn="ctr">
                      <a:solidFill>
                        <a:schemeClr val="bg1">
                          <a:lumMod val="8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xmlns="" val="10014"/>
                  </a:ext>
                </a:extLst>
              </a:tr>
              <a:tr h="236249">
                <a:tc>
                  <a:txBody>
                    <a:bodyPr/>
                    <a:lstStyle/>
                    <a:p>
                      <a:pPr algn="l" rtl="0" fontAlgn="b"/>
                      <a:r>
                        <a:rPr lang="en-GB" sz="1450" b="0" i="0" u="none" strike="noStrike" dirty="0">
                          <a:solidFill>
                            <a:srgbClr val="000000"/>
                          </a:solidFill>
                          <a:effectLst/>
                          <a:latin typeface="Corbel" panose="020B0503020204020204" pitchFamily="34" charset="0"/>
                        </a:rPr>
                        <a:t>Oil &amp; Gas – Upstream</a:t>
                      </a:r>
                    </a:p>
                  </a:txBody>
                  <a:tcPr marL="7620" marR="7620" marT="7620" marB="0" anchor="ctr">
                    <a:lnL w="12700" cap="flat" cmpd="sng" algn="ctr">
                      <a:no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rtl="0" fontAlgn="b"/>
                      <a:r>
                        <a:rPr lang="en-GB" sz="1450" b="0" i="0" u="none" strike="noStrike" dirty="0">
                          <a:solidFill>
                            <a:srgbClr val="000000"/>
                          </a:solidFill>
                          <a:effectLst/>
                          <a:latin typeface="Corbel" panose="020B0503020204020204" pitchFamily="34" charset="0"/>
                        </a:rPr>
                        <a:t>                       -   </a:t>
                      </a:r>
                    </a:p>
                  </a:txBody>
                  <a:tcPr marL="7620" marR="7620" marT="762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rtl="0" fontAlgn="b"/>
                      <a:r>
                        <a:rPr lang="en-GB" sz="1450" b="0" i="0" u="none" strike="noStrike" dirty="0">
                          <a:solidFill>
                            <a:srgbClr val="000000"/>
                          </a:solidFill>
                          <a:effectLst/>
                          <a:latin typeface="Corbel" panose="020B0503020204020204" pitchFamily="34" charset="0"/>
                        </a:rPr>
                        <a:t>0.0%</a:t>
                      </a:r>
                    </a:p>
                  </a:txBody>
                  <a:tcPr marL="7620" marR="7620" marT="762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rtl="0" fontAlgn="b"/>
                      <a:r>
                        <a:rPr lang="en-GB" sz="1450" b="0" i="0" u="none" strike="noStrike" dirty="0">
                          <a:solidFill>
                            <a:srgbClr val="000000"/>
                          </a:solidFill>
                          <a:effectLst/>
                          <a:latin typeface="Corbel" panose="020B0503020204020204" pitchFamily="34" charset="0"/>
                        </a:rPr>
                        <a:t>                       -   </a:t>
                      </a:r>
                    </a:p>
                  </a:txBody>
                  <a:tcPr marL="7620" marR="7620" marT="762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rtl="0" fontAlgn="b"/>
                      <a:r>
                        <a:rPr lang="en-GB" sz="1450" b="0" i="0" u="none" strike="noStrike" dirty="0">
                          <a:solidFill>
                            <a:srgbClr val="000000"/>
                          </a:solidFill>
                          <a:effectLst/>
                          <a:latin typeface="Corbel" panose="020B0503020204020204" pitchFamily="34" charset="0"/>
                        </a:rPr>
                        <a:t>0.0%</a:t>
                      </a:r>
                    </a:p>
                  </a:txBody>
                  <a:tcPr marL="7620" marR="7620" marT="7620" marB="0" anchor="ctr">
                    <a:lnL w="12700" cap="flat" cmpd="sng" algn="ctr">
                      <a:solidFill>
                        <a:schemeClr val="bg1">
                          <a:lumMod val="85000"/>
                        </a:schemeClr>
                      </a:solidFill>
                      <a:prstDash val="solid"/>
                      <a:round/>
                      <a:headEnd type="none" w="med" len="med"/>
                      <a:tailEnd type="none" w="med" len="med"/>
                    </a:lnL>
                    <a:lnR w="12700" cap="flat" cmpd="sng" algn="ctr">
                      <a:solidFill>
                        <a:srgbClr val="BB16A3"/>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rtl="0" fontAlgn="b"/>
                      <a:r>
                        <a:rPr lang="en-GB" sz="1450" b="0" i="0" u="none" strike="noStrike" dirty="0">
                          <a:solidFill>
                            <a:srgbClr val="000000"/>
                          </a:solidFill>
                          <a:effectLst/>
                          <a:latin typeface="Corbel" panose="020B0503020204020204" pitchFamily="34" charset="0"/>
                        </a:rPr>
                        <a:t>                        -   </a:t>
                      </a:r>
                    </a:p>
                  </a:txBody>
                  <a:tcPr marL="7620" marR="7620" marT="7620" marB="0" anchor="ctr">
                    <a:lnL w="12700" cap="flat" cmpd="sng" algn="ctr">
                      <a:solidFill>
                        <a:srgbClr val="BB16A3"/>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85000"/>
                      </a:schemeClr>
                    </a:solidFill>
                  </a:tcPr>
                </a:tc>
                <a:tc>
                  <a:txBody>
                    <a:bodyPr/>
                    <a:lstStyle/>
                    <a:p>
                      <a:pPr algn="ctr" rtl="0" fontAlgn="b"/>
                      <a:r>
                        <a:rPr lang="en-GB" sz="1450" b="0" i="0" u="none" strike="noStrike" dirty="0">
                          <a:solidFill>
                            <a:srgbClr val="000000"/>
                          </a:solidFill>
                          <a:effectLst/>
                          <a:latin typeface="Corbel" panose="020B0503020204020204" pitchFamily="34" charset="0"/>
                        </a:rPr>
                        <a:t>0.0%</a:t>
                      </a:r>
                    </a:p>
                  </a:txBody>
                  <a:tcPr marL="7620" marR="7620" marT="7620" marB="0" anchor="ctr">
                    <a:lnL w="12700" cap="flat" cmpd="sng" algn="ctr">
                      <a:solidFill>
                        <a:schemeClr val="bg1">
                          <a:lumMod val="8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xmlns="" val="10015"/>
                  </a:ext>
                </a:extLst>
              </a:tr>
              <a:tr h="236249">
                <a:tc>
                  <a:txBody>
                    <a:bodyPr/>
                    <a:lstStyle/>
                    <a:p>
                      <a:pPr algn="l" rtl="0" fontAlgn="b"/>
                      <a:r>
                        <a:rPr lang="en-GB" sz="1450" b="0" i="0" u="none" strike="noStrike" dirty="0">
                          <a:solidFill>
                            <a:srgbClr val="000000"/>
                          </a:solidFill>
                          <a:effectLst/>
                          <a:latin typeface="Corbel" panose="020B0503020204020204" pitchFamily="34" charset="0"/>
                        </a:rPr>
                        <a:t>Oil &amp; Gas Services </a:t>
                      </a:r>
                    </a:p>
                  </a:txBody>
                  <a:tcPr marL="7620" marR="7620" marT="7620" marB="0" anchor="ctr">
                    <a:lnL w="12700" cap="flat" cmpd="sng" algn="ctr">
                      <a:no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rtl="0" fontAlgn="b"/>
                      <a:r>
                        <a:rPr lang="en-GB" sz="1450" b="0" i="0" u="none" strike="noStrike" dirty="0">
                          <a:solidFill>
                            <a:srgbClr val="000000"/>
                          </a:solidFill>
                          <a:effectLst/>
                          <a:latin typeface="Corbel" panose="020B0503020204020204" pitchFamily="34" charset="0"/>
                        </a:rPr>
                        <a:t>            245.45 </a:t>
                      </a:r>
                    </a:p>
                  </a:txBody>
                  <a:tcPr marL="7620" marR="7620" marT="762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rtl="0" fontAlgn="b"/>
                      <a:r>
                        <a:rPr lang="en-GB" sz="1450" b="0" i="0" u="none" strike="noStrike" dirty="0">
                          <a:solidFill>
                            <a:srgbClr val="000000"/>
                          </a:solidFill>
                          <a:effectLst/>
                          <a:latin typeface="Corbel" panose="020B0503020204020204" pitchFamily="34" charset="0"/>
                        </a:rPr>
                        <a:t>1.3%</a:t>
                      </a:r>
                    </a:p>
                  </a:txBody>
                  <a:tcPr marL="7620" marR="7620" marT="762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rtl="0" fontAlgn="b"/>
                      <a:r>
                        <a:rPr lang="en-GB" sz="1450" b="0" i="0" u="none" strike="noStrike" dirty="0">
                          <a:solidFill>
                            <a:srgbClr val="000000"/>
                          </a:solidFill>
                          <a:effectLst/>
                          <a:latin typeface="Corbel" panose="020B0503020204020204" pitchFamily="34" charset="0"/>
                        </a:rPr>
                        <a:t>        5,134.87 </a:t>
                      </a:r>
                    </a:p>
                  </a:txBody>
                  <a:tcPr marL="7620" marR="7620" marT="762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rtl="0" fontAlgn="b"/>
                      <a:r>
                        <a:rPr lang="en-GB" sz="1450" b="0" i="0" u="none" strike="noStrike" dirty="0">
                          <a:solidFill>
                            <a:srgbClr val="000000"/>
                          </a:solidFill>
                          <a:effectLst/>
                          <a:latin typeface="Corbel" panose="020B0503020204020204" pitchFamily="34" charset="0"/>
                        </a:rPr>
                        <a:t>24.3%</a:t>
                      </a:r>
                    </a:p>
                  </a:txBody>
                  <a:tcPr marL="7620" marR="7620" marT="7620" marB="0" anchor="ctr">
                    <a:lnL w="12700" cap="flat" cmpd="sng" algn="ctr">
                      <a:solidFill>
                        <a:schemeClr val="bg1">
                          <a:lumMod val="85000"/>
                        </a:schemeClr>
                      </a:solidFill>
                      <a:prstDash val="solid"/>
                      <a:round/>
                      <a:headEnd type="none" w="med" len="med"/>
                      <a:tailEnd type="none" w="med" len="med"/>
                    </a:lnL>
                    <a:lnR w="12700" cap="flat" cmpd="sng" algn="ctr">
                      <a:solidFill>
                        <a:srgbClr val="BB16A3"/>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rtl="0" fontAlgn="b"/>
                      <a:r>
                        <a:rPr lang="en-GB" sz="1450" b="0" i="0" u="none" strike="noStrike" dirty="0">
                          <a:solidFill>
                            <a:srgbClr val="000000"/>
                          </a:solidFill>
                          <a:effectLst/>
                          <a:latin typeface="Corbel" panose="020B0503020204020204" pitchFamily="34" charset="0"/>
                        </a:rPr>
                        <a:t>         5,280.87 </a:t>
                      </a:r>
                    </a:p>
                  </a:txBody>
                  <a:tcPr marL="7620" marR="7620" marT="7620" marB="0" anchor="ctr">
                    <a:lnL w="12700" cap="flat" cmpd="sng" algn="ctr">
                      <a:solidFill>
                        <a:srgbClr val="BB16A3"/>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85000"/>
                      </a:schemeClr>
                    </a:solidFill>
                  </a:tcPr>
                </a:tc>
                <a:tc>
                  <a:txBody>
                    <a:bodyPr/>
                    <a:lstStyle/>
                    <a:p>
                      <a:pPr algn="ctr" rtl="0" fontAlgn="b"/>
                      <a:r>
                        <a:rPr lang="en-GB" sz="1450" b="0" i="0" u="none" strike="noStrike" dirty="0">
                          <a:solidFill>
                            <a:srgbClr val="000000"/>
                          </a:solidFill>
                          <a:effectLst/>
                          <a:latin typeface="Corbel" panose="020B0503020204020204" pitchFamily="34" charset="0"/>
                        </a:rPr>
                        <a:t>24.4%</a:t>
                      </a:r>
                    </a:p>
                  </a:txBody>
                  <a:tcPr marL="7620" marR="7620" marT="7620" marB="0" anchor="ctr">
                    <a:lnL w="12700" cap="flat" cmpd="sng" algn="ctr">
                      <a:solidFill>
                        <a:schemeClr val="bg1">
                          <a:lumMod val="8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xmlns="" val="10016"/>
                  </a:ext>
                </a:extLst>
              </a:tr>
              <a:tr h="236249">
                <a:tc>
                  <a:txBody>
                    <a:bodyPr/>
                    <a:lstStyle/>
                    <a:p>
                      <a:pPr algn="l" rtl="0" fontAlgn="b"/>
                      <a:r>
                        <a:rPr lang="en-GB" sz="1450" b="0" i="0" u="none" strike="noStrike" dirty="0">
                          <a:solidFill>
                            <a:srgbClr val="000000"/>
                          </a:solidFill>
                          <a:effectLst/>
                          <a:latin typeface="Corbel" panose="020B0503020204020204" pitchFamily="34" charset="0"/>
                        </a:rPr>
                        <a:t>Power &amp; Energy </a:t>
                      </a:r>
                    </a:p>
                  </a:txBody>
                  <a:tcPr marL="7620" marR="7620" marT="7620" marB="0" anchor="ctr">
                    <a:lnL w="12700" cap="flat" cmpd="sng" algn="ctr">
                      <a:no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rtl="0" fontAlgn="b"/>
                      <a:r>
                        <a:rPr lang="en-GB" sz="1450" b="0" i="0" u="none" strike="noStrike" dirty="0">
                          <a:solidFill>
                            <a:srgbClr val="000000"/>
                          </a:solidFill>
                          <a:effectLst/>
                          <a:latin typeface="Corbel" panose="020B0503020204020204" pitchFamily="34" charset="0"/>
                        </a:rPr>
                        <a:t>              32.24 </a:t>
                      </a:r>
                    </a:p>
                  </a:txBody>
                  <a:tcPr marL="7620" marR="7620" marT="762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rtl="0" fontAlgn="b"/>
                      <a:r>
                        <a:rPr lang="en-GB" sz="1450" b="0" i="0" u="none" strike="noStrike" dirty="0">
                          <a:solidFill>
                            <a:srgbClr val="000000"/>
                          </a:solidFill>
                          <a:effectLst/>
                          <a:latin typeface="Corbel" panose="020B0503020204020204" pitchFamily="34" charset="0"/>
                        </a:rPr>
                        <a:t>0.1%</a:t>
                      </a:r>
                    </a:p>
                  </a:txBody>
                  <a:tcPr marL="7620" marR="7620" marT="762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rtl="0" fontAlgn="b"/>
                      <a:r>
                        <a:rPr lang="en-GB" sz="1450" b="0" i="0" u="none" strike="noStrike" dirty="0">
                          <a:solidFill>
                            <a:srgbClr val="000000"/>
                          </a:solidFill>
                          <a:effectLst/>
                          <a:latin typeface="Corbel" panose="020B0503020204020204" pitchFamily="34" charset="0"/>
                        </a:rPr>
                        <a:t>                       -   </a:t>
                      </a:r>
                    </a:p>
                  </a:txBody>
                  <a:tcPr marL="7620" marR="7620" marT="762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rtl="0" fontAlgn="b"/>
                      <a:r>
                        <a:rPr lang="en-GB" sz="1450" b="0" i="0" u="none" strike="noStrike" dirty="0">
                          <a:solidFill>
                            <a:srgbClr val="000000"/>
                          </a:solidFill>
                          <a:effectLst/>
                          <a:latin typeface="Corbel" panose="020B0503020204020204" pitchFamily="34" charset="0"/>
                        </a:rPr>
                        <a:t>0.0%</a:t>
                      </a:r>
                    </a:p>
                  </a:txBody>
                  <a:tcPr marL="7620" marR="7620" marT="7620" marB="0" anchor="ctr">
                    <a:lnL w="12700" cap="flat" cmpd="sng" algn="ctr">
                      <a:solidFill>
                        <a:schemeClr val="bg1">
                          <a:lumMod val="85000"/>
                        </a:schemeClr>
                      </a:solidFill>
                      <a:prstDash val="solid"/>
                      <a:round/>
                      <a:headEnd type="none" w="med" len="med"/>
                      <a:tailEnd type="none" w="med" len="med"/>
                    </a:lnL>
                    <a:lnR w="12700" cap="flat" cmpd="sng" algn="ctr">
                      <a:solidFill>
                        <a:srgbClr val="BB16A3"/>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rtl="0" fontAlgn="b"/>
                      <a:r>
                        <a:rPr lang="en-GB" sz="1450" b="0" i="0" u="none" strike="noStrike" dirty="0">
                          <a:solidFill>
                            <a:srgbClr val="000000"/>
                          </a:solidFill>
                          <a:effectLst/>
                          <a:latin typeface="Corbel" panose="020B0503020204020204" pitchFamily="34" charset="0"/>
                        </a:rPr>
                        <a:t>                        -   </a:t>
                      </a:r>
                    </a:p>
                  </a:txBody>
                  <a:tcPr marL="7620" marR="7620" marT="7620" marB="0" anchor="ctr">
                    <a:lnL w="12700" cap="flat" cmpd="sng" algn="ctr">
                      <a:solidFill>
                        <a:srgbClr val="BB16A3"/>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85000"/>
                      </a:schemeClr>
                    </a:solidFill>
                  </a:tcPr>
                </a:tc>
                <a:tc>
                  <a:txBody>
                    <a:bodyPr/>
                    <a:lstStyle/>
                    <a:p>
                      <a:pPr algn="ctr" rtl="0" fontAlgn="b"/>
                      <a:r>
                        <a:rPr lang="en-GB" sz="1450" b="0" i="0" u="none" strike="noStrike" dirty="0">
                          <a:solidFill>
                            <a:srgbClr val="000000"/>
                          </a:solidFill>
                          <a:effectLst/>
                          <a:latin typeface="Corbel" panose="020B0503020204020204" pitchFamily="34" charset="0"/>
                        </a:rPr>
                        <a:t>0.0%</a:t>
                      </a:r>
                    </a:p>
                  </a:txBody>
                  <a:tcPr marL="7620" marR="7620" marT="7620" marB="0" anchor="ctr">
                    <a:lnL w="12700" cap="flat" cmpd="sng" algn="ctr">
                      <a:solidFill>
                        <a:schemeClr val="bg1">
                          <a:lumMod val="8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xmlns="" val="10017"/>
                  </a:ext>
                </a:extLst>
              </a:tr>
              <a:tr h="236249">
                <a:tc>
                  <a:txBody>
                    <a:bodyPr/>
                    <a:lstStyle/>
                    <a:p>
                      <a:pPr algn="l" rtl="0" fontAlgn="b"/>
                      <a:r>
                        <a:rPr lang="en-GB" sz="1450" b="0" i="0" u="none" strike="noStrike" dirty="0">
                          <a:solidFill>
                            <a:srgbClr val="000000"/>
                          </a:solidFill>
                          <a:effectLst/>
                          <a:latin typeface="Corbel" panose="020B0503020204020204" pitchFamily="34" charset="0"/>
                        </a:rPr>
                        <a:t>Professional Services </a:t>
                      </a:r>
                    </a:p>
                  </a:txBody>
                  <a:tcPr marL="7620" marR="7620" marT="7620" marB="0" anchor="ctr">
                    <a:lnL w="12700" cap="flat" cmpd="sng" algn="ctr">
                      <a:no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rtl="0" fontAlgn="b"/>
                      <a:r>
                        <a:rPr lang="en-GB" sz="1450" b="0" i="0" u="none" strike="noStrike" dirty="0">
                          <a:solidFill>
                            <a:srgbClr val="000000"/>
                          </a:solidFill>
                          <a:effectLst/>
                          <a:latin typeface="Corbel" panose="020B0503020204020204" pitchFamily="34" charset="0"/>
                        </a:rPr>
                        <a:t>            121.89 </a:t>
                      </a:r>
                    </a:p>
                  </a:txBody>
                  <a:tcPr marL="7620" marR="7620" marT="762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rtl="0" fontAlgn="b"/>
                      <a:r>
                        <a:rPr lang="en-GB" sz="1450" b="0" i="0" u="none" strike="noStrike" dirty="0">
                          <a:solidFill>
                            <a:srgbClr val="000000"/>
                          </a:solidFill>
                          <a:effectLst/>
                          <a:latin typeface="Corbel" panose="020B0503020204020204" pitchFamily="34" charset="0"/>
                        </a:rPr>
                        <a:t>179.6%</a:t>
                      </a:r>
                    </a:p>
                  </a:txBody>
                  <a:tcPr marL="7620" marR="7620" marT="762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rtl="0" fontAlgn="b"/>
                      <a:r>
                        <a:rPr lang="en-GB" sz="1450" b="0" i="0" u="none" strike="noStrike" dirty="0">
                          <a:solidFill>
                            <a:srgbClr val="000000"/>
                          </a:solidFill>
                          <a:effectLst/>
                          <a:latin typeface="Corbel" panose="020B0503020204020204" pitchFamily="34" charset="0"/>
                        </a:rPr>
                        <a:t>              42.92 </a:t>
                      </a:r>
                    </a:p>
                  </a:txBody>
                  <a:tcPr marL="7620" marR="7620" marT="762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rtl="0" fontAlgn="b"/>
                      <a:r>
                        <a:rPr lang="en-GB" sz="1450" b="0" i="0" u="none" strike="noStrike" dirty="0">
                          <a:solidFill>
                            <a:srgbClr val="000000"/>
                          </a:solidFill>
                          <a:effectLst/>
                          <a:latin typeface="Corbel" panose="020B0503020204020204" pitchFamily="34" charset="0"/>
                        </a:rPr>
                        <a:t>82.0%</a:t>
                      </a:r>
                    </a:p>
                  </a:txBody>
                  <a:tcPr marL="7620" marR="7620" marT="7620" marB="0" anchor="ctr">
                    <a:lnL w="12700" cap="flat" cmpd="sng" algn="ctr">
                      <a:solidFill>
                        <a:schemeClr val="bg1">
                          <a:lumMod val="85000"/>
                        </a:schemeClr>
                      </a:solidFill>
                      <a:prstDash val="solid"/>
                      <a:round/>
                      <a:headEnd type="none" w="med" len="med"/>
                      <a:tailEnd type="none" w="med" len="med"/>
                    </a:lnL>
                    <a:lnR w="12700" cap="flat" cmpd="sng" algn="ctr">
                      <a:solidFill>
                        <a:srgbClr val="BB16A3"/>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rtl="0" fontAlgn="b"/>
                      <a:r>
                        <a:rPr lang="en-GB" sz="1450" b="0" i="0" u="none" strike="noStrike" dirty="0">
                          <a:solidFill>
                            <a:srgbClr val="000000"/>
                          </a:solidFill>
                          <a:effectLst/>
                          <a:latin typeface="Corbel" panose="020B0503020204020204" pitchFamily="34" charset="0"/>
                        </a:rPr>
                        <a:t>                   3.78 </a:t>
                      </a:r>
                    </a:p>
                  </a:txBody>
                  <a:tcPr marL="7620" marR="7620" marT="7620" marB="0" anchor="ctr">
                    <a:lnL w="12700" cap="flat" cmpd="sng" algn="ctr">
                      <a:solidFill>
                        <a:srgbClr val="BB16A3"/>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85000"/>
                      </a:schemeClr>
                    </a:solidFill>
                  </a:tcPr>
                </a:tc>
                <a:tc>
                  <a:txBody>
                    <a:bodyPr/>
                    <a:lstStyle/>
                    <a:p>
                      <a:pPr algn="ctr" rtl="0" fontAlgn="b"/>
                      <a:r>
                        <a:rPr lang="en-GB" sz="1450" b="0" i="0" u="none" strike="noStrike" dirty="0">
                          <a:solidFill>
                            <a:srgbClr val="000000"/>
                          </a:solidFill>
                          <a:effectLst/>
                          <a:latin typeface="Corbel" panose="020B0503020204020204" pitchFamily="34" charset="0"/>
                        </a:rPr>
                        <a:t>8.2%</a:t>
                      </a:r>
                    </a:p>
                  </a:txBody>
                  <a:tcPr marL="7620" marR="7620" marT="7620" marB="0" anchor="ctr">
                    <a:lnL w="12700" cap="flat" cmpd="sng" algn="ctr">
                      <a:solidFill>
                        <a:schemeClr val="bg1">
                          <a:lumMod val="8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xmlns="" val="10018"/>
                  </a:ext>
                </a:extLst>
              </a:tr>
              <a:tr h="236249">
                <a:tc>
                  <a:txBody>
                    <a:bodyPr/>
                    <a:lstStyle/>
                    <a:p>
                      <a:pPr algn="l" rtl="0" fontAlgn="b"/>
                      <a:r>
                        <a:rPr lang="en-GB" sz="1450" b="0" i="0" u="none" strike="noStrike" dirty="0">
                          <a:solidFill>
                            <a:srgbClr val="000000"/>
                          </a:solidFill>
                          <a:effectLst/>
                          <a:latin typeface="Corbel" panose="020B0503020204020204" pitchFamily="34" charset="0"/>
                        </a:rPr>
                        <a:t>Real Estate </a:t>
                      </a:r>
                    </a:p>
                  </a:txBody>
                  <a:tcPr marL="7620" marR="7620" marT="7620" marB="0" anchor="ctr">
                    <a:lnL w="12700" cap="flat" cmpd="sng" algn="ctr">
                      <a:no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rtl="0" fontAlgn="b"/>
                      <a:r>
                        <a:rPr lang="en-GB" sz="1450" b="0" i="0" u="none" strike="noStrike" dirty="0">
                          <a:solidFill>
                            <a:srgbClr val="000000"/>
                          </a:solidFill>
                          <a:effectLst/>
                          <a:latin typeface="Corbel" panose="020B0503020204020204" pitchFamily="34" charset="0"/>
                        </a:rPr>
                        <a:t>            407.72 </a:t>
                      </a:r>
                    </a:p>
                  </a:txBody>
                  <a:tcPr marL="7620" marR="7620" marT="762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rtl="0" fontAlgn="b"/>
                      <a:r>
                        <a:rPr lang="en-GB" sz="1450" b="0" i="0" u="none" strike="noStrike" dirty="0">
                          <a:solidFill>
                            <a:srgbClr val="000000"/>
                          </a:solidFill>
                          <a:effectLst/>
                          <a:latin typeface="Corbel" panose="020B0503020204020204" pitchFamily="34" charset="0"/>
                        </a:rPr>
                        <a:t>0.5%</a:t>
                      </a:r>
                    </a:p>
                  </a:txBody>
                  <a:tcPr marL="7620" marR="7620" marT="762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rtl="0" fontAlgn="b"/>
                      <a:r>
                        <a:rPr lang="en-GB" sz="1450" b="0" i="0" u="none" strike="noStrike" dirty="0">
                          <a:solidFill>
                            <a:srgbClr val="000000"/>
                          </a:solidFill>
                          <a:effectLst/>
                          <a:latin typeface="Corbel" panose="020B0503020204020204" pitchFamily="34" charset="0"/>
                        </a:rPr>
                        <a:t>           894.94 </a:t>
                      </a:r>
                    </a:p>
                  </a:txBody>
                  <a:tcPr marL="7620" marR="7620" marT="762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rtl="0" fontAlgn="b"/>
                      <a:r>
                        <a:rPr lang="en-GB" sz="1450" b="0" i="0" u="none" strike="noStrike" dirty="0">
                          <a:solidFill>
                            <a:srgbClr val="000000"/>
                          </a:solidFill>
                          <a:effectLst/>
                          <a:latin typeface="Corbel" panose="020B0503020204020204" pitchFamily="34" charset="0"/>
                        </a:rPr>
                        <a:t>1.0%</a:t>
                      </a:r>
                    </a:p>
                  </a:txBody>
                  <a:tcPr marL="7620" marR="7620" marT="7620" marB="0" anchor="ctr">
                    <a:lnL w="12700" cap="flat" cmpd="sng" algn="ctr">
                      <a:solidFill>
                        <a:schemeClr val="bg1">
                          <a:lumMod val="85000"/>
                        </a:schemeClr>
                      </a:solidFill>
                      <a:prstDash val="solid"/>
                      <a:round/>
                      <a:headEnd type="none" w="med" len="med"/>
                      <a:tailEnd type="none" w="med" len="med"/>
                    </a:lnL>
                    <a:lnR w="12700" cap="flat" cmpd="sng" algn="ctr">
                      <a:solidFill>
                        <a:srgbClr val="BB16A3"/>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rtl="0" fontAlgn="b"/>
                      <a:r>
                        <a:rPr lang="en-GB" sz="1450" b="0" i="0" u="none" strike="noStrike" dirty="0">
                          <a:solidFill>
                            <a:srgbClr val="000000"/>
                          </a:solidFill>
                          <a:effectLst/>
                          <a:latin typeface="Corbel" panose="020B0503020204020204" pitchFamily="34" charset="0"/>
                        </a:rPr>
                        <a:t>             903.33 </a:t>
                      </a:r>
                    </a:p>
                  </a:txBody>
                  <a:tcPr marL="7620" marR="7620" marT="7620" marB="0" anchor="ctr">
                    <a:lnL w="12700" cap="flat" cmpd="sng" algn="ctr">
                      <a:solidFill>
                        <a:srgbClr val="BB16A3"/>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85000"/>
                      </a:schemeClr>
                    </a:solidFill>
                  </a:tcPr>
                </a:tc>
                <a:tc>
                  <a:txBody>
                    <a:bodyPr/>
                    <a:lstStyle/>
                    <a:p>
                      <a:pPr algn="ctr" rtl="0" fontAlgn="b"/>
                      <a:r>
                        <a:rPr lang="en-GB" sz="1450" b="0" i="0" u="none" strike="noStrike" dirty="0">
                          <a:solidFill>
                            <a:srgbClr val="000000"/>
                          </a:solidFill>
                          <a:effectLst/>
                          <a:latin typeface="Corbel" panose="020B0503020204020204" pitchFamily="34" charset="0"/>
                        </a:rPr>
                        <a:t>1.0%</a:t>
                      </a:r>
                    </a:p>
                  </a:txBody>
                  <a:tcPr marL="7620" marR="7620" marT="7620" marB="0" anchor="ctr">
                    <a:lnL w="12700" cap="flat" cmpd="sng" algn="ctr">
                      <a:solidFill>
                        <a:schemeClr val="bg1">
                          <a:lumMod val="8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xmlns="" val="10019"/>
                  </a:ext>
                </a:extLst>
              </a:tr>
              <a:tr h="236249">
                <a:tc>
                  <a:txBody>
                    <a:bodyPr/>
                    <a:lstStyle/>
                    <a:p>
                      <a:pPr algn="l" rtl="0" fontAlgn="b"/>
                      <a:r>
                        <a:rPr lang="en-GB" sz="1450" b="0" i="0" u="none" strike="noStrike" dirty="0">
                          <a:solidFill>
                            <a:srgbClr val="000000"/>
                          </a:solidFill>
                          <a:effectLst/>
                          <a:latin typeface="Corbel" panose="020B0503020204020204" pitchFamily="34" charset="0"/>
                        </a:rPr>
                        <a:t>Transportation &amp; Logistics </a:t>
                      </a:r>
                    </a:p>
                  </a:txBody>
                  <a:tcPr marL="7620" marR="7620" marT="7620" marB="0" anchor="ctr">
                    <a:lnL w="12700" cap="flat" cmpd="sng" algn="ctr">
                      <a:no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rgbClr val="BB16A3"/>
                      </a:solidFill>
                      <a:prstDash val="solid"/>
                      <a:round/>
                      <a:headEnd type="none" w="med" len="med"/>
                      <a:tailEnd type="none" w="med" len="med"/>
                    </a:lnB>
                  </a:tcPr>
                </a:tc>
                <a:tc>
                  <a:txBody>
                    <a:bodyPr/>
                    <a:lstStyle/>
                    <a:p>
                      <a:pPr algn="ctr" rtl="0" fontAlgn="b"/>
                      <a:r>
                        <a:rPr lang="en-GB" sz="1450" b="0" i="0" u="none" strike="noStrike" dirty="0">
                          <a:solidFill>
                            <a:srgbClr val="000000"/>
                          </a:solidFill>
                          <a:effectLst/>
                          <a:latin typeface="Corbel" panose="020B0503020204020204" pitchFamily="34" charset="0"/>
                        </a:rPr>
                        <a:t>           329.98 </a:t>
                      </a:r>
                    </a:p>
                  </a:txBody>
                  <a:tcPr marL="7620" marR="7620" marT="762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rgbClr val="BB16A3"/>
                      </a:solidFill>
                      <a:prstDash val="solid"/>
                      <a:round/>
                      <a:headEnd type="none" w="med" len="med"/>
                      <a:tailEnd type="none" w="med" len="med"/>
                    </a:lnB>
                  </a:tcPr>
                </a:tc>
                <a:tc>
                  <a:txBody>
                    <a:bodyPr/>
                    <a:lstStyle/>
                    <a:p>
                      <a:pPr algn="ctr" rtl="0" fontAlgn="b"/>
                      <a:r>
                        <a:rPr lang="en-GB" sz="1450" b="0" i="0" u="none" strike="noStrike" dirty="0">
                          <a:solidFill>
                            <a:srgbClr val="000000"/>
                          </a:solidFill>
                          <a:effectLst/>
                          <a:latin typeface="Corbel" panose="020B0503020204020204" pitchFamily="34" charset="0"/>
                        </a:rPr>
                        <a:t>4.9%</a:t>
                      </a:r>
                    </a:p>
                  </a:txBody>
                  <a:tcPr marL="7620" marR="7620" marT="762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rgbClr val="BB16A3"/>
                      </a:solidFill>
                      <a:prstDash val="solid"/>
                      <a:round/>
                      <a:headEnd type="none" w="med" len="med"/>
                      <a:tailEnd type="none" w="med" len="med"/>
                    </a:lnB>
                  </a:tcPr>
                </a:tc>
                <a:tc>
                  <a:txBody>
                    <a:bodyPr/>
                    <a:lstStyle/>
                    <a:p>
                      <a:pPr algn="ctr" rtl="0" fontAlgn="b"/>
                      <a:r>
                        <a:rPr lang="en-GB" sz="1450" b="0" i="0" u="none" strike="noStrike" dirty="0">
                          <a:solidFill>
                            <a:srgbClr val="000000"/>
                          </a:solidFill>
                          <a:effectLst/>
                          <a:latin typeface="Corbel" panose="020B0503020204020204" pitchFamily="34" charset="0"/>
                        </a:rPr>
                        <a:t>            515.06 </a:t>
                      </a:r>
                    </a:p>
                  </a:txBody>
                  <a:tcPr marL="7620" marR="7620" marT="762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rgbClr val="BB16A3"/>
                      </a:solidFill>
                      <a:prstDash val="solid"/>
                      <a:round/>
                      <a:headEnd type="none" w="med" len="med"/>
                      <a:tailEnd type="none" w="med" len="med"/>
                    </a:lnB>
                  </a:tcPr>
                </a:tc>
                <a:tc>
                  <a:txBody>
                    <a:bodyPr/>
                    <a:lstStyle/>
                    <a:p>
                      <a:pPr algn="ctr" rtl="0" fontAlgn="b"/>
                      <a:r>
                        <a:rPr lang="en-GB" sz="1450" b="0" i="0" u="none" strike="noStrike" dirty="0">
                          <a:solidFill>
                            <a:srgbClr val="000000"/>
                          </a:solidFill>
                          <a:effectLst/>
                          <a:latin typeface="Corbel" panose="020B0503020204020204" pitchFamily="34" charset="0"/>
                        </a:rPr>
                        <a:t>8.2%</a:t>
                      </a:r>
                    </a:p>
                  </a:txBody>
                  <a:tcPr marL="7620" marR="7620" marT="7620" marB="0" anchor="ctr">
                    <a:lnL w="12700" cap="flat" cmpd="sng" algn="ctr">
                      <a:solidFill>
                        <a:schemeClr val="bg1">
                          <a:lumMod val="85000"/>
                        </a:schemeClr>
                      </a:solidFill>
                      <a:prstDash val="solid"/>
                      <a:round/>
                      <a:headEnd type="none" w="med" len="med"/>
                      <a:tailEnd type="none" w="med" len="med"/>
                    </a:lnL>
                    <a:lnR w="12700" cap="flat" cmpd="sng" algn="ctr">
                      <a:solidFill>
                        <a:srgbClr val="BB16A3"/>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rgbClr val="BB16A3"/>
                      </a:solidFill>
                      <a:prstDash val="solid"/>
                      <a:round/>
                      <a:headEnd type="none" w="med" len="med"/>
                      <a:tailEnd type="none" w="med" len="med"/>
                    </a:lnB>
                  </a:tcPr>
                </a:tc>
                <a:tc>
                  <a:txBody>
                    <a:bodyPr/>
                    <a:lstStyle/>
                    <a:p>
                      <a:pPr algn="ctr" rtl="0" fontAlgn="b"/>
                      <a:r>
                        <a:rPr lang="en-GB" sz="1450" b="0" i="0" u="none" strike="noStrike" dirty="0">
                          <a:solidFill>
                            <a:srgbClr val="000000"/>
                          </a:solidFill>
                          <a:effectLst/>
                          <a:latin typeface="Corbel" panose="020B0503020204020204" pitchFamily="34" charset="0"/>
                        </a:rPr>
                        <a:t>             479.54 </a:t>
                      </a:r>
                    </a:p>
                  </a:txBody>
                  <a:tcPr marL="7620" marR="7620" marT="7620" marB="0" anchor="ctr">
                    <a:lnL w="12700" cap="flat" cmpd="sng" algn="ctr">
                      <a:solidFill>
                        <a:srgbClr val="BB16A3"/>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rgbClr val="BB16A3"/>
                      </a:solidFill>
                      <a:prstDash val="solid"/>
                      <a:round/>
                      <a:headEnd type="none" w="med" len="med"/>
                      <a:tailEnd type="none" w="med" len="med"/>
                    </a:lnB>
                    <a:solidFill>
                      <a:schemeClr val="bg1">
                        <a:lumMod val="85000"/>
                      </a:schemeClr>
                    </a:solidFill>
                  </a:tcPr>
                </a:tc>
                <a:tc>
                  <a:txBody>
                    <a:bodyPr/>
                    <a:lstStyle/>
                    <a:p>
                      <a:pPr algn="ctr" rtl="0" fontAlgn="b"/>
                      <a:r>
                        <a:rPr lang="en-GB" sz="1450" b="0" i="0" u="none" strike="noStrike" dirty="0">
                          <a:solidFill>
                            <a:srgbClr val="000000"/>
                          </a:solidFill>
                          <a:effectLst/>
                          <a:latin typeface="Corbel" panose="020B0503020204020204" pitchFamily="34" charset="0"/>
                        </a:rPr>
                        <a:t>8.3%</a:t>
                      </a:r>
                    </a:p>
                  </a:txBody>
                  <a:tcPr marL="7620" marR="7620" marT="7620" marB="0" anchor="ctr">
                    <a:lnL w="12700" cap="flat" cmpd="sng" algn="ctr">
                      <a:solidFill>
                        <a:schemeClr val="bg1">
                          <a:lumMod val="8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rgbClr val="BB16A3"/>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xmlns="" val="10020"/>
                  </a:ext>
                </a:extLst>
              </a:tr>
              <a:tr h="236249">
                <a:tc>
                  <a:txBody>
                    <a:bodyPr/>
                    <a:lstStyle/>
                    <a:p>
                      <a:pPr algn="l" rtl="0" fontAlgn="b"/>
                      <a:r>
                        <a:rPr lang="en-GB" sz="1450" b="1" i="0" u="none" strike="noStrike" dirty="0">
                          <a:solidFill>
                            <a:srgbClr val="000000"/>
                          </a:solidFill>
                          <a:effectLst/>
                          <a:latin typeface="Corbel" panose="020B0503020204020204" pitchFamily="34" charset="0"/>
                        </a:rPr>
                        <a:t>Total  </a:t>
                      </a:r>
                    </a:p>
                  </a:txBody>
                  <a:tcPr marL="7620" marR="7620" marT="7620" marB="0" anchor="ctr">
                    <a:lnL w="12700" cap="flat" cmpd="sng" algn="ctr">
                      <a:no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rgbClr val="BB16A3"/>
                      </a:solidFill>
                      <a:prstDash val="solid"/>
                      <a:round/>
                      <a:headEnd type="none" w="med" len="med"/>
                      <a:tailEnd type="none" w="med" len="med"/>
                    </a:lnT>
                    <a:lnB w="12700" cap="flat" cmpd="sng" algn="ctr">
                      <a:solidFill>
                        <a:srgbClr val="BB16A3"/>
                      </a:solidFill>
                      <a:prstDash val="solid"/>
                      <a:round/>
                      <a:headEnd type="none" w="med" len="med"/>
                      <a:tailEnd type="none" w="med" len="med"/>
                    </a:lnB>
                  </a:tcPr>
                </a:tc>
                <a:tc>
                  <a:txBody>
                    <a:bodyPr/>
                    <a:lstStyle/>
                    <a:p>
                      <a:pPr algn="ctr" rtl="0" fontAlgn="b"/>
                      <a:r>
                        <a:rPr lang="en-GB" sz="1450" b="1" i="0" u="none" strike="noStrike" dirty="0">
                          <a:solidFill>
                            <a:srgbClr val="000000"/>
                          </a:solidFill>
                          <a:effectLst/>
                          <a:latin typeface="Corbel" panose="020B0503020204020204" pitchFamily="34" charset="0"/>
                        </a:rPr>
                        <a:t>   29,523.13 </a:t>
                      </a:r>
                    </a:p>
                  </a:txBody>
                  <a:tcPr marL="7620" marR="7620" marT="762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rgbClr val="BB16A3"/>
                      </a:solidFill>
                      <a:prstDash val="solid"/>
                      <a:round/>
                      <a:headEnd type="none" w="med" len="med"/>
                      <a:tailEnd type="none" w="med" len="med"/>
                    </a:lnT>
                    <a:lnB w="12700" cap="flat" cmpd="sng" algn="ctr">
                      <a:solidFill>
                        <a:srgbClr val="BB16A3"/>
                      </a:solidFill>
                      <a:prstDash val="solid"/>
                      <a:round/>
                      <a:headEnd type="none" w="med" len="med"/>
                      <a:tailEnd type="none" w="med" len="med"/>
                    </a:lnB>
                  </a:tcPr>
                </a:tc>
                <a:tc>
                  <a:txBody>
                    <a:bodyPr/>
                    <a:lstStyle/>
                    <a:p>
                      <a:pPr algn="ctr" rtl="0" fontAlgn="b"/>
                      <a:r>
                        <a:rPr lang="en-GB" sz="1450" b="1" i="0" u="none" strike="noStrike" dirty="0">
                          <a:solidFill>
                            <a:srgbClr val="000000"/>
                          </a:solidFill>
                          <a:effectLst/>
                          <a:latin typeface="Corbel" panose="020B0503020204020204" pitchFamily="34" charset="0"/>
                        </a:rPr>
                        <a:t>4.3%</a:t>
                      </a:r>
                    </a:p>
                  </a:txBody>
                  <a:tcPr marL="7620" marR="7620" marT="762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rgbClr val="BB16A3"/>
                      </a:solidFill>
                      <a:prstDash val="solid"/>
                      <a:round/>
                      <a:headEnd type="none" w="med" len="med"/>
                      <a:tailEnd type="none" w="med" len="med"/>
                    </a:lnT>
                    <a:lnB w="12700" cap="flat" cmpd="sng" algn="ctr">
                      <a:solidFill>
                        <a:srgbClr val="BB16A3"/>
                      </a:solidFill>
                      <a:prstDash val="solid"/>
                      <a:round/>
                      <a:headEnd type="none" w="med" len="med"/>
                      <a:tailEnd type="none" w="med" len="med"/>
                    </a:lnB>
                  </a:tcPr>
                </a:tc>
                <a:tc>
                  <a:txBody>
                    <a:bodyPr/>
                    <a:lstStyle/>
                    <a:p>
                      <a:pPr algn="ctr" rtl="0" fontAlgn="b"/>
                      <a:r>
                        <a:rPr lang="en-GB" sz="1450" b="1" i="0" u="none" strike="noStrike" dirty="0">
                          <a:solidFill>
                            <a:srgbClr val="000000"/>
                          </a:solidFill>
                          <a:effectLst/>
                          <a:latin typeface="Corbel" panose="020B0503020204020204" pitchFamily="34" charset="0"/>
                        </a:rPr>
                        <a:t>   33,274.40 </a:t>
                      </a:r>
                    </a:p>
                  </a:txBody>
                  <a:tcPr marL="7620" marR="7620" marT="762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rgbClr val="BB16A3"/>
                      </a:solidFill>
                      <a:prstDash val="solid"/>
                      <a:round/>
                      <a:headEnd type="none" w="med" len="med"/>
                      <a:tailEnd type="none" w="med" len="med"/>
                    </a:lnT>
                    <a:lnB w="12700" cap="flat" cmpd="sng" algn="ctr">
                      <a:solidFill>
                        <a:srgbClr val="BB16A3"/>
                      </a:solidFill>
                      <a:prstDash val="solid"/>
                      <a:round/>
                      <a:headEnd type="none" w="med" len="med"/>
                      <a:tailEnd type="none" w="med" len="med"/>
                    </a:lnB>
                  </a:tcPr>
                </a:tc>
                <a:tc>
                  <a:txBody>
                    <a:bodyPr/>
                    <a:lstStyle/>
                    <a:p>
                      <a:pPr algn="ctr" rtl="0" fontAlgn="b"/>
                      <a:r>
                        <a:rPr lang="en-GB" sz="1450" b="1" i="0" u="none" strike="noStrike" dirty="0">
                          <a:solidFill>
                            <a:srgbClr val="000000"/>
                          </a:solidFill>
                          <a:effectLst/>
                          <a:latin typeface="Corbel" panose="020B0503020204020204" pitchFamily="34" charset="0"/>
                        </a:rPr>
                        <a:t>4.9%</a:t>
                      </a:r>
                    </a:p>
                  </a:txBody>
                  <a:tcPr marL="7620" marR="7620" marT="7620" marB="0" anchor="ctr">
                    <a:lnL w="12700" cap="flat" cmpd="sng" algn="ctr">
                      <a:solidFill>
                        <a:schemeClr val="bg1">
                          <a:lumMod val="85000"/>
                        </a:schemeClr>
                      </a:solidFill>
                      <a:prstDash val="solid"/>
                      <a:round/>
                      <a:headEnd type="none" w="med" len="med"/>
                      <a:tailEnd type="none" w="med" len="med"/>
                    </a:lnL>
                    <a:lnR w="12700" cap="flat" cmpd="sng" algn="ctr">
                      <a:solidFill>
                        <a:srgbClr val="BB16A3"/>
                      </a:solidFill>
                      <a:prstDash val="solid"/>
                      <a:round/>
                      <a:headEnd type="none" w="med" len="med"/>
                      <a:tailEnd type="none" w="med" len="med"/>
                    </a:lnR>
                    <a:lnT w="12700" cap="flat" cmpd="sng" algn="ctr">
                      <a:solidFill>
                        <a:srgbClr val="BB16A3"/>
                      </a:solidFill>
                      <a:prstDash val="solid"/>
                      <a:round/>
                      <a:headEnd type="none" w="med" len="med"/>
                      <a:tailEnd type="none" w="med" len="med"/>
                    </a:lnT>
                    <a:lnB w="12700" cap="flat" cmpd="sng" algn="ctr">
                      <a:solidFill>
                        <a:srgbClr val="BB16A3"/>
                      </a:solidFill>
                      <a:prstDash val="solid"/>
                      <a:round/>
                      <a:headEnd type="none" w="med" len="med"/>
                      <a:tailEnd type="none" w="med" len="med"/>
                    </a:lnB>
                  </a:tcPr>
                </a:tc>
                <a:tc>
                  <a:txBody>
                    <a:bodyPr/>
                    <a:lstStyle/>
                    <a:p>
                      <a:pPr algn="ctr" rtl="0" fontAlgn="b"/>
                      <a:r>
                        <a:rPr lang="en-GB" sz="1450" b="1" i="0" u="none" strike="noStrike" dirty="0">
                          <a:solidFill>
                            <a:srgbClr val="000000"/>
                          </a:solidFill>
                          <a:effectLst/>
                          <a:latin typeface="Corbel" panose="020B0503020204020204" pitchFamily="34" charset="0"/>
                        </a:rPr>
                        <a:t>    33,929.83 </a:t>
                      </a:r>
                    </a:p>
                  </a:txBody>
                  <a:tcPr marL="7620" marR="7620" marT="7620" marB="0" anchor="ctr">
                    <a:lnL w="12700" cap="flat" cmpd="sng" algn="ctr">
                      <a:solidFill>
                        <a:srgbClr val="BB16A3"/>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rgbClr val="BB16A3"/>
                      </a:solidFill>
                      <a:prstDash val="solid"/>
                      <a:round/>
                      <a:headEnd type="none" w="med" len="med"/>
                      <a:tailEnd type="none" w="med" len="med"/>
                    </a:lnT>
                    <a:lnB w="12700" cap="flat" cmpd="sng" algn="ctr">
                      <a:solidFill>
                        <a:srgbClr val="BB16A3"/>
                      </a:solidFill>
                      <a:prstDash val="solid"/>
                      <a:round/>
                      <a:headEnd type="none" w="med" len="med"/>
                      <a:tailEnd type="none" w="med" len="med"/>
                    </a:lnB>
                    <a:solidFill>
                      <a:schemeClr val="bg1">
                        <a:lumMod val="85000"/>
                      </a:schemeClr>
                    </a:solidFill>
                  </a:tcPr>
                </a:tc>
                <a:tc>
                  <a:txBody>
                    <a:bodyPr/>
                    <a:lstStyle/>
                    <a:p>
                      <a:pPr algn="ctr" rtl="0" fontAlgn="b"/>
                      <a:r>
                        <a:rPr lang="en-GB" sz="1450" b="1" i="0" u="none" strike="noStrike" dirty="0">
                          <a:solidFill>
                            <a:srgbClr val="000000"/>
                          </a:solidFill>
                          <a:effectLst/>
                          <a:latin typeface="Corbel" panose="020B0503020204020204" pitchFamily="34" charset="0"/>
                        </a:rPr>
                        <a:t>5.3%</a:t>
                      </a:r>
                    </a:p>
                  </a:txBody>
                  <a:tcPr marL="7620" marR="7620" marT="7620" marB="0" anchor="ctr">
                    <a:lnL w="12700" cap="flat" cmpd="sng" algn="ctr">
                      <a:solidFill>
                        <a:schemeClr val="bg1">
                          <a:lumMod val="8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BB16A3"/>
                      </a:solidFill>
                      <a:prstDash val="solid"/>
                      <a:round/>
                      <a:headEnd type="none" w="med" len="med"/>
                      <a:tailEnd type="none" w="med" len="med"/>
                    </a:lnT>
                    <a:lnB w="12700" cap="flat" cmpd="sng" algn="ctr">
                      <a:solidFill>
                        <a:srgbClr val="BB16A3"/>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xmlns="" val="10021"/>
                  </a:ext>
                </a:extLst>
              </a:tr>
            </a:tbl>
          </a:graphicData>
        </a:graphic>
      </p:graphicFrame>
    </p:spTree>
    <p:extLst>
      <p:ext uri="{BB962C8B-B14F-4D97-AF65-F5344CB8AC3E}">
        <p14:creationId xmlns:p14="http://schemas.microsoft.com/office/powerpoint/2010/main" val="615704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p:cNvCxnSpPr/>
          <p:nvPr/>
        </p:nvCxnSpPr>
        <p:spPr>
          <a:xfrm>
            <a:off x="0" y="1219200"/>
            <a:ext cx="7632700" cy="0"/>
          </a:xfrm>
          <a:prstGeom prst="line">
            <a:avLst/>
          </a:prstGeom>
          <a:ln w="38100" cap="flat" cmpd="sng" algn="ctr">
            <a:solidFill>
              <a:srgbClr val="BB16A3"/>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9" name="Picture 8" descr="FCMB LOGOS.pdf"/>
          <p:cNvPicPr>
            <a:picLocks noChangeAspect="1"/>
          </p:cNvPicPr>
          <p:nvPr/>
        </p:nvPicPr>
        <p:blipFill rotWithShape="1">
          <a:blip r:embed="rId2" cstate="print">
            <a:extLst>
              <a:ext uri="{28A0092B-C50C-407E-A947-70E740481C1C}">
                <a14:useLocalDpi xmlns:a14="http://schemas.microsoft.com/office/drawing/2010/main" val="0"/>
              </a:ext>
            </a:extLst>
          </a:blip>
          <a:srcRect l="5682" t="18059" r="54951" b="25515"/>
          <a:stretch/>
        </p:blipFill>
        <p:spPr>
          <a:xfrm>
            <a:off x="111473" y="97728"/>
            <a:ext cx="1031527" cy="1045272"/>
          </a:xfrm>
          <a:prstGeom prst="rect">
            <a:avLst/>
          </a:prstGeom>
        </p:spPr>
      </p:pic>
      <p:sp>
        <p:nvSpPr>
          <p:cNvPr id="13" name="Slide Number Placeholder 5"/>
          <p:cNvSpPr txBox="1">
            <a:spLocks/>
          </p:cNvSpPr>
          <p:nvPr/>
        </p:nvSpPr>
        <p:spPr>
          <a:xfrm>
            <a:off x="8851899" y="6553200"/>
            <a:ext cx="368301" cy="269876"/>
          </a:xfrm>
          <a:prstGeom prst="rect">
            <a:avLst/>
          </a:prstGeom>
        </p:spPr>
        <p:txBody>
          <a:bodyPr/>
          <a:lstStyle/>
          <a:p>
            <a:pPr>
              <a:defRPr/>
            </a:pPr>
            <a:fld id="{4DB36F9C-DE17-43D3-9A6C-A3EC654EE442}" type="slidenum">
              <a:rPr lang="en-US" sz="1200">
                <a:solidFill>
                  <a:srgbClr val="000000"/>
                </a:solidFill>
                <a:latin typeface="Corbel" pitchFamily="34" charset="0"/>
              </a:rPr>
              <a:pPr>
                <a:defRPr/>
              </a:pPr>
              <a:t>21</a:t>
            </a:fld>
            <a:endParaRPr lang="en-US" sz="1200" dirty="0">
              <a:solidFill>
                <a:srgbClr val="000000"/>
              </a:solidFill>
              <a:latin typeface="Corbel" pitchFamily="34" charset="0"/>
            </a:endParaRPr>
          </a:p>
        </p:txBody>
      </p:sp>
      <p:sp>
        <p:nvSpPr>
          <p:cNvPr id="11" name="TextBox 10"/>
          <p:cNvSpPr txBox="1"/>
          <p:nvPr/>
        </p:nvSpPr>
        <p:spPr>
          <a:xfrm>
            <a:off x="7322091" y="0"/>
            <a:ext cx="1821909" cy="338554"/>
          </a:xfrm>
          <a:prstGeom prst="rect">
            <a:avLst/>
          </a:prstGeom>
          <a:solidFill>
            <a:schemeClr val="bg1">
              <a:lumMod val="50000"/>
              <a:alpha val="30000"/>
            </a:schemeClr>
          </a:solidFill>
        </p:spPr>
        <p:txBody>
          <a:bodyPr wrap="none" rtlCol="0">
            <a:spAutoFit/>
          </a:bodyPr>
          <a:lstStyle/>
          <a:p>
            <a:r>
              <a:rPr lang="en-US" sz="1600" b="1" dirty="0">
                <a:solidFill>
                  <a:srgbClr val="BB16A3"/>
                </a:solidFill>
                <a:latin typeface="Corbel" pitchFamily="34" charset="0"/>
              </a:rPr>
              <a:t>CRB: COR Analysis</a:t>
            </a:r>
            <a:endParaRPr lang="en-GB" sz="1600" b="1" dirty="0">
              <a:solidFill>
                <a:srgbClr val="BB16A3"/>
              </a:solidFill>
              <a:latin typeface="Corbel" pitchFamily="34" charset="0"/>
            </a:endParaRPr>
          </a:p>
        </p:txBody>
      </p:sp>
      <p:sp>
        <p:nvSpPr>
          <p:cNvPr id="12" name="Title 1"/>
          <p:cNvSpPr txBox="1">
            <a:spLocks/>
          </p:cNvSpPr>
          <p:nvPr/>
        </p:nvSpPr>
        <p:spPr>
          <a:xfrm>
            <a:off x="1157614" y="304800"/>
            <a:ext cx="7502525" cy="838200"/>
          </a:xfrm>
          <a:prstGeom prst="rect">
            <a:avLst/>
          </a:prstGeom>
          <a:noFill/>
        </p:spPr>
        <p:txBody>
          <a:bodyPr anchor="ctr"/>
          <a:lstStyle/>
          <a:p>
            <a:pPr eaLnBrk="0" hangingPunct="0">
              <a:lnSpc>
                <a:spcPct val="90000"/>
              </a:lnSpc>
              <a:defRPr/>
            </a:pPr>
            <a:r>
              <a:rPr lang="en-US" b="1" i="1" kern="0" dirty="0">
                <a:solidFill>
                  <a:schemeClr val="tx1">
                    <a:lumMod val="65000"/>
                    <a:lumOff val="35000"/>
                  </a:schemeClr>
                </a:solidFill>
                <a:latin typeface="Corbel" pitchFamily="34" charset="0"/>
                <a:cs typeface="Arial" pitchFamily="34" charset="0"/>
              </a:rPr>
              <a:t>Cost of Risk improved QoQ and YoY due to cushion from higher collective impairment taken in prior period and marginal deterioration in loan book </a:t>
            </a:r>
          </a:p>
        </p:txBody>
      </p:sp>
      <p:graphicFrame>
        <p:nvGraphicFramePr>
          <p:cNvPr id="14" name="Chart 13"/>
          <p:cNvGraphicFramePr/>
          <p:nvPr>
            <p:extLst>
              <p:ext uri="{D42A27DB-BD31-4B8C-83A1-F6EECF244321}">
                <p14:modId xmlns:p14="http://schemas.microsoft.com/office/powerpoint/2010/main" val="1553657962"/>
              </p:ext>
            </p:extLst>
          </p:nvPr>
        </p:nvGraphicFramePr>
        <p:xfrm>
          <a:off x="167013" y="1397000"/>
          <a:ext cx="8740426" cy="2489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Chart 14"/>
          <p:cNvGraphicFramePr/>
          <p:nvPr>
            <p:extLst>
              <p:ext uri="{D42A27DB-BD31-4B8C-83A1-F6EECF244321}">
                <p14:modId xmlns:p14="http://schemas.microsoft.com/office/powerpoint/2010/main" val="766935759"/>
              </p:ext>
            </p:extLst>
          </p:nvPr>
        </p:nvGraphicFramePr>
        <p:xfrm>
          <a:off x="174974" y="4064000"/>
          <a:ext cx="8740426" cy="24892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4710562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bg1">
              <a:alpha val="7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dirty="0">
              <a:solidFill>
                <a:prstClr val="white"/>
              </a:solidFill>
            </a:endParaRPr>
          </a:p>
        </p:txBody>
      </p:sp>
      <p:pic>
        <p:nvPicPr>
          <p:cNvPr id="3" name="Picture 2" descr="FCMB LOGOS.pdf"/>
          <p:cNvPicPr>
            <a:picLocks noChangeAspect="1"/>
          </p:cNvPicPr>
          <p:nvPr/>
        </p:nvPicPr>
        <p:blipFill rotWithShape="1">
          <a:blip r:embed="rId3" cstate="print">
            <a:extLst>
              <a:ext uri="{28A0092B-C50C-407E-A947-70E740481C1C}">
                <a14:useLocalDpi xmlns:a14="http://schemas.microsoft.com/office/drawing/2010/main" val="0"/>
              </a:ext>
            </a:extLst>
          </a:blip>
          <a:srcRect l="5682" t="18059" r="54951" b="25515"/>
          <a:stretch/>
        </p:blipFill>
        <p:spPr>
          <a:xfrm>
            <a:off x="111473" y="97728"/>
            <a:ext cx="1031527" cy="1045272"/>
          </a:xfrm>
          <a:prstGeom prst="rect">
            <a:avLst/>
          </a:prstGeom>
        </p:spPr>
      </p:pic>
      <p:sp>
        <p:nvSpPr>
          <p:cNvPr id="5" name="Rounded Rectangle 3"/>
          <p:cNvSpPr/>
          <p:nvPr/>
        </p:nvSpPr>
        <p:spPr>
          <a:xfrm>
            <a:off x="914400" y="3962400"/>
            <a:ext cx="8229600" cy="1371600"/>
          </a:xfrm>
          <a:custGeom>
            <a:avLst/>
            <a:gdLst>
              <a:gd name="connsiteX0" fmla="*/ 0 w 8763000"/>
              <a:gd name="connsiteY0" fmla="*/ 101602 h 609600"/>
              <a:gd name="connsiteX1" fmla="*/ 101602 w 8763000"/>
              <a:gd name="connsiteY1" fmla="*/ 0 h 609600"/>
              <a:gd name="connsiteX2" fmla="*/ 8661398 w 8763000"/>
              <a:gd name="connsiteY2" fmla="*/ 0 h 609600"/>
              <a:gd name="connsiteX3" fmla="*/ 8763000 w 8763000"/>
              <a:gd name="connsiteY3" fmla="*/ 101602 h 609600"/>
              <a:gd name="connsiteX4" fmla="*/ 8763000 w 8763000"/>
              <a:gd name="connsiteY4" fmla="*/ 507998 h 609600"/>
              <a:gd name="connsiteX5" fmla="*/ 8661398 w 8763000"/>
              <a:gd name="connsiteY5" fmla="*/ 609600 h 609600"/>
              <a:gd name="connsiteX6" fmla="*/ 101602 w 8763000"/>
              <a:gd name="connsiteY6" fmla="*/ 609600 h 609600"/>
              <a:gd name="connsiteX7" fmla="*/ 0 w 8763000"/>
              <a:gd name="connsiteY7" fmla="*/ 507998 h 609600"/>
              <a:gd name="connsiteX8" fmla="*/ 0 w 8763000"/>
              <a:gd name="connsiteY8" fmla="*/ 101602 h 609600"/>
              <a:gd name="connsiteX0" fmla="*/ 0 w 8763000"/>
              <a:gd name="connsiteY0" fmla="*/ 101602 h 609600"/>
              <a:gd name="connsiteX1" fmla="*/ 101602 w 8763000"/>
              <a:gd name="connsiteY1" fmla="*/ 0 h 609600"/>
              <a:gd name="connsiteX2" fmla="*/ 8661398 w 8763000"/>
              <a:gd name="connsiteY2" fmla="*/ 0 h 609600"/>
              <a:gd name="connsiteX3" fmla="*/ 8658047 w 8763000"/>
              <a:gd name="connsiteY3" fmla="*/ 101602 h 609600"/>
              <a:gd name="connsiteX4" fmla="*/ 8763000 w 8763000"/>
              <a:gd name="connsiteY4" fmla="*/ 507998 h 609600"/>
              <a:gd name="connsiteX5" fmla="*/ 8661398 w 8763000"/>
              <a:gd name="connsiteY5" fmla="*/ 609600 h 609600"/>
              <a:gd name="connsiteX6" fmla="*/ 101602 w 8763000"/>
              <a:gd name="connsiteY6" fmla="*/ 609600 h 609600"/>
              <a:gd name="connsiteX7" fmla="*/ 0 w 8763000"/>
              <a:gd name="connsiteY7" fmla="*/ 507998 h 609600"/>
              <a:gd name="connsiteX8" fmla="*/ 0 w 8763000"/>
              <a:gd name="connsiteY8" fmla="*/ 101602 h 609600"/>
              <a:gd name="connsiteX0" fmla="*/ 0 w 8685497"/>
              <a:gd name="connsiteY0" fmla="*/ 101602 h 609600"/>
              <a:gd name="connsiteX1" fmla="*/ 101602 w 8685497"/>
              <a:gd name="connsiteY1" fmla="*/ 0 h 609600"/>
              <a:gd name="connsiteX2" fmla="*/ 8661398 w 8685497"/>
              <a:gd name="connsiteY2" fmla="*/ 0 h 609600"/>
              <a:gd name="connsiteX3" fmla="*/ 8658047 w 8685497"/>
              <a:gd name="connsiteY3" fmla="*/ 101602 h 609600"/>
              <a:gd name="connsiteX4" fmla="*/ 8647552 w 8685497"/>
              <a:gd name="connsiteY4" fmla="*/ 507998 h 609600"/>
              <a:gd name="connsiteX5" fmla="*/ 8661398 w 8685497"/>
              <a:gd name="connsiteY5" fmla="*/ 609600 h 609600"/>
              <a:gd name="connsiteX6" fmla="*/ 101602 w 8685497"/>
              <a:gd name="connsiteY6" fmla="*/ 609600 h 609600"/>
              <a:gd name="connsiteX7" fmla="*/ 0 w 8685497"/>
              <a:gd name="connsiteY7" fmla="*/ 507998 h 609600"/>
              <a:gd name="connsiteX8" fmla="*/ 0 w 8685497"/>
              <a:gd name="connsiteY8" fmla="*/ 101602 h 609600"/>
              <a:gd name="connsiteX0" fmla="*/ 0 w 8683192"/>
              <a:gd name="connsiteY0" fmla="*/ 101602 h 609600"/>
              <a:gd name="connsiteX1" fmla="*/ 101602 w 8683192"/>
              <a:gd name="connsiteY1" fmla="*/ 0 h 609600"/>
              <a:gd name="connsiteX2" fmla="*/ 8622522 w 8683192"/>
              <a:gd name="connsiteY2" fmla="*/ 0 h 609600"/>
              <a:gd name="connsiteX3" fmla="*/ 8658047 w 8683192"/>
              <a:gd name="connsiteY3" fmla="*/ 101602 h 609600"/>
              <a:gd name="connsiteX4" fmla="*/ 8647552 w 8683192"/>
              <a:gd name="connsiteY4" fmla="*/ 507998 h 609600"/>
              <a:gd name="connsiteX5" fmla="*/ 8661398 w 8683192"/>
              <a:gd name="connsiteY5" fmla="*/ 609600 h 609600"/>
              <a:gd name="connsiteX6" fmla="*/ 101602 w 8683192"/>
              <a:gd name="connsiteY6" fmla="*/ 609600 h 609600"/>
              <a:gd name="connsiteX7" fmla="*/ 0 w 8683192"/>
              <a:gd name="connsiteY7" fmla="*/ 507998 h 609600"/>
              <a:gd name="connsiteX8" fmla="*/ 0 w 8683192"/>
              <a:gd name="connsiteY8" fmla="*/ 101602 h 609600"/>
              <a:gd name="connsiteX0" fmla="*/ 0 w 8683192"/>
              <a:gd name="connsiteY0" fmla="*/ 101602 h 609600"/>
              <a:gd name="connsiteX1" fmla="*/ 101602 w 8683192"/>
              <a:gd name="connsiteY1" fmla="*/ 0 h 609600"/>
              <a:gd name="connsiteX2" fmla="*/ 8622522 w 8683192"/>
              <a:gd name="connsiteY2" fmla="*/ 0 h 609600"/>
              <a:gd name="connsiteX3" fmla="*/ 8580295 w 8683192"/>
              <a:gd name="connsiteY3" fmla="*/ 108082 h 609600"/>
              <a:gd name="connsiteX4" fmla="*/ 8647552 w 8683192"/>
              <a:gd name="connsiteY4" fmla="*/ 507998 h 609600"/>
              <a:gd name="connsiteX5" fmla="*/ 8661398 w 8683192"/>
              <a:gd name="connsiteY5" fmla="*/ 609600 h 609600"/>
              <a:gd name="connsiteX6" fmla="*/ 101602 w 8683192"/>
              <a:gd name="connsiteY6" fmla="*/ 609600 h 609600"/>
              <a:gd name="connsiteX7" fmla="*/ 0 w 8683192"/>
              <a:gd name="connsiteY7" fmla="*/ 507998 h 609600"/>
              <a:gd name="connsiteX8" fmla="*/ 0 w 8683192"/>
              <a:gd name="connsiteY8" fmla="*/ 101602 h 609600"/>
              <a:gd name="connsiteX0" fmla="*/ 0 w 8647552"/>
              <a:gd name="connsiteY0" fmla="*/ 101602 h 609600"/>
              <a:gd name="connsiteX1" fmla="*/ 101602 w 8647552"/>
              <a:gd name="connsiteY1" fmla="*/ 0 h 609600"/>
              <a:gd name="connsiteX2" fmla="*/ 8622522 w 8647552"/>
              <a:gd name="connsiteY2" fmla="*/ 0 h 609600"/>
              <a:gd name="connsiteX3" fmla="*/ 8580295 w 8647552"/>
              <a:gd name="connsiteY3" fmla="*/ 108082 h 609600"/>
              <a:gd name="connsiteX4" fmla="*/ 8647552 w 8647552"/>
              <a:gd name="connsiteY4" fmla="*/ 507998 h 609600"/>
              <a:gd name="connsiteX5" fmla="*/ 8570687 w 8647552"/>
              <a:gd name="connsiteY5" fmla="*/ 609600 h 609600"/>
              <a:gd name="connsiteX6" fmla="*/ 101602 w 8647552"/>
              <a:gd name="connsiteY6" fmla="*/ 609600 h 609600"/>
              <a:gd name="connsiteX7" fmla="*/ 0 w 8647552"/>
              <a:gd name="connsiteY7" fmla="*/ 507998 h 609600"/>
              <a:gd name="connsiteX8" fmla="*/ 0 w 8647552"/>
              <a:gd name="connsiteY8" fmla="*/ 101602 h 609600"/>
              <a:gd name="connsiteX0" fmla="*/ 0 w 8647552"/>
              <a:gd name="connsiteY0" fmla="*/ 101602 h 609600"/>
              <a:gd name="connsiteX1" fmla="*/ 101602 w 8647552"/>
              <a:gd name="connsiteY1" fmla="*/ 0 h 609600"/>
              <a:gd name="connsiteX2" fmla="*/ 8622522 w 8647552"/>
              <a:gd name="connsiteY2" fmla="*/ 0 h 609600"/>
              <a:gd name="connsiteX3" fmla="*/ 8612692 w 8647552"/>
              <a:gd name="connsiteY3" fmla="*/ 108082 h 609600"/>
              <a:gd name="connsiteX4" fmla="*/ 8647552 w 8647552"/>
              <a:gd name="connsiteY4" fmla="*/ 507998 h 609600"/>
              <a:gd name="connsiteX5" fmla="*/ 8570687 w 8647552"/>
              <a:gd name="connsiteY5" fmla="*/ 609600 h 609600"/>
              <a:gd name="connsiteX6" fmla="*/ 101602 w 8647552"/>
              <a:gd name="connsiteY6" fmla="*/ 609600 h 609600"/>
              <a:gd name="connsiteX7" fmla="*/ 0 w 8647552"/>
              <a:gd name="connsiteY7" fmla="*/ 507998 h 609600"/>
              <a:gd name="connsiteX8" fmla="*/ 0 w 8647552"/>
              <a:gd name="connsiteY8" fmla="*/ 101602 h 609600"/>
              <a:gd name="connsiteX0" fmla="*/ 0 w 8647676"/>
              <a:gd name="connsiteY0" fmla="*/ 101602 h 609600"/>
              <a:gd name="connsiteX1" fmla="*/ 101602 w 8647676"/>
              <a:gd name="connsiteY1" fmla="*/ 0 h 609600"/>
              <a:gd name="connsiteX2" fmla="*/ 8622522 w 8647676"/>
              <a:gd name="connsiteY2" fmla="*/ 0 h 609600"/>
              <a:gd name="connsiteX3" fmla="*/ 8612692 w 8647676"/>
              <a:gd name="connsiteY3" fmla="*/ 108082 h 609600"/>
              <a:gd name="connsiteX4" fmla="*/ 8647552 w 8647676"/>
              <a:gd name="connsiteY4" fmla="*/ 507998 h 609600"/>
              <a:gd name="connsiteX5" fmla="*/ 8596604 w 8647676"/>
              <a:gd name="connsiteY5" fmla="*/ 609600 h 609600"/>
              <a:gd name="connsiteX6" fmla="*/ 101602 w 8647676"/>
              <a:gd name="connsiteY6" fmla="*/ 609600 h 609600"/>
              <a:gd name="connsiteX7" fmla="*/ 0 w 8647676"/>
              <a:gd name="connsiteY7" fmla="*/ 507998 h 609600"/>
              <a:gd name="connsiteX8" fmla="*/ 0 w 8647676"/>
              <a:gd name="connsiteY8" fmla="*/ 101602 h 609600"/>
              <a:gd name="connsiteX0" fmla="*/ 0 w 8645145"/>
              <a:gd name="connsiteY0" fmla="*/ 101602 h 609600"/>
              <a:gd name="connsiteX1" fmla="*/ 101602 w 8645145"/>
              <a:gd name="connsiteY1" fmla="*/ 0 h 609600"/>
              <a:gd name="connsiteX2" fmla="*/ 8622522 w 8645145"/>
              <a:gd name="connsiteY2" fmla="*/ 0 h 609600"/>
              <a:gd name="connsiteX3" fmla="*/ 8612692 w 8645145"/>
              <a:gd name="connsiteY3" fmla="*/ 108082 h 609600"/>
              <a:gd name="connsiteX4" fmla="*/ 8628114 w 8645145"/>
              <a:gd name="connsiteY4" fmla="*/ 384882 h 609600"/>
              <a:gd name="connsiteX5" fmla="*/ 8596604 w 8645145"/>
              <a:gd name="connsiteY5" fmla="*/ 609600 h 609600"/>
              <a:gd name="connsiteX6" fmla="*/ 101602 w 8645145"/>
              <a:gd name="connsiteY6" fmla="*/ 609600 h 609600"/>
              <a:gd name="connsiteX7" fmla="*/ 0 w 8645145"/>
              <a:gd name="connsiteY7" fmla="*/ 507998 h 609600"/>
              <a:gd name="connsiteX8" fmla="*/ 0 w 8645145"/>
              <a:gd name="connsiteY8" fmla="*/ 101602 h 609600"/>
              <a:gd name="connsiteX0" fmla="*/ 0 w 8646621"/>
              <a:gd name="connsiteY0" fmla="*/ 101602 h 609600"/>
              <a:gd name="connsiteX1" fmla="*/ 101602 w 8646621"/>
              <a:gd name="connsiteY1" fmla="*/ 0 h 609600"/>
              <a:gd name="connsiteX2" fmla="*/ 8622522 w 8646621"/>
              <a:gd name="connsiteY2" fmla="*/ 0 h 609600"/>
              <a:gd name="connsiteX3" fmla="*/ 8619171 w 8646621"/>
              <a:gd name="connsiteY3" fmla="*/ 166399 h 609600"/>
              <a:gd name="connsiteX4" fmla="*/ 8628114 w 8646621"/>
              <a:gd name="connsiteY4" fmla="*/ 384882 h 609600"/>
              <a:gd name="connsiteX5" fmla="*/ 8596604 w 8646621"/>
              <a:gd name="connsiteY5" fmla="*/ 609600 h 609600"/>
              <a:gd name="connsiteX6" fmla="*/ 101602 w 8646621"/>
              <a:gd name="connsiteY6" fmla="*/ 609600 h 609600"/>
              <a:gd name="connsiteX7" fmla="*/ 0 w 8646621"/>
              <a:gd name="connsiteY7" fmla="*/ 507998 h 609600"/>
              <a:gd name="connsiteX8" fmla="*/ 0 w 8646621"/>
              <a:gd name="connsiteY8" fmla="*/ 101602 h 609600"/>
              <a:gd name="connsiteX0" fmla="*/ 0 w 8633484"/>
              <a:gd name="connsiteY0" fmla="*/ 101602 h 609600"/>
              <a:gd name="connsiteX1" fmla="*/ 101602 w 8633484"/>
              <a:gd name="connsiteY1" fmla="*/ 0 h 609600"/>
              <a:gd name="connsiteX2" fmla="*/ 8596604 w 8633484"/>
              <a:gd name="connsiteY2" fmla="*/ 0 h 609600"/>
              <a:gd name="connsiteX3" fmla="*/ 8619171 w 8633484"/>
              <a:gd name="connsiteY3" fmla="*/ 166399 h 609600"/>
              <a:gd name="connsiteX4" fmla="*/ 8628114 w 8633484"/>
              <a:gd name="connsiteY4" fmla="*/ 384882 h 609600"/>
              <a:gd name="connsiteX5" fmla="*/ 8596604 w 8633484"/>
              <a:gd name="connsiteY5" fmla="*/ 609600 h 609600"/>
              <a:gd name="connsiteX6" fmla="*/ 101602 w 8633484"/>
              <a:gd name="connsiteY6" fmla="*/ 609600 h 609600"/>
              <a:gd name="connsiteX7" fmla="*/ 0 w 8633484"/>
              <a:gd name="connsiteY7" fmla="*/ 507998 h 609600"/>
              <a:gd name="connsiteX8" fmla="*/ 0 w 8633484"/>
              <a:gd name="connsiteY8" fmla="*/ 101602 h 60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633484" h="609600">
                <a:moveTo>
                  <a:pt x="0" y="101602"/>
                </a:moveTo>
                <a:cubicBezTo>
                  <a:pt x="0" y="45489"/>
                  <a:pt x="45489" y="0"/>
                  <a:pt x="101602" y="0"/>
                </a:cubicBezTo>
                <a:lnTo>
                  <a:pt x="8596604" y="0"/>
                </a:lnTo>
                <a:cubicBezTo>
                  <a:pt x="8652717" y="0"/>
                  <a:pt x="8619171" y="110286"/>
                  <a:pt x="8619171" y="166399"/>
                </a:cubicBezTo>
                <a:cubicBezTo>
                  <a:pt x="8619171" y="301864"/>
                  <a:pt x="8628114" y="249417"/>
                  <a:pt x="8628114" y="384882"/>
                </a:cubicBezTo>
                <a:cubicBezTo>
                  <a:pt x="8628114" y="440995"/>
                  <a:pt x="8652717" y="609600"/>
                  <a:pt x="8596604" y="609600"/>
                </a:cubicBezTo>
                <a:lnTo>
                  <a:pt x="101602" y="609600"/>
                </a:lnTo>
                <a:cubicBezTo>
                  <a:pt x="45489" y="609600"/>
                  <a:pt x="0" y="564111"/>
                  <a:pt x="0" y="507998"/>
                </a:cubicBezTo>
                <a:lnTo>
                  <a:pt x="0" y="101602"/>
                </a:lnTo>
                <a:close/>
              </a:path>
            </a:pathLst>
          </a:custGeom>
          <a:solidFill>
            <a:schemeClr val="bg1">
              <a:lumMod val="95000"/>
              <a:alpha val="60000"/>
            </a:schemeClr>
          </a:solidFill>
          <a:ln w="25400" cap="flat" cmpd="sng" algn="ctr">
            <a:noFill/>
            <a:prstDash val="solid"/>
          </a:ln>
          <a:effectLst/>
        </p:spPr>
        <p:txBody>
          <a:bodyPr rtlCol="0" anchor="ctr"/>
          <a:lstStyle/>
          <a:p>
            <a:pPr algn="ctr" fontAlgn="auto">
              <a:spcBef>
                <a:spcPts val="0"/>
              </a:spcBef>
              <a:spcAft>
                <a:spcPts val="0"/>
              </a:spcAft>
            </a:pPr>
            <a:r>
              <a:rPr lang="en-US" sz="1900" b="1" kern="0" dirty="0">
                <a:solidFill>
                  <a:prstClr val="black">
                    <a:lumMod val="65000"/>
                    <a:lumOff val="35000"/>
                  </a:prstClr>
                </a:solidFill>
                <a:latin typeface="Corbel" pitchFamily="34" charset="0"/>
                <a:cs typeface="Arial" charset="0"/>
              </a:rPr>
              <a:t>Group Performance Review:</a:t>
            </a:r>
          </a:p>
          <a:p>
            <a:pPr algn="r" fontAlgn="auto">
              <a:spcBef>
                <a:spcPts val="0"/>
              </a:spcBef>
              <a:spcAft>
                <a:spcPts val="0"/>
              </a:spcAft>
            </a:pPr>
            <a:r>
              <a:rPr lang="en-US" sz="1750" b="1" kern="0" dirty="0">
                <a:solidFill>
                  <a:prstClr val="black">
                    <a:lumMod val="65000"/>
                    <a:lumOff val="35000"/>
                  </a:prstClr>
                </a:solidFill>
                <a:latin typeface="Corbel" pitchFamily="34" charset="0"/>
                <a:cs typeface="Arial" charset="0"/>
              </a:rPr>
              <a:t>Asset &amp; Wealth Management – Mr. James Ilori (Chief Executive Officer: FCAM Ltd)</a:t>
            </a:r>
            <a:endParaRPr lang="en-US" sz="1750" b="1" i="1" kern="0" dirty="0">
              <a:solidFill>
                <a:srgbClr val="FF0000"/>
              </a:solidFill>
              <a:latin typeface="Corbel" pitchFamily="34" charset="0"/>
              <a:cs typeface="Arial" charset="0"/>
            </a:endParaRPr>
          </a:p>
        </p:txBody>
      </p:sp>
    </p:spTree>
    <p:extLst>
      <p:ext uri="{BB962C8B-B14F-4D97-AF65-F5344CB8AC3E}">
        <p14:creationId xmlns:p14="http://schemas.microsoft.com/office/powerpoint/2010/main" val="42226455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p:cNvSpPr>
            <a:spLocks noGrp="1"/>
          </p:cNvSpPr>
          <p:nvPr>
            <p:ph type="sldNum" sz="quarter" idx="12"/>
          </p:nvPr>
        </p:nvSpPr>
        <p:spPr>
          <a:xfrm>
            <a:off x="7825154" y="6553200"/>
            <a:ext cx="1318846" cy="365125"/>
          </a:xfrm>
        </p:spPr>
        <p:txBody>
          <a:bodyPr/>
          <a:lstStyle/>
          <a:p>
            <a:fld id="{5B1C2CD0-820B-5044-BB6F-43ECDF7114E2}" type="slidenum">
              <a:rPr lang="en-US" smtClean="0">
                <a:solidFill>
                  <a:prstClr val="black">
                    <a:tint val="75000"/>
                  </a:prstClr>
                </a:solidFill>
                <a:latin typeface="Corbel" pitchFamily="34" charset="0"/>
              </a:rPr>
              <a:pPr/>
              <a:t>23</a:t>
            </a:fld>
            <a:endParaRPr lang="en-US" dirty="0">
              <a:solidFill>
                <a:prstClr val="black">
                  <a:tint val="75000"/>
                </a:prstClr>
              </a:solidFill>
              <a:latin typeface="Corbel" pitchFamily="34" charset="0"/>
            </a:endParaRPr>
          </a:p>
        </p:txBody>
      </p:sp>
      <p:cxnSp>
        <p:nvCxnSpPr>
          <p:cNvPr id="8" name="Straight Connector 7"/>
          <p:cNvCxnSpPr/>
          <p:nvPr/>
        </p:nvCxnSpPr>
        <p:spPr>
          <a:xfrm>
            <a:off x="0" y="1219200"/>
            <a:ext cx="7632700" cy="0"/>
          </a:xfrm>
          <a:prstGeom prst="line">
            <a:avLst/>
          </a:prstGeom>
          <a:ln w="38100" cap="flat" cmpd="sng" algn="ctr">
            <a:solidFill>
              <a:schemeClr val="accent2"/>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9" name="Picture 8" descr="FCMB LOGOS.pdf"/>
          <p:cNvPicPr>
            <a:picLocks noChangeAspect="1"/>
          </p:cNvPicPr>
          <p:nvPr/>
        </p:nvPicPr>
        <p:blipFill rotWithShape="1">
          <a:blip r:embed="rId2" cstate="print">
            <a:extLst>
              <a:ext uri="{28A0092B-C50C-407E-A947-70E740481C1C}">
                <a14:useLocalDpi xmlns:a14="http://schemas.microsoft.com/office/drawing/2010/main" val="0"/>
              </a:ext>
            </a:extLst>
          </a:blip>
          <a:srcRect l="5682" t="18059" r="54951" b="25515"/>
          <a:stretch/>
        </p:blipFill>
        <p:spPr>
          <a:xfrm>
            <a:off x="111473" y="97728"/>
            <a:ext cx="1031527" cy="1045272"/>
          </a:xfrm>
          <a:prstGeom prst="rect">
            <a:avLst/>
          </a:prstGeom>
        </p:spPr>
      </p:pic>
      <p:sp>
        <p:nvSpPr>
          <p:cNvPr id="15" name="TextBox 94"/>
          <p:cNvSpPr txBox="1">
            <a:spLocks noChangeArrowheads="1"/>
          </p:cNvSpPr>
          <p:nvPr/>
        </p:nvSpPr>
        <p:spPr bwMode="auto">
          <a:xfrm>
            <a:off x="-76200" y="1244025"/>
            <a:ext cx="89916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200">
                <a:solidFill>
                  <a:schemeClr val="tx1"/>
                </a:solidFill>
                <a:latin typeface="Arial" panose="020B0604020202020204" pitchFamily="34" charset="0"/>
                <a:cs typeface="Arial" panose="020B0604020202020204" pitchFamily="34" charset="0"/>
              </a:defRPr>
            </a:lvl1pPr>
            <a:lvl2pPr marL="742950" indent="-285750" eaLnBrk="0" hangingPunct="0">
              <a:defRPr sz="1200">
                <a:solidFill>
                  <a:schemeClr val="tx1"/>
                </a:solidFill>
                <a:latin typeface="Arial" panose="020B0604020202020204" pitchFamily="34" charset="0"/>
                <a:cs typeface="Arial" panose="020B0604020202020204" pitchFamily="34" charset="0"/>
              </a:defRPr>
            </a:lvl2pPr>
            <a:lvl3pPr marL="1143000" indent="-228600" eaLnBrk="0" hangingPunct="0">
              <a:defRPr sz="1200">
                <a:solidFill>
                  <a:schemeClr val="tx1"/>
                </a:solidFill>
                <a:latin typeface="Arial" panose="020B0604020202020204" pitchFamily="34" charset="0"/>
                <a:cs typeface="Arial" panose="020B0604020202020204" pitchFamily="34" charset="0"/>
              </a:defRPr>
            </a:lvl3pPr>
            <a:lvl4pPr marL="1600200" indent="-228600" eaLnBrk="0" hangingPunct="0">
              <a:defRPr sz="1200">
                <a:solidFill>
                  <a:schemeClr val="tx1"/>
                </a:solidFill>
                <a:latin typeface="Arial" panose="020B0604020202020204" pitchFamily="34" charset="0"/>
                <a:cs typeface="Arial" panose="020B0604020202020204" pitchFamily="34" charset="0"/>
              </a:defRPr>
            </a:lvl4pPr>
            <a:lvl5pPr marL="2057400" indent="-228600" eaLnBrk="0" hangingPunct="0">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9pPr>
          </a:lstStyle>
          <a:p>
            <a:pPr algn="ctr" eaLnBrk="1" hangingPunct="1"/>
            <a:r>
              <a:rPr lang="en-GB" altLang="en-US" sz="1600" b="1" dirty="0">
                <a:solidFill>
                  <a:prstClr val="black">
                    <a:lumMod val="65000"/>
                    <a:lumOff val="35000"/>
                  </a:prstClr>
                </a:solidFill>
                <a:latin typeface="Corbel" panose="020B0503020204020204" pitchFamily="34" charset="0"/>
              </a:rPr>
              <a:t>Our Asset &amp; Wealth Management Business is divided into Pensions, Wealth Management and Collective Investment Schemes</a:t>
            </a:r>
          </a:p>
        </p:txBody>
      </p:sp>
      <p:sp>
        <p:nvSpPr>
          <p:cNvPr id="3" name="TextBox 2"/>
          <p:cNvSpPr txBox="1"/>
          <p:nvPr/>
        </p:nvSpPr>
        <p:spPr>
          <a:xfrm>
            <a:off x="1244107" y="533400"/>
            <a:ext cx="5080493" cy="369332"/>
          </a:xfrm>
          <a:prstGeom prst="rect">
            <a:avLst/>
          </a:prstGeom>
          <a:noFill/>
        </p:spPr>
        <p:txBody>
          <a:bodyPr wrap="none" rtlCol="0">
            <a:spAutoFit/>
          </a:bodyPr>
          <a:lstStyle/>
          <a:p>
            <a:r>
              <a:rPr lang="en-GB" b="1" i="1" dirty="0">
                <a:solidFill>
                  <a:prstClr val="black">
                    <a:lumMod val="65000"/>
                    <a:lumOff val="35000"/>
                  </a:prstClr>
                </a:solidFill>
                <a:latin typeface="Corbel" panose="020B0503020204020204" pitchFamily="34" charset="0"/>
              </a:rPr>
              <a:t>Asset &amp; Wealth Management Performance Review</a:t>
            </a:r>
          </a:p>
        </p:txBody>
      </p:sp>
      <p:sp>
        <p:nvSpPr>
          <p:cNvPr id="4" name="Rectangle 3"/>
          <p:cNvSpPr/>
          <p:nvPr/>
        </p:nvSpPr>
        <p:spPr>
          <a:xfrm>
            <a:off x="5562600" y="1905000"/>
            <a:ext cx="3505200" cy="4278094"/>
          </a:xfrm>
          <a:prstGeom prst="rect">
            <a:avLst/>
          </a:prstGeom>
        </p:spPr>
        <p:txBody>
          <a:bodyPr wrap="square">
            <a:spAutoFit/>
          </a:bodyPr>
          <a:lstStyle/>
          <a:p>
            <a:pPr marL="285750" indent="-285750" algn="just">
              <a:spcAft>
                <a:spcPts val="0"/>
              </a:spcAft>
              <a:buFont typeface="Arial" panose="020B0604020202020204" pitchFamily="34" charset="0"/>
              <a:buChar char="•"/>
            </a:pPr>
            <a:r>
              <a:rPr lang="en-US" sz="1600" dirty="0">
                <a:solidFill>
                  <a:schemeClr val="tx1">
                    <a:lumMod val="85000"/>
                    <a:lumOff val="15000"/>
                  </a:schemeClr>
                </a:solidFill>
                <a:latin typeface="Corbel" panose="020B0503020204020204" pitchFamily="34" charset="0"/>
                <a:ea typeface="Calibri" panose="020F0502020204030204" pitchFamily="34" charset="0"/>
                <a:cs typeface="Times New Roman" panose="02020603050405020304" pitchFamily="18" charset="0"/>
              </a:rPr>
              <a:t>The Asset &amp; Wealth Management Division grew AUM by 6% QoQ to N275bn; </a:t>
            </a:r>
          </a:p>
          <a:p>
            <a:pPr algn="just">
              <a:spcAft>
                <a:spcPts val="0"/>
              </a:spcAft>
            </a:pPr>
            <a:endParaRPr lang="en-US" sz="1600" dirty="0">
              <a:solidFill>
                <a:schemeClr val="tx1">
                  <a:lumMod val="85000"/>
                  <a:lumOff val="15000"/>
                </a:schemeClr>
              </a:solidFill>
              <a:latin typeface="Corbel" panose="020B0503020204020204" pitchFamily="34" charset="0"/>
              <a:ea typeface="Calibri" panose="020F0502020204030204" pitchFamily="34" charset="0"/>
              <a:cs typeface="Times New Roman" panose="02020603050405020304" pitchFamily="18" charset="0"/>
            </a:endParaRPr>
          </a:p>
          <a:p>
            <a:pPr marL="285750" indent="-285750" algn="just">
              <a:spcAft>
                <a:spcPts val="0"/>
              </a:spcAft>
              <a:buFont typeface="Arial" panose="020B0604020202020204" pitchFamily="34" charset="0"/>
              <a:buChar char="•"/>
            </a:pPr>
            <a:r>
              <a:rPr lang="en-US" sz="1600" dirty="0">
                <a:solidFill>
                  <a:schemeClr val="tx1">
                    <a:lumMod val="85000"/>
                    <a:lumOff val="15000"/>
                  </a:schemeClr>
                </a:solidFill>
                <a:latin typeface="Corbel" panose="020B0503020204020204" pitchFamily="34" charset="0"/>
                <a:ea typeface="Calibri" panose="020F0502020204030204" pitchFamily="34" charset="0"/>
                <a:cs typeface="Times New Roman" panose="02020603050405020304" pitchFamily="18" charset="0"/>
              </a:rPr>
              <a:t>PBT increased by 224%, to N508 million QoQ. Contribution to Group PBT rose from 14%, last quarter, to 16%.</a:t>
            </a:r>
          </a:p>
          <a:p>
            <a:pPr marL="285750" indent="-285750" algn="just">
              <a:spcAft>
                <a:spcPts val="0"/>
              </a:spcAft>
              <a:buFont typeface="Arial" panose="020B0604020202020204" pitchFamily="34" charset="0"/>
              <a:buChar char="•"/>
            </a:pPr>
            <a:endParaRPr lang="en-US" sz="1600" dirty="0">
              <a:solidFill>
                <a:schemeClr val="tx1">
                  <a:lumMod val="85000"/>
                  <a:lumOff val="15000"/>
                </a:schemeClr>
              </a:solidFill>
              <a:latin typeface="Corbel" panose="020B0503020204020204" pitchFamily="34" charset="0"/>
              <a:ea typeface="Calibri" panose="020F0502020204030204" pitchFamily="34" charset="0"/>
              <a:cs typeface="Times New Roman" panose="02020603050405020304" pitchFamily="18" charset="0"/>
            </a:endParaRPr>
          </a:p>
          <a:p>
            <a:pPr marL="285750" indent="-285750" algn="just">
              <a:spcAft>
                <a:spcPts val="0"/>
              </a:spcAft>
              <a:buFont typeface="Arial" panose="020B0604020202020204" pitchFamily="34" charset="0"/>
              <a:buChar char="•"/>
            </a:pPr>
            <a:r>
              <a:rPr lang="en-US" sz="1600" dirty="0">
                <a:solidFill>
                  <a:schemeClr val="tx1">
                    <a:lumMod val="85000"/>
                    <a:lumOff val="15000"/>
                  </a:schemeClr>
                </a:solidFill>
                <a:latin typeface="Corbel" panose="020B0503020204020204" pitchFamily="34" charset="0"/>
                <a:ea typeface="Calibri" panose="020F0502020204030204" pitchFamily="34" charset="0"/>
                <a:cs typeface="Times New Roman" panose="02020603050405020304" pitchFamily="18" charset="0"/>
              </a:rPr>
              <a:t>CIR decreased from 62% to 48% QoQ.</a:t>
            </a:r>
          </a:p>
          <a:p>
            <a:pPr marL="285750" indent="-285750" algn="just">
              <a:spcAft>
                <a:spcPts val="0"/>
              </a:spcAft>
              <a:buFont typeface="Arial" panose="020B0604020202020204" pitchFamily="34" charset="0"/>
              <a:buChar char="•"/>
            </a:pPr>
            <a:endParaRPr lang="en-US" sz="1600" dirty="0">
              <a:solidFill>
                <a:schemeClr val="tx1">
                  <a:lumMod val="85000"/>
                  <a:lumOff val="15000"/>
                </a:schemeClr>
              </a:solidFill>
              <a:latin typeface="Corbel" panose="020B0503020204020204" pitchFamily="34" charset="0"/>
              <a:ea typeface="Calibri" panose="020F0502020204030204" pitchFamily="34" charset="0"/>
              <a:cs typeface="Times New Roman" panose="02020603050405020304" pitchFamily="18" charset="0"/>
            </a:endParaRPr>
          </a:p>
          <a:p>
            <a:pPr marL="285750" indent="-285750" algn="just">
              <a:spcAft>
                <a:spcPts val="0"/>
              </a:spcAft>
              <a:buFont typeface="Arial" panose="020B0604020202020204" pitchFamily="34" charset="0"/>
              <a:buChar char="•"/>
            </a:pPr>
            <a:r>
              <a:rPr lang="en-US" sz="1600" dirty="0">
                <a:solidFill>
                  <a:schemeClr val="tx1">
                    <a:lumMod val="85000"/>
                    <a:lumOff val="15000"/>
                  </a:schemeClr>
                </a:solidFill>
                <a:latin typeface="Corbel" panose="020B0503020204020204" pitchFamily="34" charset="0"/>
                <a:ea typeface="Calibri" panose="020F0502020204030204" pitchFamily="34" charset="0"/>
                <a:cs typeface="Times New Roman" panose="02020603050405020304" pitchFamily="18" charset="0"/>
              </a:rPr>
              <a:t> The significant improvements in both PBT and CIR mainly reflect the positive impact of our Pensions business line on the Division’s performance.</a:t>
            </a:r>
          </a:p>
        </p:txBody>
      </p:sp>
      <p:sp>
        <p:nvSpPr>
          <p:cNvPr id="19" name="TextBox 18"/>
          <p:cNvSpPr txBox="1"/>
          <p:nvPr/>
        </p:nvSpPr>
        <p:spPr>
          <a:xfrm>
            <a:off x="4376669" y="0"/>
            <a:ext cx="4767331" cy="338554"/>
          </a:xfrm>
          <a:prstGeom prst="rect">
            <a:avLst/>
          </a:prstGeom>
          <a:solidFill>
            <a:schemeClr val="bg1">
              <a:lumMod val="85000"/>
            </a:schemeClr>
          </a:solidFill>
        </p:spPr>
        <p:txBody>
          <a:bodyPr wrap="none" rtlCol="0">
            <a:spAutoFit/>
          </a:bodyPr>
          <a:lstStyle/>
          <a:p>
            <a:r>
              <a:rPr lang="en-US" sz="1600" b="1" dirty="0">
                <a:solidFill>
                  <a:srgbClr val="C00000"/>
                </a:solidFill>
                <a:latin typeface="Corbel" pitchFamily="34" charset="0"/>
              </a:rPr>
              <a:t>Asset &amp; Wealth Management Performance Overview</a:t>
            </a:r>
            <a:endParaRPr lang="en-GB" sz="1600" b="1" dirty="0">
              <a:solidFill>
                <a:srgbClr val="C00000"/>
              </a:solidFill>
              <a:latin typeface="Corbel"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val="882077294"/>
              </p:ext>
            </p:extLst>
          </p:nvPr>
        </p:nvGraphicFramePr>
        <p:xfrm>
          <a:off x="76200" y="2099847"/>
          <a:ext cx="5333998" cy="3666323"/>
        </p:xfrm>
        <a:graphic>
          <a:graphicData uri="http://schemas.openxmlformats.org/drawingml/2006/table">
            <a:tbl>
              <a:tblPr/>
              <a:tblGrid>
                <a:gridCol w="1751463">
                  <a:extLst>
                    <a:ext uri="{9D8B030D-6E8A-4147-A177-3AD203B41FA5}">
                      <a16:colId xmlns:a16="http://schemas.microsoft.com/office/drawing/2014/main" xmlns="" val="20000"/>
                    </a:ext>
                  </a:extLst>
                </a:gridCol>
                <a:gridCol w="716507">
                  <a:extLst>
                    <a:ext uri="{9D8B030D-6E8A-4147-A177-3AD203B41FA5}">
                      <a16:colId xmlns:a16="http://schemas.microsoft.com/office/drawing/2014/main" xmlns="" val="20001"/>
                    </a:ext>
                  </a:extLst>
                </a:gridCol>
                <a:gridCol w="716507">
                  <a:extLst>
                    <a:ext uri="{9D8B030D-6E8A-4147-A177-3AD203B41FA5}">
                      <a16:colId xmlns:a16="http://schemas.microsoft.com/office/drawing/2014/main" xmlns="" val="20002"/>
                    </a:ext>
                  </a:extLst>
                </a:gridCol>
                <a:gridCol w="716507">
                  <a:extLst>
                    <a:ext uri="{9D8B030D-6E8A-4147-A177-3AD203B41FA5}">
                      <a16:colId xmlns:a16="http://schemas.microsoft.com/office/drawing/2014/main" xmlns="" val="20004"/>
                    </a:ext>
                  </a:extLst>
                </a:gridCol>
                <a:gridCol w="716507">
                  <a:extLst>
                    <a:ext uri="{9D8B030D-6E8A-4147-A177-3AD203B41FA5}">
                      <a16:colId xmlns:a16="http://schemas.microsoft.com/office/drawing/2014/main" xmlns="" val="20005"/>
                    </a:ext>
                  </a:extLst>
                </a:gridCol>
                <a:gridCol w="716507">
                  <a:extLst>
                    <a:ext uri="{9D8B030D-6E8A-4147-A177-3AD203B41FA5}">
                      <a16:colId xmlns:a16="http://schemas.microsoft.com/office/drawing/2014/main" xmlns="" val="20006"/>
                    </a:ext>
                  </a:extLst>
                </a:gridCol>
              </a:tblGrid>
              <a:tr h="532479">
                <a:tc>
                  <a:txBody>
                    <a:bodyPr/>
                    <a:lstStyle/>
                    <a:p>
                      <a:pPr algn="l" rtl="0" fontAlgn="ctr"/>
                      <a:r>
                        <a:rPr lang="en-GB" sz="1500" b="1" i="0" u="none" strike="noStrike" dirty="0">
                          <a:solidFill>
                            <a:srgbClr val="595959"/>
                          </a:solidFill>
                          <a:effectLst/>
                          <a:latin typeface="Corbel" panose="020B0503020204020204" pitchFamily="34" charset="0"/>
                        </a:rPr>
                        <a:t>N’millions</a:t>
                      </a:r>
                    </a:p>
                  </a:txBody>
                  <a:tcPr marL="6671" marR="6671" marT="6671" marB="0" anchor="ctr">
                    <a:lnL>
                      <a:noFill/>
                    </a:lnL>
                    <a:lnR w="12700" cap="flat" cmpd="sng" algn="ctr">
                      <a:solidFill>
                        <a:srgbClr val="D9D9D9"/>
                      </a:solidFill>
                      <a:prstDash val="solid"/>
                      <a:round/>
                      <a:headEnd type="none" w="med" len="med"/>
                      <a:tailEnd type="none" w="med" len="med"/>
                    </a:lnR>
                    <a:lnT w="19050" cap="flat" cmpd="sng" algn="ctr">
                      <a:solidFill>
                        <a:srgbClr val="BB16A3"/>
                      </a:solidFill>
                      <a:prstDash val="solid"/>
                      <a:round/>
                      <a:headEnd type="none" w="med" len="med"/>
                      <a:tailEnd type="none" w="med" len="med"/>
                    </a:lnT>
                    <a:lnB w="19050" cap="flat" cmpd="sng" algn="ctr">
                      <a:solidFill>
                        <a:srgbClr val="BB16A3"/>
                      </a:solidFill>
                      <a:prstDash val="solid"/>
                      <a:round/>
                      <a:headEnd type="none" w="med" len="med"/>
                      <a:tailEnd type="none" w="med" len="med"/>
                    </a:lnB>
                    <a:solidFill>
                      <a:srgbClr val="F2F2F2"/>
                    </a:solidFill>
                  </a:tcPr>
                </a:tc>
                <a:tc>
                  <a:txBody>
                    <a:bodyPr/>
                    <a:lstStyle/>
                    <a:p>
                      <a:pPr algn="ctr" rtl="0" fontAlgn="ctr"/>
                      <a:r>
                        <a:rPr lang="en-GB" sz="1500" b="1" i="0" u="none" strike="noStrike" dirty="0">
                          <a:solidFill>
                            <a:srgbClr val="595959"/>
                          </a:solidFill>
                          <a:effectLst/>
                          <a:latin typeface="Corbel" panose="020B0503020204020204" pitchFamily="34" charset="0"/>
                        </a:rPr>
                        <a:t>1Q17</a:t>
                      </a:r>
                    </a:p>
                  </a:txBody>
                  <a:tcPr marL="6671" marR="6671" marT="6671"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9050" cap="flat" cmpd="sng" algn="ctr">
                      <a:solidFill>
                        <a:srgbClr val="BB16A3"/>
                      </a:solidFill>
                      <a:prstDash val="solid"/>
                      <a:round/>
                      <a:headEnd type="none" w="med" len="med"/>
                      <a:tailEnd type="none" w="med" len="med"/>
                    </a:lnT>
                    <a:lnB w="19050" cap="flat" cmpd="sng" algn="ctr">
                      <a:solidFill>
                        <a:srgbClr val="BB16A3"/>
                      </a:solidFill>
                      <a:prstDash val="solid"/>
                      <a:round/>
                      <a:headEnd type="none" w="med" len="med"/>
                      <a:tailEnd type="none" w="med" len="med"/>
                    </a:lnB>
                    <a:solidFill>
                      <a:srgbClr val="F2F2F2"/>
                    </a:solidFill>
                  </a:tcPr>
                </a:tc>
                <a:tc>
                  <a:txBody>
                    <a:bodyPr/>
                    <a:lstStyle/>
                    <a:p>
                      <a:pPr algn="ctr" rtl="0" fontAlgn="ctr"/>
                      <a:r>
                        <a:rPr lang="en-GB" sz="1500" b="1" i="0" u="none" strike="noStrike" dirty="0">
                          <a:solidFill>
                            <a:srgbClr val="595959"/>
                          </a:solidFill>
                          <a:effectLst/>
                          <a:latin typeface="Corbel" panose="020B0503020204020204" pitchFamily="34" charset="0"/>
                        </a:rPr>
                        <a:t>4Q17</a:t>
                      </a:r>
                    </a:p>
                  </a:txBody>
                  <a:tcPr marL="6671" marR="6671" marT="6671"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9050" cap="flat" cmpd="sng" algn="ctr">
                      <a:solidFill>
                        <a:srgbClr val="BB16A3"/>
                      </a:solidFill>
                      <a:prstDash val="solid"/>
                      <a:round/>
                      <a:headEnd type="none" w="med" len="med"/>
                      <a:tailEnd type="none" w="med" len="med"/>
                    </a:lnT>
                    <a:lnB w="19050" cap="flat" cmpd="sng" algn="ctr">
                      <a:solidFill>
                        <a:srgbClr val="BB16A3"/>
                      </a:solidFill>
                      <a:prstDash val="solid"/>
                      <a:round/>
                      <a:headEnd type="none" w="med" len="med"/>
                      <a:tailEnd type="none" w="med" len="med"/>
                    </a:lnB>
                    <a:solidFill>
                      <a:srgbClr val="D9D9D9"/>
                    </a:solidFill>
                  </a:tcPr>
                </a:tc>
                <a:tc>
                  <a:txBody>
                    <a:bodyPr/>
                    <a:lstStyle/>
                    <a:p>
                      <a:pPr algn="ctr" rtl="0" fontAlgn="ctr"/>
                      <a:r>
                        <a:rPr lang="en-GB" sz="1500" b="1" i="0" u="none" strike="noStrike" dirty="0">
                          <a:solidFill>
                            <a:srgbClr val="595959"/>
                          </a:solidFill>
                          <a:effectLst/>
                          <a:latin typeface="Corbel" panose="020B0503020204020204" pitchFamily="34" charset="0"/>
                        </a:rPr>
                        <a:t>1Q18</a:t>
                      </a:r>
                    </a:p>
                  </a:txBody>
                  <a:tcPr marL="6671" marR="6671" marT="6671"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9050" cap="flat" cmpd="sng" algn="ctr">
                      <a:solidFill>
                        <a:srgbClr val="BB16A3"/>
                      </a:solidFill>
                      <a:prstDash val="solid"/>
                      <a:round/>
                      <a:headEnd type="none" w="med" len="med"/>
                      <a:tailEnd type="none" w="med" len="med"/>
                    </a:lnT>
                    <a:lnB w="19050" cap="flat" cmpd="sng" algn="ctr">
                      <a:solidFill>
                        <a:srgbClr val="BB16A3"/>
                      </a:solidFill>
                      <a:prstDash val="solid"/>
                      <a:round/>
                      <a:headEnd type="none" w="med" len="med"/>
                      <a:tailEnd type="none" w="med" len="med"/>
                    </a:lnB>
                    <a:solidFill>
                      <a:srgbClr val="F2F2F2"/>
                    </a:solidFill>
                  </a:tcPr>
                </a:tc>
                <a:tc>
                  <a:txBody>
                    <a:bodyPr/>
                    <a:lstStyle/>
                    <a:p>
                      <a:pPr algn="ctr" rtl="0" fontAlgn="ctr"/>
                      <a:r>
                        <a:rPr lang="el-GR" sz="1500" b="1" i="0" u="none" strike="noStrike">
                          <a:solidFill>
                            <a:srgbClr val="595959"/>
                          </a:solidFill>
                          <a:effectLst/>
                          <a:latin typeface="Corbel" panose="020B0503020204020204" pitchFamily="34" charset="0"/>
                        </a:rPr>
                        <a:t>% Δ </a:t>
                      </a:r>
                      <a:r>
                        <a:rPr lang="en-GB" sz="1500" b="1" i="0" u="none" strike="noStrike" dirty="0">
                          <a:solidFill>
                            <a:srgbClr val="595959"/>
                          </a:solidFill>
                          <a:effectLst/>
                          <a:latin typeface="Corbel" panose="020B0503020204020204" pitchFamily="34" charset="0"/>
                        </a:rPr>
                        <a:t>QoQ </a:t>
                      </a:r>
                    </a:p>
                  </a:txBody>
                  <a:tcPr marL="6671" marR="6671" marT="6671"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9050" cap="flat" cmpd="sng" algn="ctr">
                      <a:solidFill>
                        <a:srgbClr val="BB16A3"/>
                      </a:solidFill>
                      <a:prstDash val="solid"/>
                      <a:round/>
                      <a:headEnd type="none" w="med" len="med"/>
                      <a:tailEnd type="none" w="med" len="med"/>
                    </a:lnT>
                    <a:lnB w="19050" cap="flat" cmpd="sng" algn="ctr">
                      <a:solidFill>
                        <a:srgbClr val="BB16A3"/>
                      </a:solidFill>
                      <a:prstDash val="solid"/>
                      <a:round/>
                      <a:headEnd type="none" w="med" len="med"/>
                      <a:tailEnd type="none" w="med" len="med"/>
                    </a:lnB>
                    <a:solidFill>
                      <a:srgbClr val="D9D9D9"/>
                    </a:solidFill>
                  </a:tcPr>
                </a:tc>
                <a:tc>
                  <a:txBody>
                    <a:bodyPr/>
                    <a:lstStyle/>
                    <a:p>
                      <a:pPr algn="ctr" rtl="0" fontAlgn="ctr"/>
                      <a:r>
                        <a:rPr lang="el-GR" sz="1500" b="1" i="0" u="none" strike="noStrike">
                          <a:solidFill>
                            <a:srgbClr val="595959"/>
                          </a:solidFill>
                          <a:effectLst/>
                          <a:latin typeface="Corbel" panose="020B0503020204020204" pitchFamily="34" charset="0"/>
                        </a:rPr>
                        <a:t> % Δ </a:t>
                      </a:r>
                      <a:r>
                        <a:rPr lang="en-GB" sz="1500" b="1" i="0" u="none" strike="noStrike" dirty="0">
                          <a:solidFill>
                            <a:srgbClr val="595959"/>
                          </a:solidFill>
                          <a:effectLst/>
                          <a:latin typeface="Corbel" panose="020B0503020204020204" pitchFamily="34" charset="0"/>
                        </a:rPr>
                        <a:t>YoY</a:t>
                      </a:r>
                    </a:p>
                  </a:txBody>
                  <a:tcPr marL="6671" marR="6671" marT="6671" marB="0" anchor="ctr">
                    <a:lnL w="12700" cap="flat" cmpd="sng" algn="ctr">
                      <a:solidFill>
                        <a:srgbClr val="D9D9D9"/>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rgbClr val="BB16A3"/>
                      </a:solidFill>
                      <a:prstDash val="solid"/>
                      <a:round/>
                      <a:headEnd type="none" w="med" len="med"/>
                      <a:tailEnd type="none" w="med" len="med"/>
                    </a:lnT>
                    <a:lnB w="19050" cap="flat" cmpd="sng" algn="ctr">
                      <a:solidFill>
                        <a:srgbClr val="BB16A3"/>
                      </a:solidFill>
                      <a:prstDash val="solid"/>
                      <a:round/>
                      <a:headEnd type="none" w="med" len="med"/>
                      <a:tailEnd type="none" w="med" len="med"/>
                    </a:lnB>
                    <a:solidFill>
                      <a:srgbClr val="F2F2F2"/>
                    </a:solidFill>
                  </a:tcPr>
                </a:tc>
                <a:extLst>
                  <a:ext uri="{0D108BD9-81ED-4DB2-BD59-A6C34878D82A}">
                    <a16:rowId xmlns:a16="http://schemas.microsoft.com/office/drawing/2014/main" xmlns="" val="10000"/>
                  </a:ext>
                </a:extLst>
              </a:tr>
              <a:tr h="396692">
                <a:tc>
                  <a:txBody>
                    <a:bodyPr/>
                    <a:lstStyle/>
                    <a:p>
                      <a:pPr algn="l" rtl="0" fontAlgn="ctr"/>
                      <a:r>
                        <a:rPr lang="en-GB" sz="1500" b="1" i="0" u="none" strike="noStrike" dirty="0">
                          <a:solidFill>
                            <a:srgbClr val="595959"/>
                          </a:solidFill>
                          <a:effectLst/>
                          <a:latin typeface="Corbel" panose="020B0503020204020204" pitchFamily="34" charset="0"/>
                        </a:rPr>
                        <a:t>Gross earnings</a:t>
                      </a:r>
                    </a:p>
                  </a:txBody>
                  <a:tcPr marL="6671" marR="6671" marT="6671" marB="0" anchor="ctr">
                    <a:lnL>
                      <a:noFill/>
                    </a:lnL>
                    <a:lnR w="12700" cap="flat" cmpd="sng" algn="ctr">
                      <a:solidFill>
                        <a:srgbClr val="D9D9D9"/>
                      </a:solidFill>
                      <a:prstDash val="solid"/>
                      <a:round/>
                      <a:headEnd type="none" w="med" len="med"/>
                      <a:tailEnd type="none" w="med" len="med"/>
                    </a:lnR>
                    <a:lnT w="19050" cap="flat" cmpd="sng" algn="ctr">
                      <a:solidFill>
                        <a:srgbClr val="BB16A3"/>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fontAlgn="ctr"/>
                      <a:r>
                        <a:rPr lang="en-GB" sz="1500" b="1" i="0" u="none" strike="noStrike" dirty="0">
                          <a:solidFill>
                            <a:srgbClr val="000000"/>
                          </a:solidFill>
                          <a:effectLst/>
                          <a:latin typeface="Corbel" panose="020B0503020204020204" pitchFamily="34" charset="0"/>
                        </a:rPr>
                        <a:t>146</a:t>
                      </a:r>
                    </a:p>
                  </a:txBody>
                  <a:tcPr marL="6671" marR="6671" marT="6671"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9050" cap="flat" cmpd="sng" algn="ctr">
                      <a:solidFill>
                        <a:srgbClr val="BB16A3"/>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fontAlgn="ctr"/>
                      <a:r>
                        <a:rPr lang="en-GB" sz="1500" b="1" i="0" u="none" strike="noStrike" dirty="0">
                          <a:solidFill>
                            <a:srgbClr val="000000"/>
                          </a:solidFill>
                          <a:effectLst/>
                          <a:latin typeface="Corbel" panose="020B0503020204020204" pitchFamily="34" charset="0"/>
                        </a:rPr>
                        <a:t>471</a:t>
                      </a:r>
                    </a:p>
                  </a:txBody>
                  <a:tcPr marL="6671" marR="6671" marT="6671"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9050" cap="flat" cmpd="sng" algn="ctr">
                      <a:solidFill>
                        <a:srgbClr val="BB16A3"/>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D9D9D9"/>
                    </a:solidFill>
                  </a:tcPr>
                </a:tc>
                <a:tc>
                  <a:txBody>
                    <a:bodyPr/>
                    <a:lstStyle/>
                    <a:p>
                      <a:pPr algn="ctr" fontAlgn="ctr"/>
                      <a:r>
                        <a:rPr lang="en-GB" sz="1500" b="1" i="0" u="none" strike="noStrike" dirty="0">
                          <a:solidFill>
                            <a:srgbClr val="000000"/>
                          </a:solidFill>
                          <a:effectLst/>
                          <a:latin typeface="Corbel" panose="020B0503020204020204" pitchFamily="34" charset="0"/>
                        </a:rPr>
                        <a:t>982</a:t>
                      </a:r>
                    </a:p>
                  </a:txBody>
                  <a:tcPr marL="6671" marR="6671" marT="6671"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9050" cap="flat" cmpd="sng" algn="ctr">
                      <a:solidFill>
                        <a:srgbClr val="BB16A3"/>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fontAlgn="ctr"/>
                      <a:r>
                        <a:rPr lang="en-GB" sz="1500" b="1" i="0" u="none" strike="noStrike" dirty="0">
                          <a:solidFill>
                            <a:srgbClr val="000000"/>
                          </a:solidFill>
                          <a:effectLst/>
                          <a:latin typeface="Corbel" panose="020B0503020204020204" pitchFamily="34" charset="0"/>
                        </a:rPr>
                        <a:t>108%</a:t>
                      </a:r>
                    </a:p>
                  </a:txBody>
                  <a:tcPr marL="6671" marR="6671" marT="6671"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9050" cap="flat" cmpd="sng" algn="ctr">
                      <a:solidFill>
                        <a:srgbClr val="BB16A3"/>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D9D9D9"/>
                    </a:solidFill>
                  </a:tcPr>
                </a:tc>
                <a:tc>
                  <a:txBody>
                    <a:bodyPr/>
                    <a:lstStyle/>
                    <a:p>
                      <a:pPr algn="ctr" fontAlgn="ctr"/>
                      <a:r>
                        <a:rPr lang="en-GB" sz="1500" b="1" i="0" u="none" strike="noStrike" dirty="0">
                          <a:solidFill>
                            <a:srgbClr val="000000"/>
                          </a:solidFill>
                          <a:effectLst/>
                          <a:latin typeface="Corbel" panose="020B0503020204020204" pitchFamily="34" charset="0"/>
                        </a:rPr>
                        <a:t>573%</a:t>
                      </a:r>
                    </a:p>
                  </a:txBody>
                  <a:tcPr marL="6671" marR="6671" marT="6671" marB="0" anchor="ctr">
                    <a:lnL w="12700" cap="flat" cmpd="sng" algn="ctr">
                      <a:solidFill>
                        <a:srgbClr val="D9D9D9"/>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rgbClr val="BB16A3"/>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extLst>
                  <a:ext uri="{0D108BD9-81ED-4DB2-BD59-A6C34878D82A}">
                    <a16:rowId xmlns:a16="http://schemas.microsoft.com/office/drawing/2014/main" xmlns="" val="10001"/>
                  </a:ext>
                </a:extLst>
              </a:tr>
              <a:tr h="396692">
                <a:tc>
                  <a:txBody>
                    <a:bodyPr/>
                    <a:lstStyle/>
                    <a:p>
                      <a:pPr algn="l" rtl="0" fontAlgn="ctr"/>
                      <a:r>
                        <a:rPr lang="en-GB" sz="1500" b="0" i="0" u="none" strike="noStrike" dirty="0">
                          <a:solidFill>
                            <a:srgbClr val="595959"/>
                          </a:solidFill>
                          <a:effectLst/>
                          <a:latin typeface="Corbel" panose="020B0503020204020204" pitchFamily="34" charset="0"/>
                        </a:rPr>
                        <a:t>Net Interest Income</a:t>
                      </a:r>
                      <a:r>
                        <a:rPr lang="en-GB" sz="1500" b="0" i="0" u="none" strike="noStrike" baseline="30000" dirty="0">
                          <a:solidFill>
                            <a:srgbClr val="595959"/>
                          </a:solidFill>
                          <a:effectLst/>
                          <a:latin typeface="Corbel" panose="020B0503020204020204" pitchFamily="34" charset="0"/>
                        </a:rPr>
                        <a:t> </a:t>
                      </a:r>
                      <a:r>
                        <a:rPr lang="en-GB" sz="1500" b="0" i="0" u="none" strike="noStrike" dirty="0">
                          <a:solidFill>
                            <a:srgbClr val="595959"/>
                          </a:solidFill>
                          <a:effectLst/>
                          <a:latin typeface="Corbel" panose="020B0503020204020204" pitchFamily="34" charset="0"/>
                        </a:rPr>
                        <a:t> </a:t>
                      </a:r>
                    </a:p>
                  </a:txBody>
                  <a:tcPr marL="6671" marR="6671" marT="6671" marB="0" anchor="ctr">
                    <a:lnL>
                      <a:noFill/>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fontAlgn="ctr"/>
                      <a:r>
                        <a:rPr lang="en-GB" sz="1500" b="0" i="0" u="none" strike="noStrike" dirty="0">
                          <a:solidFill>
                            <a:srgbClr val="000000"/>
                          </a:solidFill>
                          <a:effectLst/>
                          <a:latin typeface="Corbel" panose="020B0503020204020204" pitchFamily="34" charset="0"/>
                        </a:rPr>
                        <a:t>32</a:t>
                      </a:r>
                    </a:p>
                  </a:txBody>
                  <a:tcPr marL="6671" marR="6671" marT="6671"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fontAlgn="ctr"/>
                      <a:r>
                        <a:rPr lang="en-GB" sz="1500" b="0" i="0" u="none" strike="noStrike" dirty="0">
                          <a:solidFill>
                            <a:srgbClr val="000000"/>
                          </a:solidFill>
                          <a:effectLst/>
                          <a:latin typeface="Corbel" panose="020B0503020204020204" pitchFamily="34" charset="0"/>
                        </a:rPr>
                        <a:t>79</a:t>
                      </a:r>
                    </a:p>
                  </a:txBody>
                  <a:tcPr marL="6671" marR="6671" marT="6671"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D9D9D9"/>
                    </a:solidFill>
                  </a:tcPr>
                </a:tc>
                <a:tc>
                  <a:txBody>
                    <a:bodyPr/>
                    <a:lstStyle/>
                    <a:p>
                      <a:pPr algn="ctr" fontAlgn="ctr"/>
                      <a:r>
                        <a:rPr lang="en-GB" sz="1500" b="0" i="0" u="none" strike="noStrike" dirty="0">
                          <a:solidFill>
                            <a:srgbClr val="000000"/>
                          </a:solidFill>
                          <a:effectLst/>
                          <a:latin typeface="Corbel" panose="020B0503020204020204" pitchFamily="34" charset="0"/>
                        </a:rPr>
                        <a:t>88</a:t>
                      </a:r>
                    </a:p>
                  </a:txBody>
                  <a:tcPr marL="6671" marR="6671" marT="6671"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fontAlgn="ctr"/>
                      <a:r>
                        <a:rPr lang="en-GB" sz="1500" b="0" i="0" u="none" strike="noStrike" dirty="0">
                          <a:solidFill>
                            <a:srgbClr val="000000"/>
                          </a:solidFill>
                          <a:effectLst/>
                          <a:latin typeface="Corbel" panose="020B0503020204020204" pitchFamily="34" charset="0"/>
                        </a:rPr>
                        <a:t>11%</a:t>
                      </a:r>
                    </a:p>
                  </a:txBody>
                  <a:tcPr marL="6671" marR="6671" marT="6671"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D9D9D9"/>
                    </a:solidFill>
                  </a:tcPr>
                </a:tc>
                <a:tc>
                  <a:txBody>
                    <a:bodyPr/>
                    <a:lstStyle/>
                    <a:p>
                      <a:pPr algn="ctr" fontAlgn="ctr"/>
                      <a:r>
                        <a:rPr lang="en-GB" sz="1500" b="0" i="0" u="none" strike="noStrike" dirty="0">
                          <a:solidFill>
                            <a:srgbClr val="000000"/>
                          </a:solidFill>
                          <a:effectLst/>
                          <a:latin typeface="Corbel" panose="020B0503020204020204" pitchFamily="34" charset="0"/>
                        </a:rPr>
                        <a:t>170%</a:t>
                      </a:r>
                    </a:p>
                  </a:txBody>
                  <a:tcPr marL="6671" marR="6671" marT="6671" marB="0" anchor="ctr">
                    <a:lnL w="12700" cap="flat" cmpd="sng" algn="ctr">
                      <a:solidFill>
                        <a:srgbClr val="D9D9D9"/>
                      </a:solidFill>
                      <a:prstDash val="solid"/>
                      <a:round/>
                      <a:headEnd type="none" w="med" len="med"/>
                      <a:tailEnd type="none" w="med" len="med"/>
                    </a:lnL>
                    <a:lnR w="19050" cap="flat" cmpd="sng" algn="ctr">
                      <a:no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extLst>
                  <a:ext uri="{0D108BD9-81ED-4DB2-BD59-A6C34878D82A}">
                    <a16:rowId xmlns:a16="http://schemas.microsoft.com/office/drawing/2014/main" xmlns="" val="10002"/>
                  </a:ext>
                </a:extLst>
              </a:tr>
              <a:tr h="396692">
                <a:tc>
                  <a:txBody>
                    <a:bodyPr/>
                    <a:lstStyle/>
                    <a:p>
                      <a:pPr algn="l" rtl="0" fontAlgn="ctr"/>
                      <a:r>
                        <a:rPr lang="en-GB" sz="1500" b="1" i="0" u="none" strike="noStrike" dirty="0">
                          <a:solidFill>
                            <a:srgbClr val="595959"/>
                          </a:solidFill>
                          <a:effectLst/>
                          <a:latin typeface="Corbel" panose="020B0503020204020204" pitchFamily="34" charset="0"/>
                        </a:rPr>
                        <a:t>Non Interest Income </a:t>
                      </a:r>
                    </a:p>
                  </a:txBody>
                  <a:tcPr marL="6671" marR="6671" marT="6671" marB="0" anchor="ctr">
                    <a:lnL>
                      <a:noFill/>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fontAlgn="ctr"/>
                      <a:r>
                        <a:rPr lang="en-GB" sz="1500" b="1" i="0" u="none" strike="noStrike" dirty="0">
                          <a:solidFill>
                            <a:srgbClr val="000000"/>
                          </a:solidFill>
                          <a:effectLst/>
                          <a:latin typeface="Corbel" panose="020B0503020204020204" pitchFamily="34" charset="0"/>
                        </a:rPr>
                        <a:t>114</a:t>
                      </a:r>
                    </a:p>
                  </a:txBody>
                  <a:tcPr marL="6671" marR="6671" marT="6671"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fontAlgn="ctr"/>
                      <a:r>
                        <a:rPr lang="en-GB" sz="1500" b="1" i="0" u="none" strike="noStrike" dirty="0">
                          <a:solidFill>
                            <a:srgbClr val="000000"/>
                          </a:solidFill>
                          <a:effectLst/>
                          <a:latin typeface="Corbel" panose="020B0503020204020204" pitchFamily="34" charset="0"/>
                        </a:rPr>
                        <a:t>392</a:t>
                      </a:r>
                    </a:p>
                  </a:txBody>
                  <a:tcPr marL="6671" marR="6671" marT="6671"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D9D9D9"/>
                    </a:solidFill>
                  </a:tcPr>
                </a:tc>
                <a:tc>
                  <a:txBody>
                    <a:bodyPr/>
                    <a:lstStyle/>
                    <a:p>
                      <a:pPr algn="ctr" fontAlgn="ctr"/>
                      <a:r>
                        <a:rPr lang="en-GB" sz="1500" b="1" i="0" u="none" strike="noStrike" dirty="0">
                          <a:solidFill>
                            <a:srgbClr val="000000"/>
                          </a:solidFill>
                          <a:effectLst/>
                          <a:latin typeface="Corbel" panose="020B0503020204020204" pitchFamily="34" charset="0"/>
                        </a:rPr>
                        <a:t>894</a:t>
                      </a:r>
                    </a:p>
                  </a:txBody>
                  <a:tcPr marL="6671" marR="6671" marT="6671"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fontAlgn="ctr"/>
                      <a:r>
                        <a:rPr lang="en-GB" sz="1500" b="1" i="0" u="none" strike="noStrike" dirty="0">
                          <a:solidFill>
                            <a:srgbClr val="000000"/>
                          </a:solidFill>
                          <a:effectLst/>
                          <a:latin typeface="Corbel" panose="020B0503020204020204" pitchFamily="34" charset="0"/>
                        </a:rPr>
                        <a:t>128%</a:t>
                      </a:r>
                    </a:p>
                  </a:txBody>
                  <a:tcPr marL="6671" marR="6671" marT="6671"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D9D9D9"/>
                    </a:solidFill>
                  </a:tcPr>
                </a:tc>
                <a:tc>
                  <a:txBody>
                    <a:bodyPr/>
                    <a:lstStyle/>
                    <a:p>
                      <a:pPr algn="ctr" fontAlgn="ctr"/>
                      <a:r>
                        <a:rPr lang="en-GB" sz="1500" b="1" i="0" u="none" strike="noStrike" dirty="0">
                          <a:solidFill>
                            <a:srgbClr val="000000"/>
                          </a:solidFill>
                          <a:effectLst/>
                          <a:latin typeface="Corbel" panose="020B0503020204020204" pitchFamily="34" charset="0"/>
                        </a:rPr>
                        <a:t>688%</a:t>
                      </a:r>
                    </a:p>
                  </a:txBody>
                  <a:tcPr marL="6671" marR="6671" marT="6671" marB="0" anchor="ctr">
                    <a:lnL w="12700" cap="flat" cmpd="sng" algn="ctr">
                      <a:solidFill>
                        <a:srgbClr val="D9D9D9"/>
                      </a:solidFill>
                      <a:prstDash val="solid"/>
                      <a:round/>
                      <a:headEnd type="none" w="med" len="med"/>
                      <a:tailEnd type="none" w="med" len="med"/>
                    </a:lnL>
                    <a:lnR w="19050" cap="flat" cmpd="sng" algn="ctr">
                      <a:no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extLst>
                  <a:ext uri="{0D108BD9-81ED-4DB2-BD59-A6C34878D82A}">
                    <a16:rowId xmlns:a16="http://schemas.microsoft.com/office/drawing/2014/main" xmlns="" val="10003"/>
                  </a:ext>
                </a:extLst>
              </a:tr>
              <a:tr h="396692">
                <a:tc>
                  <a:txBody>
                    <a:bodyPr/>
                    <a:lstStyle/>
                    <a:p>
                      <a:pPr algn="l" rtl="0" fontAlgn="ctr"/>
                      <a:r>
                        <a:rPr lang="en-GB" sz="1500" b="0" i="0" u="none" strike="noStrike" dirty="0">
                          <a:solidFill>
                            <a:srgbClr val="595959"/>
                          </a:solidFill>
                          <a:effectLst/>
                          <a:latin typeface="Corbel" panose="020B0503020204020204" pitchFamily="34" charset="0"/>
                        </a:rPr>
                        <a:t>Operating Expenses</a:t>
                      </a:r>
                    </a:p>
                  </a:txBody>
                  <a:tcPr marL="6671" marR="6671" marT="6671" marB="0" anchor="ctr">
                    <a:lnL>
                      <a:noFill/>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fontAlgn="ctr"/>
                      <a:r>
                        <a:rPr lang="en-GB" sz="1500" b="0" i="0" u="none" strike="noStrike" dirty="0">
                          <a:solidFill>
                            <a:srgbClr val="000000"/>
                          </a:solidFill>
                          <a:effectLst/>
                          <a:latin typeface="Corbel" panose="020B0503020204020204" pitchFamily="34" charset="0"/>
                        </a:rPr>
                        <a:t>-59</a:t>
                      </a:r>
                    </a:p>
                  </a:txBody>
                  <a:tcPr marL="6671" marR="6671" marT="6671"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fontAlgn="ctr"/>
                      <a:r>
                        <a:rPr lang="en-GB" sz="1500" b="0" i="0" u="none" strike="noStrike" dirty="0">
                          <a:solidFill>
                            <a:srgbClr val="000000"/>
                          </a:solidFill>
                          <a:effectLst/>
                          <a:latin typeface="Corbel" panose="020B0503020204020204" pitchFamily="34" charset="0"/>
                        </a:rPr>
                        <a:t>-294</a:t>
                      </a:r>
                    </a:p>
                  </a:txBody>
                  <a:tcPr marL="6671" marR="6671" marT="6671"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D9D9D9"/>
                    </a:solidFill>
                  </a:tcPr>
                </a:tc>
                <a:tc>
                  <a:txBody>
                    <a:bodyPr/>
                    <a:lstStyle/>
                    <a:p>
                      <a:pPr algn="ctr" fontAlgn="ctr"/>
                      <a:r>
                        <a:rPr lang="en-GB" sz="1500" b="0" i="0" u="none" strike="noStrike" dirty="0">
                          <a:solidFill>
                            <a:srgbClr val="000000"/>
                          </a:solidFill>
                          <a:effectLst/>
                          <a:latin typeface="Corbel" panose="020B0503020204020204" pitchFamily="34" charset="0"/>
                        </a:rPr>
                        <a:t>-474</a:t>
                      </a:r>
                    </a:p>
                  </a:txBody>
                  <a:tcPr marL="6671" marR="6671" marT="6671"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fontAlgn="ctr"/>
                      <a:r>
                        <a:rPr lang="en-GB" sz="1500" b="0" i="0" u="none" strike="noStrike" dirty="0">
                          <a:solidFill>
                            <a:srgbClr val="000000"/>
                          </a:solidFill>
                          <a:effectLst/>
                          <a:latin typeface="Corbel" panose="020B0503020204020204" pitchFamily="34" charset="0"/>
                        </a:rPr>
                        <a:t>61%</a:t>
                      </a:r>
                    </a:p>
                  </a:txBody>
                  <a:tcPr marL="6671" marR="6671" marT="6671"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D9D9D9"/>
                    </a:solidFill>
                  </a:tcPr>
                </a:tc>
                <a:tc>
                  <a:txBody>
                    <a:bodyPr/>
                    <a:lstStyle/>
                    <a:p>
                      <a:pPr algn="ctr" fontAlgn="ctr"/>
                      <a:r>
                        <a:rPr lang="en-GB" sz="1500" b="0" i="0" u="none" strike="noStrike" dirty="0">
                          <a:solidFill>
                            <a:srgbClr val="000000"/>
                          </a:solidFill>
                          <a:effectLst/>
                          <a:latin typeface="Corbel" panose="020B0503020204020204" pitchFamily="34" charset="0"/>
                        </a:rPr>
                        <a:t>701%</a:t>
                      </a:r>
                    </a:p>
                  </a:txBody>
                  <a:tcPr marL="6671" marR="6671" marT="6671" marB="0" anchor="ctr">
                    <a:lnL w="12700" cap="flat" cmpd="sng" algn="ctr">
                      <a:solidFill>
                        <a:srgbClr val="D9D9D9"/>
                      </a:solidFill>
                      <a:prstDash val="solid"/>
                      <a:round/>
                      <a:headEnd type="none" w="med" len="med"/>
                      <a:tailEnd type="none" w="med" len="med"/>
                    </a:lnL>
                    <a:lnR w="19050" cap="flat" cmpd="sng" algn="ctr">
                      <a:no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extLst>
                  <a:ext uri="{0D108BD9-81ED-4DB2-BD59-A6C34878D82A}">
                    <a16:rowId xmlns:a16="http://schemas.microsoft.com/office/drawing/2014/main" xmlns="" val="10004"/>
                  </a:ext>
                </a:extLst>
              </a:tr>
              <a:tr h="372692">
                <a:tc>
                  <a:txBody>
                    <a:bodyPr/>
                    <a:lstStyle/>
                    <a:p>
                      <a:pPr algn="l" rtl="0" fontAlgn="ctr"/>
                      <a:r>
                        <a:rPr lang="en-GB" sz="1500" b="1" i="0" u="none" strike="noStrike" dirty="0">
                          <a:solidFill>
                            <a:srgbClr val="595959"/>
                          </a:solidFill>
                          <a:effectLst/>
                          <a:latin typeface="Corbel" panose="020B0503020204020204" pitchFamily="34" charset="0"/>
                        </a:rPr>
                        <a:t>PBT  </a:t>
                      </a:r>
                    </a:p>
                  </a:txBody>
                  <a:tcPr marL="6671" marR="6671" marT="6671" marB="0" anchor="ctr">
                    <a:lnL>
                      <a:noFill/>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fontAlgn="ctr"/>
                      <a:r>
                        <a:rPr lang="en-GB" sz="1500" b="1" i="0" u="none" strike="noStrike" dirty="0">
                          <a:solidFill>
                            <a:srgbClr val="000000"/>
                          </a:solidFill>
                          <a:effectLst/>
                          <a:latin typeface="Corbel" panose="020B0503020204020204" pitchFamily="34" charset="0"/>
                        </a:rPr>
                        <a:t>95</a:t>
                      </a:r>
                    </a:p>
                  </a:txBody>
                  <a:tcPr marL="6671" marR="6671" marT="6671"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fontAlgn="ctr"/>
                      <a:r>
                        <a:rPr lang="en-GB" sz="1500" b="1" i="0" u="none" strike="noStrike" dirty="0">
                          <a:solidFill>
                            <a:srgbClr val="000000"/>
                          </a:solidFill>
                          <a:effectLst/>
                          <a:latin typeface="Corbel" panose="020B0503020204020204" pitchFamily="34" charset="0"/>
                        </a:rPr>
                        <a:t>157</a:t>
                      </a:r>
                    </a:p>
                  </a:txBody>
                  <a:tcPr marL="6671" marR="6671" marT="6671"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D9D9D9"/>
                    </a:solidFill>
                  </a:tcPr>
                </a:tc>
                <a:tc>
                  <a:txBody>
                    <a:bodyPr/>
                    <a:lstStyle/>
                    <a:p>
                      <a:pPr algn="ctr" fontAlgn="ctr"/>
                      <a:r>
                        <a:rPr lang="en-GB" sz="1500" b="1" i="0" u="none" strike="noStrike" dirty="0">
                          <a:solidFill>
                            <a:srgbClr val="000000"/>
                          </a:solidFill>
                          <a:effectLst/>
                          <a:latin typeface="Corbel" panose="020B0503020204020204" pitchFamily="34" charset="0"/>
                        </a:rPr>
                        <a:t>508</a:t>
                      </a:r>
                    </a:p>
                  </a:txBody>
                  <a:tcPr marL="6671" marR="6671" marT="6671"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fontAlgn="ctr"/>
                      <a:r>
                        <a:rPr lang="en-GB" sz="1500" b="1" i="0" u="none" strike="noStrike" dirty="0">
                          <a:solidFill>
                            <a:srgbClr val="000000"/>
                          </a:solidFill>
                          <a:effectLst/>
                          <a:latin typeface="Corbel" panose="020B0503020204020204" pitchFamily="34" charset="0"/>
                        </a:rPr>
                        <a:t>224%</a:t>
                      </a:r>
                    </a:p>
                  </a:txBody>
                  <a:tcPr marL="6671" marR="6671" marT="6671"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D9D9D9"/>
                    </a:solidFill>
                  </a:tcPr>
                </a:tc>
                <a:tc>
                  <a:txBody>
                    <a:bodyPr/>
                    <a:lstStyle/>
                    <a:p>
                      <a:pPr algn="ctr" fontAlgn="ctr"/>
                      <a:r>
                        <a:rPr lang="en-GB" sz="1500" b="1" i="0" u="none" strike="noStrike" dirty="0">
                          <a:solidFill>
                            <a:srgbClr val="000000"/>
                          </a:solidFill>
                          <a:effectLst/>
                          <a:latin typeface="Corbel" panose="020B0503020204020204" pitchFamily="34" charset="0"/>
                        </a:rPr>
                        <a:t>436%</a:t>
                      </a:r>
                    </a:p>
                  </a:txBody>
                  <a:tcPr marL="6671" marR="6671" marT="6671" marB="0" anchor="ctr">
                    <a:lnL w="12700" cap="flat" cmpd="sng" algn="ctr">
                      <a:solidFill>
                        <a:srgbClr val="D9D9D9"/>
                      </a:solidFill>
                      <a:prstDash val="solid"/>
                      <a:round/>
                      <a:headEnd type="none" w="med" len="med"/>
                      <a:tailEnd type="none" w="med" len="med"/>
                    </a:lnL>
                    <a:lnR w="19050" cap="flat" cmpd="sng" algn="ctr">
                      <a:no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extLst>
                  <a:ext uri="{0D108BD9-81ED-4DB2-BD59-A6C34878D82A}">
                    <a16:rowId xmlns:a16="http://schemas.microsoft.com/office/drawing/2014/main" xmlns="" val="10005"/>
                  </a:ext>
                </a:extLst>
              </a:tr>
              <a:tr h="381000">
                <a:tc>
                  <a:txBody>
                    <a:bodyPr/>
                    <a:lstStyle/>
                    <a:p>
                      <a:pPr algn="l" rtl="0" fontAlgn="ctr"/>
                      <a:r>
                        <a:rPr lang="en-GB" sz="1500" b="0" i="0" u="none" strike="noStrike" dirty="0">
                          <a:solidFill>
                            <a:srgbClr val="595959"/>
                          </a:solidFill>
                          <a:effectLst/>
                          <a:latin typeface="Corbel" panose="020B0503020204020204" pitchFamily="34" charset="0"/>
                        </a:rPr>
                        <a:t>AUM</a:t>
                      </a:r>
                    </a:p>
                  </a:txBody>
                  <a:tcPr marL="6671" marR="6671" marT="6671" marB="0" anchor="ctr">
                    <a:lnL>
                      <a:noFill/>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fontAlgn="ctr"/>
                      <a:r>
                        <a:rPr lang="en-GB" sz="1500" b="0" i="0" u="none" strike="noStrike" dirty="0">
                          <a:solidFill>
                            <a:srgbClr val="000000"/>
                          </a:solidFill>
                          <a:effectLst/>
                          <a:latin typeface="Corbel" panose="020B0503020204020204" pitchFamily="34" charset="0"/>
                        </a:rPr>
                        <a:t>25,987</a:t>
                      </a:r>
                    </a:p>
                  </a:txBody>
                  <a:tcPr marL="6671" marR="6671" marT="6671"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fontAlgn="ctr"/>
                      <a:r>
                        <a:rPr lang="en-GB" sz="1500" b="0" i="0" u="none" strike="noStrike" dirty="0">
                          <a:solidFill>
                            <a:srgbClr val="000000"/>
                          </a:solidFill>
                          <a:effectLst/>
                          <a:latin typeface="Corbel" panose="020B0503020204020204" pitchFamily="34" charset="0"/>
                        </a:rPr>
                        <a:t>260,185</a:t>
                      </a:r>
                    </a:p>
                  </a:txBody>
                  <a:tcPr marL="6671" marR="6671" marT="6671"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D9D9D9"/>
                    </a:solidFill>
                  </a:tcPr>
                </a:tc>
                <a:tc>
                  <a:txBody>
                    <a:bodyPr/>
                    <a:lstStyle/>
                    <a:p>
                      <a:pPr algn="ctr" fontAlgn="ctr"/>
                      <a:r>
                        <a:rPr lang="en-GB" sz="1500" b="0" i="0" u="none" strike="noStrike" dirty="0">
                          <a:solidFill>
                            <a:srgbClr val="000000"/>
                          </a:solidFill>
                          <a:effectLst/>
                          <a:latin typeface="Corbel" panose="020B0503020204020204" pitchFamily="34" charset="0"/>
                        </a:rPr>
                        <a:t>274,928</a:t>
                      </a:r>
                    </a:p>
                  </a:txBody>
                  <a:tcPr marL="6671" marR="6671" marT="6671"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fontAlgn="ctr"/>
                      <a:r>
                        <a:rPr lang="en-GB" sz="1500" b="0" i="0" u="none" strike="noStrike" dirty="0">
                          <a:solidFill>
                            <a:srgbClr val="000000"/>
                          </a:solidFill>
                          <a:effectLst/>
                          <a:latin typeface="Corbel" panose="020B0503020204020204" pitchFamily="34" charset="0"/>
                        </a:rPr>
                        <a:t>6%</a:t>
                      </a:r>
                    </a:p>
                  </a:txBody>
                  <a:tcPr marL="6671" marR="6671" marT="6671"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D9D9D9"/>
                    </a:solidFill>
                  </a:tcPr>
                </a:tc>
                <a:tc>
                  <a:txBody>
                    <a:bodyPr/>
                    <a:lstStyle/>
                    <a:p>
                      <a:pPr algn="ctr" fontAlgn="ctr"/>
                      <a:r>
                        <a:rPr lang="en-GB" sz="1500" b="0" i="0" u="none" strike="noStrike" dirty="0">
                          <a:solidFill>
                            <a:srgbClr val="000000"/>
                          </a:solidFill>
                          <a:effectLst/>
                          <a:latin typeface="Corbel" panose="020B0503020204020204" pitchFamily="34" charset="0"/>
                        </a:rPr>
                        <a:t>958%</a:t>
                      </a:r>
                    </a:p>
                  </a:txBody>
                  <a:tcPr marL="6671" marR="6671" marT="6671" marB="0" anchor="ctr">
                    <a:lnL w="12700" cap="flat" cmpd="sng" algn="ctr">
                      <a:solidFill>
                        <a:srgbClr val="D9D9D9"/>
                      </a:solidFill>
                      <a:prstDash val="solid"/>
                      <a:round/>
                      <a:headEnd type="none" w="med" len="med"/>
                      <a:tailEnd type="none" w="med" len="med"/>
                    </a:lnL>
                    <a:lnR w="19050" cap="flat" cmpd="sng" algn="ctr">
                      <a:no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extLst>
                  <a:ext uri="{0D108BD9-81ED-4DB2-BD59-A6C34878D82A}">
                    <a16:rowId xmlns:a16="http://schemas.microsoft.com/office/drawing/2014/main" xmlns="" val="10006"/>
                  </a:ext>
                </a:extLst>
              </a:tr>
              <a:tr h="396692">
                <a:tc>
                  <a:txBody>
                    <a:bodyPr/>
                    <a:lstStyle/>
                    <a:p>
                      <a:pPr algn="l" rtl="0" fontAlgn="ctr"/>
                      <a:r>
                        <a:rPr lang="en-GB" sz="1500" b="0" i="0" u="none" strike="noStrike" dirty="0">
                          <a:solidFill>
                            <a:srgbClr val="595959"/>
                          </a:solidFill>
                          <a:effectLst/>
                          <a:latin typeface="Corbel" panose="020B0503020204020204" pitchFamily="34" charset="0"/>
                        </a:rPr>
                        <a:t>ROAE</a:t>
                      </a:r>
                    </a:p>
                  </a:txBody>
                  <a:tcPr marL="6671" marR="6671" marT="6671" marB="0" anchor="ctr">
                    <a:lnL>
                      <a:noFill/>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fontAlgn="ctr"/>
                      <a:r>
                        <a:rPr lang="en-GB" sz="1500" b="0" i="0" u="none" strike="noStrike" dirty="0">
                          <a:solidFill>
                            <a:srgbClr val="000000"/>
                          </a:solidFill>
                          <a:effectLst/>
                          <a:latin typeface="Corbel" panose="020B0503020204020204" pitchFamily="34" charset="0"/>
                        </a:rPr>
                        <a:t>12%</a:t>
                      </a:r>
                    </a:p>
                  </a:txBody>
                  <a:tcPr marL="6671" marR="6671" marT="6671"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fontAlgn="ctr"/>
                      <a:r>
                        <a:rPr lang="en-GB" sz="1500" b="0" i="0" u="none" strike="noStrike" dirty="0">
                          <a:solidFill>
                            <a:srgbClr val="000000"/>
                          </a:solidFill>
                          <a:effectLst/>
                          <a:latin typeface="Corbel" panose="020B0503020204020204" pitchFamily="34" charset="0"/>
                        </a:rPr>
                        <a:t>30%</a:t>
                      </a:r>
                    </a:p>
                  </a:txBody>
                  <a:tcPr marL="6671" marR="6671" marT="6671"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D9D9D9"/>
                    </a:solidFill>
                  </a:tcPr>
                </a:tc>
                <a:tc>
                  <a:txBody>
                    <a:bodyPr/>
                    <a:lstStyle/>
                    <a:p>
                      <a:pPr algn="ctr" fontAlgn="ctr"/>
                      <a:r>
                        <a:rPr lang="en-GB" sz="1500" b="0" i="0" u="none" strike="noStrike" dirty="0">
                          <a:solidFill>
                            <a:srgbClr val="000000"/>
                          </a:solidFill>
                          <a:effectLst/>
                          <a:latin typeface="Corbel" panose="020B0503020204020204" pitchFamily="34" charset="0"/>
                        </a:rPr>
                        <a:t>33%</a:t>
                      </a:r>
                    </a:p>
                  </a:txBody>
                  <a:tcPr marL="6671" marR="6671" marT="6671"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fontAlgn="ctr"/>
                      <a:r>
                        <a:rPr lang="en-GB" sz="1500" b="0" i="0" u="none" strike="noStrike" dirty="0">
                          <a:solidFill>
                            <a:srgbClr val="000000"/>
                          </a:solidFill>
                          <a:effectLst/>
                          <a:latin typeface="Corbel" panose="020B0503020204020204" pitchFamily="34" charset="0"/>
                        </a:rPr>
                        <a:t>10%</a:t>
                      </a:r>
                    </a:p>
                  </a:txBody>
                  <a:tcPr marL="6671" marR="6671" marT="6671"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D9D9D9"/>
                    </a:solidFill>
                  </a:tcPr>
                </a:tc>
                <a:tc>
                  <a:txBody>
                    <a:bodyPr/>
                    <a:lstStyle/>
                    <a:p>
                      <a:pPr algn="ctr" fontAlgn="ctr"/>
                      <a:r>
                        <a:rPr lang="en-GB" sz="1500" b="0" i="0" u="none" strike="noStrike" dirty="0">
                          <a:solidFill>
                            <a:srgbClr val="000000"/>
                          </a:solidFill>
                          <a:effectLst/>
                          <a:latin typeface="Corbel" panose="020B0503020204020204" pitchFamily="34" charset="0"/>
                        </a:rPr>
                        <a:t>171%</a:t>
                      </a:r>
                    </a:p>
                  </a:txBody>
                  <a:tcPr marL="6671" marR="6671" marT="6671" marB="0" anchor="ctr">
                    <a:lnL w="12700" cap="flat" cmpd="sng" algn="ctr">
                      <a:solidFill>
                        <a:srgbClr val="D9D9D9"/>
                      </a:solidFill>
                      <a:prstDash val="solid"/>
                      <a:round/>
                      <a:headEnd type="none" w="med" len="med"/>
                      <a:tailEnd type="none" w="med" len="med"/>
                    </a:lnL>
                    <a:lnR w="19050" cap="flat" cmpd="sng" algn="ctr">
                      <a:no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extLst>
                  <a:ext uri="{0D108BD9-81ED-4DB2-BD59-A6C34878D82A}">
                    <a16:rowId xmlns:a16="http://schemas.microsoft.com/office/drawing/2014/main" xmlns="" val="10007"/>
                  </a:ext>
                </a:extLst>
              </a:tr>
              <a:tr h="396692">
                <a:tc>
                  <a:txBody>
                    <a:bodyPr/>
                    <a:lstStyle/>
                    <a:p>
                      <a:pPr algn="l" rtl="0" fontAlgn="ctr"/>
                      <a:r>
                        <a:rPr lang="en-GB" sz="1500" b="0" i="0" u="none" strike="noStrike" dirty="0">
                          <a:solidFill>
                            <a:srgbClr val="595959"/>
                          </a:solidFill>
                          <a:effectLst/>
                          <a:latin typeface="Corbel" panose="020B0503020204020204" pitchFamily="34" charset="0"/>
                        </a:rPr>
                        <a:t>CIR </a:t>
                      </a:r>
                    </a:p>
                  </a:txBody>
                  <a:tcPr marL="6671" marR="6671" marT="6671" marB="0" anchor="ctr">
                    <a:lnL>
                      <a:noFill/>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9050" cap="flat" cmpd="sng" algn="ctr">
                      <a:solidFill>
                        <a:srgbClr val="BB16A3"/>
                      </a:solidFill>
                      <a:prstDash val="solid"/>
                      <a:round/>
                      <a:headEnd type="none" w="med" len="med"/>
                      <a:tailEnd type="none" w="med" len="med"/>
                    </a:lnB>
                  </a:tcPr>
                </a:tc>
                <a:tc>
                  <a:txBody>
                    <a:bodyPr/>
                    <a:lstStyle/>
                    <a:p>
                      <a:pPr algn="ctr" fontAlgn="ctr"/>
                      <a:r>
                        <a:rPr lang="en-GB" sz="1500" b="0" i="0" u="none" strike="noStrike" dirty="0">
                          <a:solidFill>
                            <a:srgbClr val="000000"/>
                          </a:solidFill>
                          <a:effectLst/>
                          <a:latin typeface="Corbel" panose="020B0503020204020204" pitchFamily="34" charset="0"/>
                        </a:rPr>
                        <a:t>41%</a:t>
                      </a:r>
                    </a:p>
                  </a:txBody>
                  <a:tcPr marL="6671" marR="6671" marT="6671"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9050" cap="flat" cmpd="sng" algn="ctr">
                      <a:solidFill>
                        <a:srgbClr val="BB16A3"/>
                      </a:solidFill>
                      <a:prstDash val="solid"/>
                      <a:round/>
                      <a:headEnd type="none" w="med" len="med"/>
                      <a:tailEnd type="none" w="med" len="med"/>
                    </a:lnB>
                  </a:tcPr>
                </a:tc>
                <a:tc>
                  <a:txBody>
                    <a:bodyPr/>
                    <a:lstStyle/>
                    <a:p>
                      <a:pPr algn="ctr" fontAlgn="ctr"/>
                      <a:r>
                        <a:rPr lang="en-GB" sz="1500" b="0" i="0" u="none" strike="noStrike" dirty="0">
                          <a:solidFill>
                            <a:srgbClr val="000000"/>
                          </a:solidFill>
                          <a:effectLst/>
                          <a:latin typeface="Corbel" panose="020B0503020204020204" pitchFamily="34" charset="0"/>
                        </a:rPr>
                        <a:t>62%</a:t>
                      </a:r>
                    </a:p>
                  </a:txBody>
                  <a:tcPr marL="6671" marR="6671" marT="6671"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9050" cap="flat" cmpd="sng" algn="ctr">
                      <a:solidFill>
                        <a:srgbClr val="BB16A3"/>
                      </a:solidFill>
                      <a:prstDash val="solid"/>
                      <a:round/>
                      <a:headEnd type="none" w="med" len="med"/>
                      <a:tailEnd type="none" w="med" len="med"/>
                    </a:lnB>
                    <a:solidFill>
                      <a:srgbClr val="D9D9D9"/>
                    </a:solidFill>
                  </a:tcPr>
                </a:tc>
                <a:tc>
                  <a:txBody>
                    <a:bodyPr/>
                    <a:lstStyle/>
                    <a:p>
                      <a:pPr algn="ctr" fontAlgn="ctr"/>
                      <a:r>
                        <a:rPr lang="en-GB" sz="1500" b="0" i="0" u="none" strike="noStrike" dirty="0">
                          <a:solidFill>
                            <a:srgbClr val="000000"/>
                          </a:solidFill>
                          <a:effectLst/>
                          <a:latin typeface="Corbel" panose="020B0503020204020204" pitchFamily="34" charset="0"/>
                        </a:rPr>
                        <a:t>48%</a:t>
                      </a:r>
                    </a:p>
                  </a:txBody>
                  <a:tcPr marL="6671" marR="6671" marT="6671"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9050" cap="flat" cmpd="sng" algn="ctr">
                      <a:solidFill>
                        <a:srgbClr val="BB16A3"/>
                      </a:solidFill>
                      <a:prstDash val="solid"/>
                      <a:round/>
                      <a:headEnd type="none" w="med" len="med"/>
                      <a:tailEnd type="none" w="med" len="med"/>
                    </a:lnB>
                  </a:tcPr>
                </a:tc>
                <a:tc>
                  <a:txBody>
                    <a:bodyPr/>
                    <a:lstStyle/>
                    <a:p>
                      <a:pPr algn="ctr" fontAlgn="ctr"/>
                      <a:r>
                        <a:rPr lang="en-GB" sz="1500" b="0" i="0" u="none" strike="noStrike" dirty="0">
                          <a:solidFill>
                            <a:srgbClr val="000000"/>
                          </a:solidFill>
                          <a:effectLst/>
                          <a:latin typeface="Corbel" panose="020B0503020204020204" pitchFamily="34" charset="0"/>
                        </a:rPr>
                        <a:t>-23%</a:t>
                      </a:r>
                    </a:p>
                  </a:txBody>
                  <a:tcPr marL="6671" marR="6671" marT="6671"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9050" cap="flat" cmpd="sng" algn="ctr">
                      <a:solidFill>
                        <a:srgbClr val="BB16A3"/>
                      </a:solidFill>
                      <a:prstDash val="solid"/>
                      <a:round/>
                      <a:headEnd type="none" w="med" len="med"/>
                      <a:tailEnd type="none" w="med" len="med"/>
                    </a:lnB>
                    <a:solidFill>
                      <a:srgbClr val="D9D9D9"/>
                    </a:solidFill>
                  </a:tcPr>
                </a:tc>
                <a:tc>
                  <a:txBody>
                    <a:bodyPr/>
                    <a:lstStyle/>
                    <a:p>
                      <a:pPr algn="ctr" fontAlgn="ctr"/>
                      <a:r>
                        <a:rPr lang="en-GB" sz="1500" b="0" i="0" u="none" strike="noStrike" dirty="0">
                          <a:solidFill>
                            <a:srgbClr val="000000"/>
                          </a:solidFill>
                          <a:effectLst/>
                          <a:latin typeface="Corbel" panose="020B0503020204020204" pitchFamily="34" charset="0"/>
                        </a:rPr>
                        <a:t>19%</a:t>
                      </a:r>
                    </a:p>
                  </a:txBody>
                  <a:tcPr marL="6671" marR="6671" marT="6671" marB="0" anchor="ctr">
                    <a:lnL w="12700" cap="flat" cmpd="sng" algn="ctr">
                      <a:solidFill>
                        <a:srgbClr val="D9D9D9"/>
                      </a:solidFill>
                      <a:prstDash val="solid"/>
                      <a:round/>
                      <a:headEnd type="none" w="med" len="med"/>
                      <a:tailEnd type="none" w="med" len="med"/>
                    </a:lnL>
                    <a:lnR w="19050" cap="flat" cmpd="sng" algn="ctr">
                      <a:noFill/>
                      <a:prstDash val="solid"/>
                      <a:round/>
                      <a:headEnd type="none" w="med" len="med"/>
                      <a:tailEnd type="none" w="med" len="med"/>
                    </a:lnR>
                    <a:lnT w="12700" cap="flat" cmpd="sng" algn="ctr">
                      <a:solidFill>
                        <a:srgbClr val="D9D9D9"/>
                      </a:solidFill>
                      <a:prstDash val="solid"/>
                      <a:round/>
                      <a:headEnd type="none" w="med" len="med"/>
                      <a:tailEnd type="none" w="med" len="med"/>
                    </a:lnT>
                    <a:lnB w="19050" cap="flat" cmpd="sng" algn="ctr">
                      <a:solidFill>
                        <a:srgbClr val="BB16A3"/>
                      </a:solidFill>
                      <a:prstDash val="solid"/>
                      <a:round/>
                      <a:headEnd type="none" w="med" len="med"/>
                      <a:tailEnd type="none" w="med" len="med"/>
                    </a:lnB>
                  </a:tcPr>
                </a:tc>
                <a:extLst>
                  <a:ext uri="{0D108BD9-81ED-4DB2-BD59-A6C34878D82A}">
                    <a16:rowId xmlns:a16="http://schemas.microsoft.com/office/drawing/2014/main" xmlns="" val="10008"/>
                  </a:ext>
                </a:extLst>
              </a:tr>
            </a:tbl>
          </a:graphicData>
        </a:graphic>
      </p:graphicFrame>
    </p:spTree>
    <p:extLst>
      <p:ext uri="{BB962C8B-B14F-4D97-AF65-F5344CB8AC3E}">
        <p14:creationId xmlns:p14="http://schemas.microsoft.com/office/powerpoint/2010/main" val="17465229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p:cNvSpPr>
            <a:spLocks noGrp="1"/>
          </p:cNvSpPr>
          <p:nvPr>
            <p:ph type="sldNum" sz="quarter" idx="12"/>
          </p:nvPr>
        </p:nvSpPr>
        <p:spPr>
          <a:xfrm>
            <a:off x="8763000" y="6553200"/>
            <a:ext cx="404446" cy="304800"/>
          </a:xfrm>
        </p:spPr>
        <p:txBody>
          <a:bodyPr/>
          <a:lstStyle/>
          <a:p>
            <a:fld id="{5B1C2CD0-820B-5044-BB6F-43ECDF7114E2}" type="slidenum">
              <a:rPr lang="en-US" sz="1100" smtClean="0">
                <a:solidFill>
                  <a:prstClr val="black">
                    <a:tint val="75000"/>
                  </a:prstClr>
                </a:solidFill>
                <a:latin typeface="Corbel" pitchFamily="34" charset="0"/>
              </a:rPr>
              <a:pPr/>
              <a:t>24</a:t>
            </a:fld>
            <a:endParaRPr lang="en-US" sz="1100" dirty="0">
              <a:solidFill>
                <a:prstClr val="black">
                  <a:tint val="75000"/>
                </a:prstClr>
              </a:solidFill>
              <a:latin typeface="Corbel" pitchFamily="34" charset="0"/>
            </a:endParaRPr>
          </a:p>
        </p:txBody>
      </p:sp>
      <p:cxnSp>
        <p:nvCxnSpPr>
          <p:cNvPr id="8" name="Straight Connector 7"/>
          <p:cNvCxnSpPr/>
          <p:nvPr/>
        </p:nvCxnSpPr>
        <p:spPr>
          <a:xfrm>
            <a:off x="0" y="1066800"/>
            <a:ext cx="7632700" cy="0"/>
          </a:xfrm>
          <a:prstGeom prst="line">
            <a:avLst/>
          </a:prstGeom>
          <a:ln w="38100" cap="flat" cmpd="sng" algn="ctr">
            <a:solidFill>
              <a:schemeClr val="accent2"/>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9" name="Picture 8" descr="FCMB LOGOS.pdf"/>
          <p:cNvPicPr>
            <a:picLocks noChangeAspect="1"/>
          </p:cNvPicPr>
          <p:nvPr/>
        </p:nvPicPr>
        <p:blipFill rotWithShape="1">
          <a:blip r:embed="rId3" cstate="print">
            <a:extLst>
              <a:ext uri="{28A0092B-C50C-407E-A947-70E740481C1C}">
                <a14:useLocalDpi xmlns:a14="http://schemas.microsoft.com/office/drawing/2010/main" val="0"/>
              </a:ext>
            </a:extLst>
          </a:blip>
          <a:srcRect l="5682" t="18059" r="54951" b="25515"/>
          <a:stretch/>
        </p:blipFill>
        <p:spPr>
          <a:xfrm>
            <a:off x="111473" y="21528"/>
            <a:ext cx="1031527" cy="1045272"/>
          </a:xfrm>
          <a:prstGeom prst="rect">
            <a:avLst/>
          </a:prstGeom>
        </p:spPr>
      </p:pic>
      <p:sp>
        <p:nvSpPr>
          <p:cNvPr id="10" name="TextBox 9"/>
          <p:cNvSpPr txBox="1"/>
          <p:nvPr/>
        </p:nvSpPr>
        <p:spPr>
          <a:xfrm>
            <a:off x="4376669" y="0"/>
            <a:ext cx="4767331" cy="338554"/>
          </a:xfrm>
          <a:prstGeom prst="rect">
            <a:avLst/>
          </a:prstGeom>
          <a:solidFill>
            <a:schemeClr val="bg1">
              <a:lumMod val="85000"/>
            </a:schemeClr>
          </a:solidFill>
        </p:spPr>
        <p:txBody>
          <a:bodyPr wrap="none" rtlCol="0">
            <a:spAutoFit/>
          </a:bodyPr>
          <a:lstStyle/>
          <a:p>
            <a:r>
              <a:rPr lang="en-US" sz="1600" b="1" dirty="0">
                <a:solidFill>
                  <a:srgbClr val="C00000"/>
                </a:solidFill>
                <a:latin typeface="Corbel" pitchFamily="34" charset="0"/>
              </a:rPr>
              <a:t>Asset &amp; Wealth Management Performance Overview</a:t>
            </a:r>
            <a:endParaRPr lang="en-GB" sz="1600" b="1" dirty="0">
              <a:solidFill>
                <a:srgbClr val="C00000"/>
              </a:solidFill>
              <a:latin typeface="Corbel" pitchFamily="34" charset="0"/>
            </a:endParaRPr>
          </a:p>
        </p:txBody>
      </p:sp>
      <p:sp>
        <p:nvSpPr>
          <p:cNvPr id="3" name="Rectangle 2"/>
          <p:cNvSpPr/>
          <p:nvPr/>
        </p:nvSpPr>
        <p:spPr>
          <a:xfrm>
            <a:off x="5029200" y="1598235"/>
            <a:ext cx="3962400" cy="4031873"/>
          </a:xfrm>
          <a:prstGeom prst="rect">
            <a:avLst/>
          </a:prstGeom>
        </p:spPr>
        <p:txBody>
          <a:bodyPr wrap="square">
            <a:spAutoFit/>
          </a:bodyPr>
          <a:lstStyle/>
          <a:p>
            <a:pPr marL="285750" indent="-285750" algn="just">
              <a:spcAft>
                <a:spcPts val="0"/>
              </a:spcAft>
              <a:buFont typeface="Arial" panose="020B0604020202020204" pitchFamily="34" charset="0"/>
              <a:buChar char="•"/>
            </a:pPr>
            <a:r>
              <a:rPr lang="en-US" sz="1600" dirty="0">
                <a:solidFill>
                  <a:schemeClr val="tx1">
                    <a:lumMod val="85000"/>
                    <a:lumOff val="15000"/>
                  </a:schemeClr>
                </a:solidFill>
                <a:latin typeface="Corbel" panose="020B0503020204020204" pitchFamily="34" charset="0"/>
                <a:ea typeface="Calibri" panose="020F0502020204030204" pitchFamily="34" charset="0"/>
                <a:cs typeface="Times New Roman" panose="02020603050405020304" pitchFamily="18" charset="0"/>
              </a:rPr>
              <a:t>Although contribution to AUM from our Collective Investments Schemes line of Business is expected to rise to 8% by the end of 2018, our Pensions Business line will remain the largest contributor to AUM, at 88%.</a:t>
            </a:r>
          </a:p>
          <a:p>
            <a:pPr algn="just">
              <a:spcAft>
                <a:spcPts val="0"/>
              </a:spcAft>
            </a:pPr>
            <a:endParaRPr lang="en-US" sz="1600" dirty="0">
              <a:solidFill>
                <a:schemeClr val="tx1">
                  <a:lumMod val="85000"/>
                  <a:lumOff val="15000"/>
                </a:schemeClr>
              </a:solidFill>
              <a:latin typeface="Corbel" panose="020B0503020204020204" pitchFamily="34" charset="0"/>
              <a:ea typeface="Calibri" panose="020F0502020204030204" pitchFamily="34" charset="0"/>
              <a:cs typeface="Times New Roman" panose="02020603050405020304" pitchFamily="18" charset="0"/>
            </a:endParaRPr>
          </a:p>
          <a:p>
            <a:pPr marL="285750" indent="-285750" algn="just">
              <a:spcAft>
                <a:spcPts val="0"/>
              </a:spcAft>
              <a:buFont typeface="Arial" panose="020B0604020202020204" pitchFamily="34" charset="0"/>
              <a:buChar char="•"/>
            </a:pPr>
            <a:r>
              <a:rPr lang="en-US" sz="1600" dirty="0">
                <a:solidFill>
                  <a:schemeClr val="tx1">
                    <a:lumMod val="85000"/>
                    <a:lumOff val="15000"/>
                  </a:schemeClr>
                </a:solidFill>
                <a:latin typeface="Corbel" panose="020B0503020204020204" pitchFamily="34" charset="0"/>
                <a:ea typeface="Calibri" panose="020F0502020204030204" pitchFamily="34" charset="0"/>
                <a:cs typeface="Times New Roman" panose="02020603050405020304" pitchFamily="18" charset="0"/>
              </a:rPr>
              <a:t>We expect the launch of 2  Collective Investment Schemes (one local currency and one foreign currency) this year, to broaden product availability and strengthen our competitiveness. </a:t>
            </a:r>
          </a:p>
          <a:p>
            <a:pPr marL="285750" indent="-285750" algn="just">
              <a:spcAft>
                <a:spcPts val="0"/>
              </a:spcAft>
              <a:buFont typeface="Arial" panose="020B0604020202020204" pitchFamily="34" charset="0"/>
              <a:buChar char="•"/>
            </a:pPr>
            <a:endParaRPr lang="en-US" sz="1600" dirty="0">
              <a:solidFill>
                <a:schemeClr val="tx1">
                  <a:lumMod val="85000"/>
                  <a:lumOff val="15000"/>
                </a:schemeClr>
              </a:solidFill>
              <a:latin typeface="Corbel" panose="020B0503020204020204" pitchFamily="34" charset="0"/>
              <a:ea typeface="Calibri" panose="020F0502020204030204" pitchFamily="34" charset="0"/>
              <a:cs typeface="Times New Roman" panose="02020603050405020304" pitchFamily="18" charset="0"/>
            </a:endParaRPr>
          </a:p>
          <a:p>
            <a:pPr marL="285750" indent="-285750" algn="just">
              <a:spcAft>
                <a:spcPts val="0"/>
              </a:spcAft>
              <a:buFont typeface="Arial" panose="020B0604020202020204" pitchFamily="34" charset="0"/>
              <a:buChar char="•"/>
            </a:pPr>
            <a:r>
              <a:rPr lang="en-US" sz="1600" dirty="0">
                <a:solidFill>
                  <a:schemeClr val="tx1">
                    <a:lumMod val="85000"/>
                    <a:lumOff val="15000"/>
                  </a:schemeClr>
                </a:solidFill>
                <a:latin typeface="Corbel" panose="020B0503020204020204" pitchFamily="34" charset="0"/>
                <a:ea typeface="Calibri" panose="020F0502020204030204" pitchFamily="34" charset="0"/>
                <a:cs typeface="Times New Roman" panose="02020603050405020304" pitchFamily="18" charset="0"/>
              </a:rPr>
              <a:t>We continue to target a PAT growth of  40%, for our Pensions business line in 2018.</a:t>
            </a:r>
          </a:p>
        </p:txBody>
      </p:sp>
      <p:sp>
        <p:nvSpPr>
          <p:cNvPr id="12" name="Title 1"/>
          <p:cNvSpPr txBox="1">
            <a:spLocks/>
          </p:cNvSpPr>
          <p:nvPr/>
        </p:nvSpPr>
        <p:spPr>
          <a:xfrm>
            <a:off x="1295400" y="304800"/>
            <a:ext cx="7872046" cy="553396"/>
          </a:xfrm>
          <a:prstGeom prst="rect">
            <a:avLst/>
          </a:prstGeom>
          <a:noFill/>
        </p:spPr>
        <p:txBody>
          <a:bodyPr lIns="0" rIns="0" anchor="b"/>
          <a:lstStyle/>
          <a:p>
            <a:pPr eaLnBrk="0" hangingPunct="0">
              <a:lnSpc>
                <a:spcPct val="90000"/>
              </a:lnSpc>
              <a:defRPr/>
            </a:pPr>
            <a:r>
              <a:rPr lang="en-US" b="1" i="1" kern="0" dirty="0">
                <a:solidFill>
                  <a:prstClr val="black">
                    <a:lumMod val="65000"/>
                    <a:lumOff val="35000"/>
                  </a:prstClr>
                </a:solidFill>
                <a:latin typeface="Corbel" pitchFamily="34" charset="0"/>
                <a:cs typeface="Arial" pitchFamily="34" charset="0"/>
              </a:rPr>
              <a:t>Asset &amp; Wealth Management’s Outlook for the Rest of 2018</a:t>
            </a:r>
          </a:p>
        </p:txBody>
      </p:sp>
      <p:graphicFrame>
        <p:nvGraphicFramePr>
          <p:cNvPr id="11" name="Chart 10">
            <a:extLst>
              <a:ext uri="{FF2B5EF4-FFF2-40B4-BE49-F238E27FC236}">
                <a16:creationId xmlns:a16="http://schemas.microsoft.com/office/drawing/2014/main" xmlns="" id="{ACEE48EB-4147-4110-BBA5-89383A8AECE9}"/>
              </a:ext>
            </a:extLst>
          </p:cNvPr>
          <p:cNvGraphicFramePr>
            <a:graphicFrameLocks/>
          </p:cNvGraphicFramePr>
          <p:nvPr>
            <p:extLst>
              <p:ext uri="{D42A27DB-BD31-4B8C-83A1-F6EECF244321}">
                <p14:modId xmlns:p14="http://schemas.microsoft.com/office/powerpoint/2010/main" val="2419003927"/>
              </p:ext>
            </p:extLst>
          </p:nvPr>
        </p:nvGraphicFramePr>
        <p:xfrm>
          <a:off x="304800" y="1383826"/>
          <a:ext cx="4572000" cy="4650159"/>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3241220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bg1">
              <a:alpha val="51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dirty="0">
              <a:solidFill>
                <a:prstClr val="white"/>
              </a:solidFill>
            </a:endParaRPr>
          </a:p>
        </p:txBody>
      </p:sp>
      <p:pic>
        <p:nvPicPr>
          <p:cNvPr id="3" name="Picture 2" descr="FCMB LOGOS.pdf"/>
          <p:cNvPicPr>
            <a:picLocks noChangeAspect="1"/>
          </p:cNvPicPr>
          <p:nvPr/>
        </p:nvPicPr>
        <p:blipFill rotWithShape="1">
          <a:blip r:embed="rId3" cstate="print">
            <a:extLst>
              <a:ext uri="{28A0092B-C50C-407E-A947-70E740481C1C}">
                <a14:useLocalDpi xmlns:a14="http://schemas.microsoft.com/office/drawing/2010/main" val="0"/>
              </a:ext>
            </a:extLst>
          </a:blip>
          <a:srcRect l="5682" t="18059" r="54951" b="25515"/>
          <a:stretch/>
        </p:blipFill>
        <p:spPr>
          <a:xfrm>
            <a:off x="76200" y="97728"/>
            <a:ext cx="1031527" cy="1045272"/>
          </a:xfrm>
          <a:prstGeom prst="rect">
            <a:avLst/>
          </a:prstGeom>
        </p:spPr>
      </p:pic>
      <p:sp>
        <p:nvSpPr>
          <p:cNvPr id="5" name="Rounded Rectangle 3"/>
          <p:cNvSpPr/>
          <p:nvPr/>
        </p:nvSpPr>
        <p:spPr>
          <a:xfrm>
            <a:off x="1183927" y="4648200"/>
            <a:ext cx="7960073" cy="1371600"/>
          </a:xfrm>
          <a:custGeom>
            <a:avLst/>
            <a:gdLst>
              <a:gd name="connsiteX0" fmla="*/ 0 w 8763000"/>
              <a:gd name="connsiteY0" fmla="*/ 101602 h 609600"/>
              <a:gd name="connsiteX1" fmla="*/ 101602 w 8763000"/>
              <a:gd name="connsiteY1" fmla="*/ 0 h 609600"/>
              <a:gd name="connsiteX2" fmla="*/ 8661398 w 8763000"/>
              <a:gd name="connsiteY2" fmla="*/ 0 h 609600"/>
              <a:gd name="connsiteX3" fmla="*/ 8763000 w 8763000"/>
              <a:gd name="connsiteY3" fmla="*/ 101602 h 609600"/>
              <a:gd name="connsiteX4" fmla="*/ 8763000 w 8763000"/>
              <a:gd name="connsiteY4" fmla="*/ 507998 h 609600"/>
              <a:gd name="connsiteX5" fmla="*/ 8661398 w 8763000"/>
              <a:gd name="connsiteY5" fmla="*/ 609600 h 609600"/>
              <a:gd name="connsiteX6" fmla="*/ 101602 w 8763000"/>
              <a:gd name="connsiteY6" fmla="*/ 609600 h 609600"/>
              <a:gd name="connsiteX7" fmla="*/ 0 w 8763000"/>
              <a:gd name="connsiteY7" fmla="*/ 507998 h 609600"/>
              <a:gd name="connsiteX8" fmla="*/ 0 w 8763000"/>
              <a:gd name="connsiteY8" fmla="*/ 101602 h 609600"/>
              <a:gd name="connsiteX0" fmla="*/ 0 w 8763000"/>
              <a:gd name="connsiteY0" fmla="*/ 101602 h 609600"/>
              <a:gd name="connsiteX1" fmla="*/ 101602 w 8763000"/>
              <a:gd name="connsiteY1" fmla="*/ 0 h 609600"/>
              <a:gd name="connsiteX2" fmla="*/ 8661398 w 8763000"/>
              <a:gd name="connsiteY2" fmla="*/ 0 h 609600"/>
              <a:gd name="connsiteX3" fmla="*/ 8658047 w 8763000"/>
              <a:gd name="connsiteY3" fmla="*/ 101602 h 609600"/>
              <a:gd name="connsiteX4" fmla="*/ 8763000 w 8763000"/>
              <a:gd name="connsiteY4" fmla="*/ 507998 h 609600"/>
              <a:gd name="connsiteX5" fmla="*/ 8661398 w 8763000"/>
              <a:gd name="connsiteY5" fmla="*/ 609600 h 609600"/>
              <a:gd name="connsiteX6" fmla="*/ 101602 w 8763000"/>
              <a:gd name="connsiteY6" fmla="*/ 609600 h 609600"/>
              <a:gd name="connsiteX7" fmla="*/ 0 w 8763000"/>
              <a:gd name="connsiteY7" fmla="*/ 507998 h 609600"/>
              <a:gd name="connsiteX8" fmla="*/ 0 w 8763000"/>
              <a:gd name="connsiteY8" fmla="*/ 101602 h 609600"/>
              <a:gd name="connsiteX0" fmla="*/ 0 w 8685497"/>
              <a:gd name="connsiteY0" fmla="*/ 101602 h 609600"/>
              <a:gd name="connsiteX1" fmla="*/ 101602 w 8685497"/>
              <a:gd name="connsiteY1" fmla="*/ 0 h 609600"/>
              <a:gd name="connsiteX2" fmla="*/ 8661398 w 8685497"/>
              <a:gd name="connsiteY2" fmla="*/ 0 h 609600"/>
              <a:gd name="connsiteX3" fmla="*/ 8658047 w 8685497"/>
              <a:gd name="connsiteY3" fmla="*/ 101602 h 609600"/>
              <a:gd name="connsiteX4" fmla="*/ 8647552 w 8685497"/>
              <a:gd name="connsiteY4" fmla="*/ 507998 h 609600"/>
              <a:gd name="connsiteX5" fmla="*/ 8661398 w 8685497"/>
              <a:gd name="connsiteY5" fmla="*/ 609600 h 609600"/>
              <a:gd name="connsiteX6" fmla="*/ 101602 w 8685497"/>
              <a:gd name="connsiteY6" fmla="*/ 609600 h 609600"/>
              <a:gd name="connsiteX7" fmla="*/ 0 w 8685497"/>
              <a:gd name="connsiteY7" fmla="*/ 507998 h 609600"/>
              <a:gd name="connsiteX8" fmla="*/ 0 w 8685497"/>
              <a:gd name="connsiteY8" fmla="*/ 101602 h 609600"/>
              <a:gd name="connsiteX0" fmla="*/ 0 w 8683192"/>
              <a:gd name="connsiteY0" fmla="*/ 101602 h 609600"/>
              <a:gd name="connsiteX1" fmla="*/ 101602 w 8683192"/>
              <a:gd name="connsiteY1" fmla="*/ 0 h 609600"/>
              <a:gd name="connsiteX2" fmla="*/ 8622522 w 8683192"/>
              <a:gd name="connsiteY2" fmla="*/ 0 h 609600"/>
              <a:gd name="connsiteX3" fmla="*/ 8658047 w 8683192"/>
              <a:gd name="connsiteY3" fmla="*/ 101602 h 609600"/>
              <a:gd name="connsiteX4" fmla="*/ 8647552 w 8683192"/>
              <a:gd name="connsiteY4" fmla="*/ 507998 h 609600"/>
              <a:gd name="connsiteX5" fmla="*/ 8661398 w 8683192"/>
              <a:gd name="connsiteY5" fmla="*/ 609600 h 609600"/>
              <a:gd name="connsiteX6" fmla="*/ 101602 w 8683192"/>
              <a:gd name="connsiteY6" fmla="*/ 609600 h 609600"/>
              <a:gd name="connsiteX7" fmla="*/ 0 w 8683192"/>
              <a:gd name="connsiteY7" fmla="*/ 507998 h 609600"/>
              <a:gd name="connsiteX8" fmla="*/ 0 w 8683192"/>
              <a:gd name="connsiteY8" fmla="*/ 101602 h 609600"/>
              <a:gd name="connsiteX0" fmla="*/ 0 w 8683192"/>
              <a:gd name="connsiteY0" fmla="*/ 101602 h 609600"/>
              <a:gd name="connsiteX1" fmla="*/ 101602 w 8683192"/>
              <a:gd name="connsiteY1" fmla="*/ 0 h 609600"/>
              <a:gd name="connsiteX2" fmla="*/ 8622522 w 8683192"/>
              <a:gd name="connsiteY2" fmla="*/ 0 h 609600"/>
              <a:gd name="connsiteX3" fmla="*/ 8580295 w 8683192"/>
              <a:gd name="connsiteY3" fmla="*/ 108082 h 609600"/>
              <a:gd name="connsiteX4" fmla="*/ 8647552 w 8683192"/>
              <a:gd name="connsiteY4" fmla="*/ 507998 h 609600"/>
              <a:gd name="connsiteX5" fmla="*/ 8661398 w 8683192"/>
              <a:gd name="connsiteY5" fmla="*/ 609600 h 609600"/>
              <a:gd name="connsiteX6" fmla="*/ 101602 w 8683192"/>
              <a:gd name="connsiteY6" fmla="*/ 609600 h 609600"/>
              <a:gd name="connsiteX7" fmla="*/ 0 w 8683192"/>
              <a:gd name="connsiteY7" fmla="*/ 507998 h 609600"/>
              <a:gd name="connsiteX8" fmla="*/ 0 w 8683192"/>
              <a:gd name="connsiteY8" fmla="*/ 101602 h 609600"/>
              <a:gd name="connsiteX0" fmla="*/ 0 w 8647552"/>
              <a:gd name="connsiteY0" fmla="*/ 101602 h 609600"/>
              <a:gd name="connsiteX1" fmla="*/ 101602 w 8647552"/>
              <a:gd name="connsiteY1" fmla="*/ 0 h 609600"/>
              <a:gd name="connsiteX2" fmla="*/ 8622522 w 8647552"/>
              <a:gd name="connsiteY2" fmla="*/ 0 h 609600"/>
              <a:gd name="connsiteX3" fmla="*/ 8580295 w 8647552"/>
              <a:gd name="connsiteY3" fmla="*/ 108082 h 609600"/>
              <a:gd name="connsiteX4" fmla="*/ 8647552 w 8647552"/>
              <a:gd name="connsiteY4" fmla="*/ 507998 h 609600"/>
              <a:gd name="connsiteX5" fmla="*/ 8570687 w 8647552"/>
              <a:gd name="connsiteY5" fmla="*/ 609600 h 609600"/>
              <a:gd name="connsiteX6" fmla="*/ 101602 w 8647552"/>
              <a:gd name="connsiteY6" fmla="*/ 609600 h 609600"/>
              <a:gd name="connsiteX7" fmla="*/ 0 w 8647552"/>
              <a:gd name="connsiteY7" fmla="*/ 507998 h 609600"/>
              <a:gd name="connsiteX8" fmla="*/ 0 w 8647552"/>
              <a:gd name="connsiteY8" fmla="*/ 101602 h 609600"/>
              <a:gd name="connsiteX0" fmla="*/ 0 w 8647552"/>
              <a:gd name="connsiteY0" fmla="*/ 101602 h 609600"/>
              <a:gd name="connsiteX1" fmla="*/ 101602 w 8647552"/>
              <a:gd name="connsiteY1" fmla="*/ 0 h 609600"/>
              <a:gd name="connsiteX2" fmla="*/ 8622522 w 8647552"/>
              <a:gd name="connsiteY2" fmla="*/ 0 h 609600"/>
              <a:gd name="connsiteX3" fmla="*/ 8612692 w 8647552"/>
              <a:gd name="connsiteY3" fmla="*/ 108082 h 609600"/>
              <a:gd name="connsiteX4" fmla="*/ 8647552 w 8647552"/>
              <a:gd name="connsiteY4" fmla="*/ 507998 h 609600"/>
              <a:gd name="connsiteX5" fmla="*/ 8570687 w 8647552"/>
              <a:gd name="connsiteY5" fmla="*/ 609600 h 609600"/>
              <a:gd name="connsiteX6" fmla="*/ 101602 w 8647552"/>
              <a:gd name="connsiteY6" fmla="*/ 609600 h 609600"/>
              <a:gd name="connsiteX7" fmla="*/ 0 w 8647552"/>
              <a:gd name="connsiteY7" fmla="*/ 507998 h 609600"/>
              <a:gd name="connsiteX8" fmla="*/ 0 w 8647552"/>
              <a:gd name="connsiteY8" fmla="*/ 101602 h 609600"/>
              <a:gd name="connsiteX0" fmla="*/ 0 w 8647676"/>
              <a:gd name="connsiteY0" fmla="*/ 101602 h 609600"/>
              <a:gd name="connsiteX1" fmla="*/ 101602 w 8647676"/>
              <a:gd name="connsiteY1" fmla="*/ 0 h 609600"/>
              <a:gd name="connsiteX2" fmla="*/ 8622522 w 8647676"/>
              <a:gd name="connsiteY2" fmla="*/ 0 h 609600"/>
              <a:gd name="connsiteX3" fmla="*/ 8612692 w 8647676"/>
              <a:gd name="connsiteY3" fmla="*/ 108082 h 609600"/>
              <a:gd name="connsiteX4" fmla="*/ 8647552 w 8647676"/>
              <a:gd name="connsiteY4" fmla="*/ 507998 h 609600"/>
              <a:gd name="connsiteX5" fmla="*/ 8596604 w 8647676"/>
              <a:gd name="connsiteY5" fmla="*/ 609600 h 609600"/>
              <a:gd name="connsiteX6" fmla="*/ 101602 w 8647676"/>
              <a:gd name="connsiteY6" fmla="*/ 609600 h 609600"/>
              <a:gd name="connsiteX7" fmla="*/ 0 w 8647676"/>
              <a:gd name="connsiteY7" fmla="*/ 507998 h 609600"/>
              <a:gd name="connsiteX8" fmla="*/ 0 w 8647676"/>
              <a:gd name="connsiteY8" fmla="*/ 101602 h 609600"/>
              <a:gd name="connsiteX0" fmla="*/ 0 w 8645145"/>
              <a:gd name="connsiteY0" fmla="*/ 101602 h 609600"/>
              <a:gd name="connsiteX1" fmla="*/ 101602 w 8645145"/>
              <a:gd name="connsiteY1" fmla="*/ 0 h 609600"/>
              <a:gd name="connsiteX2" fmla="*/ 8622522 w 8645145"/>
              <a:gd name="connsiteY2" fmla="*/ 0 h 609600"/>
              <a:gd name="connsiteX3" fmla="*/ 8612692 w 8645145"/>
              <a:gd name="connsiteY3" fmla="*/ 108082 h 609600"/>
              <a:gd name="connsiteX4" fmla="*/ 8628114 w 8645145"/>
              <a:gd name="connsiteY4" fmla="*/ 384882 h 609600"/>
              <a:gd name="connsiteX5" fmla="*/ 8596604 w 8645145"/>
              <a:gd name="connsiteY5" fmla="*/ 609600 h 609600"/>
              <a:gd name="connsiteX6" fmla="*/ 101602 w 8645145"/>
              <a:gd name="connsiteY6" fmla="*/ 609600 h 609600"/>
              <a:gd name="connsiteX7" fmla="*/ 0 w 8645145"/>
              <a:gd name="connsiteY7" fmla="*/ 507998 h 609600"/>
              <a:gd name="connsiteX8" fmla="*/ 0 w 8645145"/>
              <a:gd name="connsiteY8" fmla="*/ 101602 h 609600"/>
              <a:gd name="connsiteX0" fmla="*/ 0 w 8646621"/>
              <a:gd name="connsiteY0" fmla="*/ 101602 h 609600"/>
              <a:gd name="connsiteX1" fmla="*/ 101602 w 8646621"/>
              <a:gd name="connsiteY1" fmla="*/ 0 h 609600"/>
              <a:gd name="connsiteX2" fmla="*/ 8622522 w 8646621"/>
              <a:gd name="connsiteY2" fmla="*/ 0 h 609600"/>
              <a:gd name="connsiteX3" fmla="*/ 8619171 w 8646621"/>
              <a:gd name="connsiteY3" fmla="*/ 166399 h 609600"/>
              <a:gd name="connsiteX4" fmla="*/ 8628114 w 8646621"/>
              <a:gd name="connsiteY4" fmla="*/ 384882 h 609600"/>
              <a:gd name="connsiteX5" fmla="*/ 8596604 w 8646621"/>
              <a:gd name="connsiteY5" fmla="*/ 609600 h 609600"/>
              <a:gd name="connsiteX6" fmla="*/ 101602 w 8646621"/>
              <a:gd name="connsiteY6" fmla="*/ 609600 h 609600"/>
              <a:gd name="connsiteX7" fmla="*/ 0 w 8646621"/>
              <a:gd name="connsiteY7" fmla="*/ 507998 h 609600"/>
              <a:gd name="connsiteX8" fmla="*/ 0 w 8646621"/>
              <a:gd name="connsiteY8" fmla="*/ 101602 h 609600"/>
              <a:gd name="connsiteX0" fmla="*/ 0 w 8633484"/>
              <a:gd name="connsiteY0" fmla="*/ 101602 h 609600"/>
              <a:gd name="connsiteX1" fmla="*/ 101602 w 8633484"/>
              <a:gd name="connsiteY1" fmla="*/ 0 h 609600"/>
              <a:gd name="connsiteX2" fmla="*/ 8596604 w 8633484"/>
              <a:gd name="connsiteY2" fmla="*/ 0 h 609600"/>
              <a:gd name="connsiteX3" fmla="*/ 8619171 w 8633484"/>
              <a:gd name="connsiteY3" fmla="*/ 166399 h 609600"/>
              <a:gd name="connsiteX4" fmla="*/ 8628114 w 8633484"/>
              <a:gd name="connsiteY4" fmla="*/ 384882 h 609600"/>
              <a:gd name="connsiteX5" fmla="*/ 8596604 w 8633484"/>
              <a:gd name="connsiteY5" fmla="*/ 609600 h 609600"/>
              <a:gd name="connsiteX6" fmla="*/ 101602 w 8633484"/>
              <a:gd name="connsiteY6" fmla="*/ 609600 h 609600"/>
              <a:gd name="connsiteX7" fmla="*/ 0 w 8633484"/>
              <a:gd name="connsiteY7" fmla="*/ 507998 h 609600"/>
              <a:gd name="connsiteX8" fmla="*/ 0 w 8633484"/>
              <a:gd name="connsiteY8" fmla="*/ 101602 h 60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633484" h="609600">
                <a:moveTo>
                  <a:pt x="0" y="101602"/>
                </a:moveTo>
                <a:cubicBezTo>
                  <a:pt x="0" y="45489"/>
                  <a:pt x="45489" y="0"/>
                  <a:pt x="101602" y="0"/>
                </a:cubicBezTo>
                <a:lnTo>
                  <a:pt x="8596604" y="0"/>
                </a:lnTo>
                <a:cubicBezTo>
                  <a:pt x="8652717" y="0"/>
                  <a:pt x="8619171" y="110286"/>
                  <a:pt x="8619171" y="166399"/>
                </a:cubicBezTo>
                <a:cubicBezTo>
                  <a:pt x="8619171" y="301864"/>
                  <a:pt x="8628114" y="249417"/>
                  <a:pt x="8628114" y="384882"/>
                </a:cubicBezTo>
                <a:cubicBezTo>
                  <a:pt x="8628114" y="440995"/>
                  <a:pt x="8652717" y="609600"/>
                  <a:pt x="8596604" y="609600"/>
                </a:cubicBezTo>
                <a:lnTo>
                  <a:pt x="101602" y="609600"/>
                </a:lnTo>
                <a:cubicBezTo>
                  <a:pt x="45489" y="609600"/>
                  <a:pt x="0" y="564111"/>
                  <a:pt x="0" y="507998"/>
                </a:cubicBezTo>
                <a:lnTo>
                  <a:pt x="0" y="101602"/>
                </a:lnTo>
                <a:close/>
              </a:path>
            </a:pathLst>
          </a:custGeom>
          <a:solidFill>
            <a:schemeClr val="bg1">
              <a:lumMod val="95000"/>
            </a:schemeClr>
          </a:solidFill>
          <a:ln w="25400" cap="flat" cmpd="sng" algn="ctr">
            <a:noFill/>
            <a:prstDash val="solid"/>
          </a:ln>
          <a:effectLst/>
        </p:spPr>
        <p:txBody>
          <a:bodyPr rtlCol="0" anchor="ctr"/>
          <a:lstStyle/>
          <a:p>
            <a:pPr algn="ctr" fontAlgn="auto">
              <a:spcBef>
                <a:spcPts val="0"/>
              </a:spcBef>
              <a:spcAft>
                <a:spcPts val="0"/>
              </a:spcAft>
            </a:pPr>
            <a:r>
              <a:rPr lang="en-US" sz="1900" b="1" kern="0" dirty="0">
                <a:solidFill>
                  <a:schemeClr val="tx1">
                    <a:lumMod val="65000"/>
                    <a:lumOff val="35000"/>
                  </a:schemeClr>
                </a:solidFill>
                <a:latin typeface="Corbel" pitchFamily="34" charset="0"/>
                <a:cs typeface="Arial" charset="0"/>
              </a:rPr>
              <a:t>Group Performance Review:</a:t>
            </a:r>
          </a:p>
          <a:p>
            <a:pPr algn="ctr" fontAlgn="auto">
              <a:spcBef>
                <a:spcPts val="0"/>
              </a:spcBef>
              <a:spcAft>
                <a:spcPts val="0"/>
              </a:spcAft>
            </a:pPr>
            <a:endParaRPr lang="en-US" sz="1900" b="1" kern="0" dirty="0">
              <a:solidFill>
                <a:schemeClr val="tx1">
                  <a:lumMod val="65000"/>
                  <a:lumOff val="35000"/>
                </a:schemeClr>
              </a:solidFill>
              <a:latin typeface="Corbel" pitchFamily="34" charset="0"/>
              <a:cs typeface="Arial" charset="0"/>
            </a:endParaRPr>
          </a:p>
          <a:p>
            <a:pPr algn="r" fontAlgn="auto">
              <a:spcBef>
                <a:spcPts val="0"/>
              </a:spcBef>
              <a:spcAft>
                <a:spcPts val="0"/>
              </a:spcAft>
            </a:pPr>
            <a:r>
              <a:rPr lang="en-US" sz="1700" b="1" kern="0" dirty="0">
                <a:solidFill>
                  <a:schemeClr val="tx1">
                    <a:lumMod val="65000"/>
                    <a:lumOff val="35000"/>
                  </a:schemeClr>
                </a:solidFill>
                <a:latin typeface="Corbel" pitchFamily="34" charset="0"/>
                <a:cs typeface="Arial" charset="0"/>
              </a:rPr>
              <a:t>Investment Banking – </a:t>
            </a:r>
          </a:p>
          <a:p>
            <a:pPr algn="r" fontAlgn="auto">
              <a:spcBef>
                <a:spcPts val="0"/>
              </a:spcBef>
              <a:spcAft>
                <a:spcPts val="0"/>
              </a:spcAft>
            </a:pPr>
            <a:r>
              <a:rPr lang="en-US" sz="1700" b="1" i="1" kern="0" dirty="0">
                <a:solidFill>
                  <a:schemeClr val="tx1">
                    <a:lumMod val="65000"/>
                    <a:lumOff val="35000"/>
                  </a:schemeClr>
                </a:solidFill>
                <a:latin typeface="Corbel" pitchFamily="34" charset="0"/>
                <a:cs typeface="Arial" charset="0"/>
              </a:rPr>
              <a:t>Mr. </a:t>
            </a:r>
            <a:r>
              <a:rPr lang="en-US" sz="1700" b="1" i="1" kern="0" dirty="0" smtClean="0">
                <a:solidFill>
                  <a:schemeClr val="tx1">
                    <a:lumMod val="65000"/>
                    <a:lumOff val="35000"/>
                  </a:schemeClr>
                </a:solidFill>
                <a:latin typeface="Corbel" pitchFamily="34" charset="0"/>
                <a:cs typeface="Arial" charset="0"/>
              </a:rPr>
              <a:t>Robert Grant (Senior Vice-President: </a:t>
            </a:r>
            <a:r>
              <a:rPr lang="en-US" sz="1700" b="1" i="1" kern="0" dirty="0">
                <a:solidFill>
                  <a:schemeClr val="tx1">
                    <a:lumMod val="65000"/>
                    <a:lumOff val="35000"/>
                  </a:schemeClr>
                </a:solidFill>
                <a:latin typeface="Corbel" pitchFamily="34" charset="0"/>
                <a:cs typeface="Arial" charset="0"/>
              </a:rPr>
              <a:t>FCMB Capital Markets Ltd)</a:t>
            </a:r>
          </a:p>
        </p:txBody>
      </p:sp>
    </p:spTree>
    <p:extLst>
      <p:ext uri="{BB962C8B-B14F-4D97-AF65-F5344CB8AC3E}">
        <p14:creationId xmlns:p14="http://schemas.microsoft.com/office/powerpoint/2010/main" val="1126814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p:cNvSpPr>
            <a:spLocks noGrp="1"/>
          </p:cNvSpPr>
          <p:nvPr>
            <p:ph type="sldNum" sz="quarter" idx="12"/>
          </p:nvPr>
        </p:nvSpPr>
        <p:spPr>
          <a:xfrm>
            <a:off x="7848600" y="6553200"/>
            <a:ext cx="1318846" cy="365125"/>
          </a:xfrm>
        </p:spPr>
        <p:txBody>
          <a:bodyPr/>
          <a:lstStyle/>
          <a:p>
            <a:fld id="{5B1C2CD0-820B-5044-BB6F-43ECDF7114E2}" type="slidenum">
              <a:rPr lang="en-US" smtClean="0">
                <a:solidFill>
                  <a:prstClr val="black">
                    <a:tint val="75000"/>
                  </a:prstClr>
                </a:solidFill>
                <a:latin typeface="Corbel" pitchFamily="34" charset="0"/>
              </a:rPr>
              <a:pPr/>
              <a:t>26</a:t>
            </a:fld>
            <a:endParaRPr lang="en-US" dirty="0">
              <a:solidFill>
                <a:prstClr val="black">
                  <a:tint val="75000"/>
                </a:prstClr>
              </a:solidFill>
              <a:latin typeface="Corbel" pitchFamily="34" charset="0"/>
            </a:endParaRPr>
          </a:p>
        </p:txBody>
      </p:sp>
      <p:cxnSp>
        <p:nvCxnSpPr>
          <p:cNvPr id="8" name="Straight Connector 7"/>
          <p:cNvCxnSpPr/>
          <p:nvPr/>
        </p:nvCxnSpPr>
        <p:spPr>
          <a:xfrm>
            <a:off x="0" y="1219200"/>
            <a:ext cx="7632700" cy="0"/>
          </a:xfrm>
          <a:prstGeom prst="line">
            <a:avLst/>
          </a:prstGeom>
          <a:ln w="38100" cap="flat" cmpd="sng" algn="ctr">
            <a:solidFill>
              <a:schemeClr val="accent5"/>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9" name="Picture 8" descr="FCMB LOGOS.pdf"/>
          <p:cNvPicPr>
            <a:picLocks noChangeAspect="1"/>
          </p:cNvPicPr>
          <p:nvPr/>
        </p:nvPicPr>
        <p:blipFill rotWithShape="1">
          <a:blip r:embed="rId2" cstate="print">
            <a:extLst>
              <a:ext uri="{28A0092B-C50C-407E-A947-70E740481C1C}">
                <a14:useLocalDpi xmlns:a14="http://schemas.microsoft.com/office/drawing/2010/main" val="0"/>
              </a:ext>
            </a:extLst>
          </a:blip>
          <a:srcRect l="5682" t="18059" r="54951" b="25515"/>
          <a:stretch/>
        </p:blipFill>
        <p:spPr>
          <a:xfrm>
            <a:off x="111473" y="97728"/>
            <a:ext cx="1031527" cy="1045272"/>
          </a:xfrm>
          <a:prstGeom prst="rect">
            <a:avLst/>
          </a:prstGeom>
        </p:spPr>
      </p:pic>
      <p:sp>
        <p:nvSpPr>
          <p:cNvPr id="3" name="TextBox 2"/>
          <p:cNvSpPr txBox="1"/>
          <p:nvPr/>
        </p:nvSpPr>
        <p:spPr>
          <a:xfrm>
            <a:off x="1295400" y="545068"/>
            <a:ext cx="4191340" cy="369332"/>
          </a:xfrm>
          <a:prstGeom prst="rect">
            <a:avLst/>
          </a:prstGeom>
          <a:noFill/>
        </p:spPr>
        <p:txBody>
          <a:bodyPr wrap="none" rtlCol="0">
            <a:spAutoFit/>
          </a:bodyPr>
          <a:lstStyle/>
          <a:p>
            <a:r>
              <a:rPr lang="en-GB" b="1" i="1" dirty="0">
                <a:solidFill>
                  <a:prstClr val="black">
                    <a:lumMod val="65000"/>
                    <a:lumOff val="35000"/>
                  </a:prstClr>
                </a:solidFill>
                <a:latin typeface="Corbel" panose="020B0503020204020204" pitchFamily="34" charset="0"/>
              </a:rPr>
              <a:t>Investment Banking Performance Review</a:t>
            </a:r>
          </a:p>
        </p:txBody>
      </p:sp>
      <p:sp>
        <p:nvSpPr>
          <p:cNvPr id="48" name="TextBox 47"/>
          <p:cNvSpPr txBox="1"/>
          <p:nvPr/>
        </p:nvSpPr>
        <p:spPr>
          <a:xfrm>
            <a:off x="5532499" y="0"/>
            <a:ext cx="3611501" cy="323165"/>
          </a:xfrm>
          <a:prstGeom prst="rect">
            <a:avLst/>
          </a:prstGeom>
          <a:solidFill>
            <a:schemeClr val="bg1">
              <a:lumMod val="85000"/>
            </a:schemeClr>
          </a:solidFill>
        </p:spPr>
        <p:txBody>
          <a:bodyPr wrap="none" rtlCol="0">
            <a:spAutoFit/>
          </a:bodyPr>
          <a:lstStyle/>
          <a:p>
            <a:r>
              <a:rPr lang="en-US" sz="1500" b="1" dirty="0">
                <a:solidFill>
                  <a:srgbClr val="4BACC6"/>
                </a:solidFill>
                <a:latin typeface="Corbel" pitchFamily="34" charset="0"/>
              </a:rPr>
              <a:t>Investment Banking Performance Review</a:t>
            </a:r>
            <a:endParaRPr lang="en-GB" sz="1500" b="1" dirty="0">
              <a:solidFill>
                <a:srgbClr val="4BACC6"/>
              </a:solidFill>
              <a:latin typeface="Corbel" pitchFamily="34" charset="0"/>
            </a:endParaRPr>
          </a:p>
        </p:txBody>
      </p:sp>
      <p:sp>
        <p:nvSpPr>
          <p:cNvPr id="17" name="TextBox 94"/>
          <p:cNvSpPr txBox="1">
            <a:spLocks noChangeArrowheads="1"/>
          </p:cNvSpPr>
          <p:nvPr/>
        </p:nvSpPr>
        <p:spPr bwMode="auto">
          <a:xfrm>
            <a:off x="76200" y="1295400"/>
            <a:ext cx="8991600" cy="353943"/>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sz="1200">
                <a:solidFill>
                  <a:schemeClr val="tx1"/>
                </a:solidFill>
                <a:latin typeface="Arial" panose="020B0604020202020204" pitchFamily="34" charset="0"/>
                <a:cs typeface="Arial" panose="020B0604020202020204" pitchFamily="34" charset="0"/>
              </a:defRPr>
            </a:lvl1pPr>
            <a:lvl2pPr marL="742950" indent="-285750" eaLnBrk="0" hangingPunct="0">
              <a:defRPr sz="1200">
                <a:solidFill>
                  <a:schemeClr val="tx1"/>
                </a:solidFill>
                <a:latin typeface="Arial" panose="020B0604020202020204" pitchFamily="34" charset="0"/>
                <a:cs typeface="Arial" panose="020B0604020202020204" pitchFamily="34" charset="0"/>
              </a:defRPr>
            </a:lvl2pPr>
            <a:lvl3pPr marL="1143000" indent="-228600" eaLnBrk="0" hangingPunct="0">
              <a:defRPr sz="1200">
                <a:solidFill>
                  <a:schemeClr val="tx1"/>
                </a:solidFill>
                <a:latin typeface="Arial" panose="020B0604020202020204" pitchFamily="34" charset="0"/>
                <a:cs typeface="Arial" panose="020B0604020202020204" pitchFamily="34" charset="0"/>
              </a:defRPr>
            </a:lvl3pPr>
            <a:lvl4pPr marL="1600200" indent="-228600" eaLnBrk="0" hangingPunct="0">
              <a:defRPr sz="1200">
                <a:solidFill>
                  <a:schemeClr val="tx1"/>
                </a:solidFill>
                <a:latin typeface="Arial" panose="020B0604020202020204" pitchFamily="34" charset="0"/>
                <a:cs typeface="Arial" panose="020B0604020202020204" pitchFamily="34" charset="0"/>
              </a:defRPr>
            </a:lvl4pPr>
            <a:lvl5pPr marL="2057400" indent="-228600" eaLnBrk="0" hangingPunct="0">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9pPr>
          </a:lstStyle>
          <a:p>
            <a:pPr algn="ctr" eaLnBrk="1" hangingPunct="1"/>
            <a:r>
              <a:rPr lang="en-GB" altLang="en-US" sz="1700" b="1" dirty="0">
                <a:solidFill>
                  <a:prstClr val="black">
                    <a:lumMod val="65000"/>
                    <a:lumOff val="35000"/>
                  </a:prstClr>
                </a:solidFill>
                <a:latin typeface="Corbel" panose="020B0503020204020204" pitchFamily="34" charset="0"/>
              </a:rPr>
              <a:t>Our Investment Banking comprises FCMB Capital Markets Ltd and CSL Stockbrokers Ltd</a:t>
            </a:r>
          </a:p>
        </p:txBody>
      </p:sp>
      <p:sp>
        <p:nvSpPr>
          <p:cNvPr id="4" name="Rectangle 3"/>
          <p:cNvSpPr/>
          <p:nvPr/>
        </p:nvSpPr>
        <p:spPr>
          <a:xfrm>
            <a:off x="5334001" y="1905000"/>
            <a:ext cx="3809999" cy="3785652"/>
          </a:xfrm>
          <a:prstGeom prst="rect">
            <a:avLst/>
          </a:prstGeom>
        </p:spPr>
        <p:txBody>
          <a:bodyPr wrap="square">
            <a:spAutoFit/>
          </a:bodyPr>
          <a:lstStyle/>
          <a:p>
            <a:pPr marL="285750" indent="-285750" algn="just">
              <a:spcAft>
                <a:spcPts val="0"/>
              </a:spcAft>
              <a:buFont typeface="Arial" panose="020B0604020202020204" pitchFamily="34" charset="0"/>
              <a:buChar char="•"/>
            </a:pPr>
            <a:r>
              <a:rPr lang="en-US" sz="1600" dirty="0">
                <a:solidFill>
                  <a:prstClr val="black"/>
                </a:solidFill>
                <a:latin typeface="Corbel" panose="020B0503020204020204" pitchFamily="34" charset="0"/>
                <a:ea typeface="Calibri" panose="020F0502020204030204" pitchFamily="34" charset="0"/>
                <a:cs typeface="Times New Roman" panose="02020603050405020304" pitchFamily="18" charset="0"/>
              </a:rPr>
              <a:t>Investment Banking recorded gross earnings growth of 118% YoY, however, gross earnings declined QoQ by 33% due to a significant transaction in 4Q17. PBT was N148m from a loss of N69m in 1Q17, largely driven by CSL Stockbrokers Limited. </a:t>
            </a:r>
          </a:p>
          <a:p>
            <a:pPr marL="285750" indent="-285750" algn="just">
              <a:spcAft>
                <a:spcPts val="0"/>
              </a:spcAft>
              <a:buFont typeface="Arial" panose="020B0604020202020204" pitchFamily="34" charset="0"/>
              <a:buChar char="•"/>
            </a:pPr>
            <a:endParaRPr lang="en-US" sz="1600" dirty="0">
              <a:solidFill>
                <a:prstClr val="black"/>
              </a:solidFill>
              <a:latin typeface="Corbel" panose="020B0503020204020204" pitchFamily="34" charset="0"/>
              <a:ea typeface="Calibri" panose="020F0502020204030204" pitchFamily="34" charset="0"/>
              <a:cs typeface="Times New Roman" panose="02020603050405020304" pitchFamily="18" charset="0"/>
            </a:endParaRPr>
          </a:p>
          <a:p>
            <a:pPr marL="285750" indent="-285750" algn="just">
              <a:spcAft>
                <a:spcPts val="0"/>
              </a:spcAft>
              <a:buFont typeface="Arial" panose="020B0604020202020204" pitchFamily="34" charset="0"/>
              <a:buChar char="•"/>
            </a:pPr>
            <a:r>
              <a:rPr lang="en-US" sz="1600" dirty="0">
                <a:solidFill>
                  <a:prstClr val="black"/>
                </a:solidFill>
                <a:latin typeface="Corbel" panose="020B0503020204020204" pitchFamily="34" charset="0"/>
                <a:ea typeface="Calibri" panose="020F0502020204030204" pitchFamily="34" charset="0"/>
                <a:cs typeface="Times New Roman" panose="02020603050405020304" pitchFamily="18" charset="0"/>
              </a:rPr>
              <a:t>Investment Banking accounted for 5% of 1Q18 Group profits vs 4% in 4Q17.</a:t>
            </a:r>
          </a:p>
          <a:p>
            <a:pPr marL="285750" indent="-285750" algn="just">
              <a:spcAft>
                <a:spcPts val="0"/>
              </a:spcAft>
              <a:buFont typeface="Arial" panose="020B0604020202020204" pitchFamily="34" charset="0"/>
              <a:buChar char="•"/>
            </a:pPr>
            <a:endParaRPr lang="en-US" sz="1600" dirty="0">
              <a:solidFill>
                <a:prstClr val="black"/>
              </a:solidFill>
              <a:latin typeface="Corbel" panose="020B0503020204020204" pitchFamily="34" charset="0"/>
              <a:ea typeface="Calibri" panose="020F0502020204030204" pitchFamily="34" charset="0"/>
              <a:cs typeface="Times New Roman" panose="02020603050405020304" pitchFamily="18" charset="0"/>
            </a:endParaRPr>
          </a:p>
          <a:p>
            <a:pPr marL="285750" indent="-285750" algn="just">
              <a:spcAft>
                <a:spcPts val="0"/>
              </a:spcAft>
              <a:buFont typeface="Arial" panose="020B0604020202020204" pitchFamily="34" charset="0"/>
              <a:buChar char="•"/>
            </a:pPr>
            <a:r>
              <a:rPr lang="en-US" sz="1600" dirty="0">
                <a:solidFill>
                  <a:prstClr val="black"/>
                </a:solidFill>
                <a:latin typeface="Corbel" panose="020B0503020204020204" pitchFamily="34" charset="0"/>
                <a:ea typeface="Calibri" panose="020F0502020204030204" pitchFamily="34" charset="0"/>
                <a:cs typeface="Times New Roman" panose="02020603050405020304" pitchFamily="18" charset="0"/>
              </a:rPr>
              <a:t>CSLS’ 1Q18 trade value was N102 billion and it ended the quarter as second-ranked broker by transaction </a:t>
            </a:r>
            <a:r>
              <a:rPr lang="en-US" sz="1600" dirty="0" smtClean="0">
                <a:solidFill>
                  <a:prstClr val="black"/>
                </a:solidFill>
                <a:latin typeface="Corbel" panose="020B0503020204020204" pitchFamily="34" charset="0"/>
                <a:ea typeface="Calibri" panose="020F0502020204030204" pitchFamily="34" charset="0"/>
                <a:cs typeface="Times New Roman" panose="02020603050405020304" pitchFamily="18" charset="0"/>
              </a:rPr>
              <a:t>size.</a:t>
            </a:r>
            <a:endParaRPr lang="en-GB" sz="1600" dirty="0">
              <a:solidFill>
                <a:prstClr val="black"/>
              </a:solidFill>
              <a:latin typeface="Corbel" panose="020B0503020204020204" pitchFamily="34" charset="0"/>
              <a:ea typeface="Calibri" panose="020F0502020204030204" pitchFamily="34" charset="0"/>
              <a:cs typeface="Times New Roman" panose="02020603050405020304" pitchFamily="18" charset="0"/>
            </a:endParaRPr>
          </a:p>
        </p:txBody>
      </p:sp>
      <p:graphicFrame>
        <p:nvGraphicFramePr>
          <p:cNvPr id="7" name="Table 6"/>
          <p:cNvGraphicFramePr>
            <a:graphicFrameLocks noGrp="1"/>
          </p:cNvGraphicFramePr>
          <p:nvPr>
            <p:extLst>
              <p:ext uri="{D42A27DB-BD31-4B8C-83A1-F6EECF244321}">
                <p14:modId xmlns:p14="http://schemas.microsoft.com/office/powerpoint/2010/main" val="921530628"/>
              </p:ext>
            </p:extLst>
          </p:nvPr>
        </p:nvGraphicFramePr>
        <p:xfrm>
          <a:off x="67583" y="1847208"/>
          <a:ext cx="5190218" cy="3829692"/>
        </p:xfrm>
        <a:graphic>
          <a:graphicData uri="http://schemas.openxmlformats.org/drawingml/2006/table">
            <a:tbl>
              <a:tblPr/>
              <a:tblGrid>
                <a:gridCol w="1378209">
                  <a:extLst>
                    <a:ext uri="{9D8B030D-6E8A-4147-A177-3AD203B41FA5}">
                      <a16:colId xmlns:a16="http://schemas.microsoft.com/office/drawing/2014/main" xmlns="" val="20000"/>
                    </a:ext>
                  </a:extLst>
                </a:gridCol>
                <a:gridCol w="778509">
                  <a:extLst>
                    <a:ext uri="{9D8B030D-6E8A-4147-A177-3AD203B41FA5}">
                      <a16:colId xmlns:a16="http://schemas.microsoft.com/office/drawing/2014/main" xmlns="" val="20001"/>
                    </a:ext>
                  </a:extLst>
                </a:gridCol>
                <a:gridCol w="778509">
                  <a:extLst>
                    <a:ext uri="{9D8B030D-6E8A-4147-A177-3AD203B41FA5}">
                      <a16:colId xmlns:a16="http://schemas.microsoft.com/office/drawing/2014/main" xmlns="" val="20002"/>
                    </a:ext>
                  </a:extLst>
                </a:gridCol>
                <a:gridCol w="697973">
                  <a:extLst>
                    <a:ext uri="{9D8B030D-6E8A-4147-A177-3AD203B41FA5}">
                      <a16:colId xmlns:a16="http://schemas.microsoft.com/office/drawing/2014/main" xmlns="" val="20003"/>
                    </a:ext>
                  </a:extLst>
                </a:gridCol>
                <a:gridCol w="778509">
                  <a:extLst>
                    <a:ext uri="{9D8B030D-6E8A-4147-A177-3AD203B41FA5}">
                      <a16:colId xmlns:a16="http://schemas.microsoft.com/office/drawing/2014/main" xmlns="" val="20004"/>
                    </a:ext>
                  </a:extLst>
                </a:gridCol>
                <a:gridCol w="778509">
                  <a:extLst>
                    <a:ext uri="{9D8B030D-6E8A-4147-A177-3AD203B41FA5}">
                      <a16:colId xmlns:a16="http://schemas.microsoft.com/office/drawing/2014/main" xmlns="" val="20005"/>
                    </a:ext>
                  </a:extLst>
                </a:gridCol>
              </a:tblGrid>
              <a:tr h="202278">
                <a:tc>
                  <a:txBody>
                    <a:bodyPr/>
                    <a:lstStyle/>
                    <a:p>
                      <a:pPr algn="l" rtl="0" fontAlgn="ctr">
                        <a:lnSpc>
                          <a:spcPct val="150000"/>
                        </a:lnSpc>
                      </a:pPr>
                      <a:r>
                        <a:rPr lang="en-GB" sz="1500" b="1" i="0" u="none" strike="noStrike" dirty="0">
                          <a:solidFill>
                            <a:srgbClr val="595959"/>
                          </a:solidFill>
                          <a:effectLst/>
                          <a:latin typeface="Corbel" panose="020B0503020204020204" pitchFamily="34" charset="0"/>
                        </a:rPr>
                        <a:t>N’millions</a:t>
                      </a:r>
                    </a:p>
                  </a:txBody>
                  <a:tcPr marL="7224" marR="7224" marT="7224" marB="0" anchor="ctr">
                    <a:lnL>
                      <a:noFill/>
                    </a:lnL>
                    <a:lnR w="12700" cap="flat" cmpd="sng" algn="ctr">
                      <a:solidFill>
                        <a:srgbClr val="D9D9D9"/>
                      </a:solidFill>
                      <a:prstDash val="solid"/>
                      <a:round/>
                      <a:headEnd type="none" w="med" len="med"/>
                      <a:tailEnd type="none" w="med" len="med"/>
                    </a:lnR>
                    <a:lnT w="19050" cap="flat" cmpd="sng" algn="ctr">
                      <a:solidFill>
                        <a:srgbClr val="BB16A3"/>
                      </a:solidFill>
                      <a:prstDash val="solid"/>
                      <a:round/>
                      <a:headEnd type="none" w="med" len="med"/>
                      <a:tailEnd type="none" w="med" len="med"/>
                    </a:lnT>
                    <a:lnB w="19050" cap="flat" cmpd="sng" algn="ctr">
                      <a:solidFill>
                        <a:srgbClr val="BB16A3"/>
                      </a:solidFill>
                      <a:prstDash val="solid"/>
                      <a:round/>
                      <a:headEnd type="none" w="med" len="med"/>
                      <a:tailEnd type="none" w="med" len="med"/>
                    </a:lnB>
                    <a:noFill/>
                  </a:tcPr>
                </a:tc>
                <a:tc>
                  <a:txBody>
                    <a:bodyPr/>
                    <a:lstStyle/>
                    <a:p>
                      <a:pPr algn="ctr" rtl="0" fontAlgn="ctr">
                        <a:lnSpc>
                          <a:spcPct val="150000"/>
                        </a:lnSpc>
                      </a:pPr>
                      <a:r>
                        <a:rPr lang="en-GB" sz="1500" b="1" i="0" u="none" strike="noStrike" dirty="0">
                          <a:solidFill>
                            <a:srgbClr val="595959"/>
                          </a:solidFill>
                          <a:effectLst/>
                          <a:latin typeface="Corbel" panose="020B0503020204020204" pitchFamily="34" charset="0"/>
                        </a:rPr>
                        <a:t>1Q17</a:t>
                      </a:r>
                    </a:p>
                  </a:txBody>
                  <a:tcPr marL="7224" marR="7224" marT="7224"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9050" cap="flat" cmpd="sng" algn="ctr">
                      <a:solidFill>
                        <a:srgbClr val="BB16A3"/>
                      </a:solidFill>
                      <a:prstDash val="solid"/>
                      <a:round/>
                      <a:headEnd type="none" w="med" len="med"/>
                      <a:tailEnd type="none" w="med" len="med"/>
                    </a:lnT>
                    <a:lnB w="19050" cap="flat" cmpd="sng" algn="ctr">
                      <a:solidFill>
                        <a:srgbClr val="BB16A3"/>
                      </a:solidFill>
                      <a:prstDash val="solid"/>
                      <a:round/>
                      <a:headEnd type="none" w="med" len="med"/>
                      <a:tailEnd type="none" w="med" len="med"/>
                    </a:lnB>
                    <a:noFill/>
                  </a:tcPr>
                </a:tc>
                <a:tc>
                  <a:txBody>
                    <a:bodyPr/>
                    <a:lstStyle/>
                    <a:p>
                      <a:pPr algn="ctr" rtl="0" fontAlgn="ctr">
                        <a:lnSpc>
                          <a:spcPct val="150000"/>
                        </a:lnSpc>
                      </a:pPr>
                      <a:r>
                        <a:rPr lang="en-GB" sz="1500" b="1" i="0" u="none" strike="noStrike" dirty="0">
                          <a:solidFill>
                            <a:srgbClr val="595959"/>
                          </a:solidFill>
                          <a:effectLst/>
                          <a:latin typeface="Corbel" panose="020B0503020204020204" pitchFamily="34" charset="0"/>
                        </a:rPr>
                        <a:t>4Q17</a:t>
                      </a:r>
                    </a:p>
                  </a:txBody>
                  <a:tcPr marL="7224" marR="7224" marT="7224"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9050" cap="flat" cmpd="sng" algn="ctr">
                      <a:solidFill>
                        <a:srgbClr val="BB16A3"/>
                      </a:solidFill>
                      <a:prstDash val="solid"/>
                      <a:round/>
                      <a:headEnd type="none" w="med" len="med"/>
                      <a:tailEnd type="none" w="med" len="med"/>
                    </a:lnT>
                    <a:lnB w="19050" cap="flat" cmpd="sng" algn="ctr">
                      <a:solidFill>
                        <a:srgbClr val="BB16A3"/>
                      </a:solidFill>
                      <a:prstDash val="solid"/>
                      <a:round/>
                      <a:headEnd type="none" w="med" len="med"/>
                      <a:tailEnd type="none" w="med" len="med"/>
                    </a:lnB>
                    <a:noFill/>
                  </a:tcPr>
                </a:tc>
                <a:tc>
                  <a:txBody>
                    <a:bodyPr/>
                    <a:lstStyle/>
                    <a:p>
                      <a:pPr algn="ctr" rtl="0" fontAlgn="ctr">
                        <a:lnSpc>
                          <a:spcPct val="150000"/>
                        </a:lnSpc>
                      </a:pPr>
                      <a:r>
                        <a:rPr lang="en-GB" sz="1500" b="1" i="0" u="none" strike="noStrike" dirty="0">
                          <a:solidFill>
                            <a:srgbClr val="595959"/>
                          </a:solidFill>
                          <a:effectLst/>
                          <a:latin typeface="Corbel" panose="020B0503020204020204" pitchFamily="34" charset="0"/>
                        </a:rPr>
                        <a:t>1Q18</a:t>
                      </a:r>
                    </a:p>
                  </a:txBody>
                  <a:tcPr marL="7224" marR="7224" marT="7224"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9050" cap="flat" cmpd="sng" algn="ctr">
                      <a:solidFill>
                        <a:srgbClr val="BB16A3"/>
                      </a:solidFill>
                      <a:prstDash val="solid"/>
                      <a:round/>
                      <a:headEnd type="none" w="med" len="med"/>
                      <a:tailEnd type="none" w="med" len="med"/>
                    </a:lnT>
                    <a:lnB w="19050" cap="flat" cmpd="sng" algn="ctr">
                      <a:solidFill>
                        <a:srgbClr val="BB16A3"/>
                      </a:solidFill>
                      <a:prstDash val="solid"/>
                      <a:round/>
                      <a:headEnd type="none" w="med" len="med"/>
                      <a:tailEnd type="none" w="med" len="med"/>
                    </a:lnB>
                    <a:solidFill>
                      <a:schemeClr val="bg1">
                        <a:lumMod val="75000"/>
                      </a:schemeClr>
                    </a:solidFill>
                  </a:tcPr>
                </a:tc>
                <a:tc>
                  <a:txBody>
                    <a:bodyPr/>
                    <a:lstStyle/>
                    <a:p>
                      <a:pPr algn="ctr" rtl="0" fontAlgn="ctr">
                        <a:lnSpc>
                          <a:spcPct val="150000"/>
                        </a:lnSpc>
                      </a:pPr>
                      <a:r>
                        <a:rPr lang="el-GR" sz="1500" b="1" i="0" u="none" strike="noStrike">
                          <a:solidFill>
                            <a:srgbClr val="595959"/>
                          </a:solidFill>
                          <a:effectLst/>
                          <a:latin typeface="Corbel" panose="020B0503020204020204" pitchFamily="34" charset="0"/>
                        </a:rPr>
                        <a:t>% Δ </a:t>
                      </a:r>
                      <a:r>
                        <a:rPr lang="en-GB" sz="1500" b="1" i="0" u="none" strike="noStrike" dirty="0">
                          <a:solidFill>
                            <a:srgbClr val="595959"/>
                          </a:solidFill>
                          <a:effectLst/>
                          <a:latin typeface="Corbel" panose="020B0503020204020204" pitchFamily="34" charset="0"/>
                        </a:rPr>
                        <a:t>QoQ </a:t>
                      </a:r>
                    </a:p>
                  </a:txBody>
                  <a:tcPr marL="7224" marR="7224" marT="7224"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9050" cap="flat" cmpd="sng" algn="ctr">
                      <a:solidFill>
                        <a:srgbClr val="BB16A3"/>
                      </a:solidFill>
                      <a:prstDash val="solid"/>
                      <a:round/>
                      <a:headEnd type="none" w="med" len="med"/>
                      <a:tailEnd type="none" w="med" len="med"/>
                    </a:lnT>
                    <a:lnB w="19050" cap="flat" cmpd="sng" algn="ctr">
                      <a:solidFill>
                        <a:srgbClr val="BB16A3"/>
                      </a:solidFill>
                      <a:prstDash val="solid"/>
                      <a:round/>
                      <a:headEnd type="none" w="med" len="med"/>
                      <a:tailEnd type="none" w="med" len="med"/>
                    </a:lnB>
                    <a:noFill/>
                  </a:tcPr>
                </a:tc>
                <a:tc>
                  <a:txBody>
                    <a:bodyPr/>
                    <a:lstStyle/>
                    <a:p>
                      <a:pPr algn="ctr" rtl="0" fontAlgn="ctr">
                        <a:lnSpc>
                          <a:spcPct val="150000"/>
                        </a:lnSpc>
                      </a:pPr>
                      <a:r>
                        <a:rPr lang="el-GR" sz="1500" b="1" i="0" u="none" strike="noStrike" dirty="0">
                          <a:solidFill>
                            <a:srgbClr val="595959"/>
                          </a:solidFill>
                          <a:effectLst/>
                          <a:latin typeface="Corbel" panose="020B0503020204020204" pitchFamily="34" charset="0"/>
                        </a:rPr>
                        <a:t> % Δ </a:t>
                      </a:r>
                      <a:r>
                        <a:rPr lang="en-GB" sz="1500" b="1" i="0" u="none" strike="noStrike" dirty="0">
                          <a:solidFill>
                            <a:srgbClr val="595959"/>
                          </a:solidFill>
                          <a:effectLst/>
                          <a:latin typeface="Corbel" panose="020B0503020204020204" pitchFamily="34" charset="0"/>
                        </a:rPr>
                        <a:t>YoY</a:t>
                      </a:r>
                    </a:p>
                  </a:txBody>
                  <a:tcPr marL="7224" marR="7224" marT="7224" marB="0" anchor="ctr">
                    <a:lnL w="12700" cap="flat" cmpd="sng" algn="ctr">
                      <a:solidFill>
                        <a:srgbClr val="D9D9D9"/>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rgbClr val="BB16A3"/>
                      </a:solidFill>
                      <a:prstDash val="solid"/>
                      <a:round/>
                      <a:headEnd type="none" w="med" len="med"/>
                      <a:tailEnd type="none" w="med" len="med"/>
                    </a:lnT>
                    <a:lnB w="19050" cap="flat" cmpd="sng" algn="ctr">
                      <a:solidFill>
                        <a:srgbClr val="BB16A3"/>
                      </a:solidFill>
                      <a:prstDash val="solid"/>
                      <a:round/>
                      <a:headEnd type="none" w="med" len="med"/>
                      <a:tailEnd type="none" w="med" len="med"/>
                    </a:lnB>
                    <a:noFill/>
                  </a:tcPr>
                </a:tc>
                <a:extLst>
                  <a:ext uri="{0D108BD9-81ED-4DB2-BD59-A6C34878D82A}">
                    <a16:rowId xmlns:a16="http://schemas.microsoft.com/office/drawing/2014/main" xmlns="" val="10000"/>
                  </a:ext>
                </a:extLst>
              </a:tr>
              <a:tr h="195053">
                <a:tc>
                  <a:txBody>
                    <a:bodyPr/>
                    <a:lstStyle/>
                    <a:p>
                      <a:pPr algn="l" rtl="0" fontAlgn="ctr">
                        <a:lnSpc>
                          <a:spcPct val="150000"/>
                        </a:lnSpc>
                      </a:pPr>
                      <a:r>
                        <a:rPr lang="en-GB" sz="1500" b="1" i="0" u="none" strike="noStrike" dirty="0">
                          <a:solidFill>
                            <a:srgbClr val="595959"/>
                          </a:solidFill>
                          <a:effectLst/>
                          <a:latin typeface="Corbel" panose="020B0503020204020204" pitchFamily="34" charset="0"/>
                        </a:rPr>
                        <a:t>Gross earnings</a:t>
                      </a:r>
                    </a:p>
                  </a:txBody>
                  <a:tcPr marL="7224" marR="7224" marT="7224" marB="0" anchor="ctr">
                    <a:lnL>
                      <a:noFill/>
                    </a:lnL>
                    <a:lnR w="12700" cap="flat" cmpd="sng" algn="ctr">
                      <a:solidFill>
                        <a:srgbClr val="D9D9D9"/>
                      </a:solidFill>
                      <a:prstDash val="solid"/>
                      <a:round/>
                      <a:headEnd type="none" w="med" len="med"/>
                      <a:tailEnd type="none" w="med" len="med"/>
                    </a:lnR>
                    <a:lnT w="19050" cap="flat" cmpd="sng" algn="ctr">
                      <a:solidFill>
                        <a:srgbClr val="BB16A3"/>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fontAlgn="ctr">
                        <a:lnSpc>
                          <a:spcPct val="150000"/>
                        </a:lnSpc>
                      </a:pPr>
                      <a:r>
                        <a:rPr lang="en-GB" sz="1500" b="1" i="0" u="none" strike="noStrike" dirty="0">
                          <a:solidFill>
                            <a:srgbClr val="000000"/>
                          </a:solidFill>
                          <a:effectLst/>
                          <a:latin typeface="Corbel" panose="020B0503020204020204" pitchFamily="34" charset="0"/>
                        </a:rPr>
                        <a:t>223</a:t>
                      </a:r>
                    </a:p>
                  </a:txBody>
                  <a:tcPr marL="7224" marR="7224" marT="7224"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9050" cap="flat" cmpd="sng" algn="ctr">
                      <a:solidFill>
                        <a:srgbClr val="BB16A3"/>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fontAlgn="ctr">
                        <a:lnSpc>
                          <a:spcPct val="150000"/>
                        </a:lnSpc>
                      </a:pPr>
                      <a:r>
                        <a:rPr lang="en-GB" sz="1500" b="1" i="0" u="none" strike="noStrike" dirty="0">
                          <a:solidFill>
                            <a:srgbClr val="000000"/>
                          </a:solidFill>
                          <a:effectLst/>
                          <a:latin typeface="Corbel" panose="020B0503020204020204" pitchFamily="34" charset="0"/>
                        </a:rPr>
                        <a:t>722</a:t>
                      </a:r>
                    </a:p>
                  </a:txBody>
                  <a:tcPr marL="7224" marR="7224" marT="7224"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9050" cap="flat" cmpd="sng" algn="ctr">
                      <a:solidFill>
                        <a:srgbClr val="BB16A3"/>
                      </a:solidFill>
                      <a:prstDash val="solid"/>
                      <a:round/>
                      <a:headEnd type="none" w="med" len="med"/>
                      <a:tailEnd type="none" w="med" len="med"/>
                    </a:lnT>
                    <a:lnB w="12700" cap="flat" cmpd="sng" algn="ctr">
                      <a:solidFill>
                        <a:srgbClr val="D9D9D9"/>
                      </a:solidFill>
                      <a:prstDash val="solid"/>
                      <a:round/>
                      <a:headEnd type="none" w="med" len="med"/>
                      <a:tailEnd type="none" w="med" len="med"/>
                    </a:lnB>
                    <a:noFill/>
                  </a:tcPr>
                </a:tc>
                <a:tc>
                  <a:txBody>
                    <a:bodyPr/>
                    <a:lstStyle/>
                    <a:p>
                      <a:pPr algn="ctr" fontAlgn="ctr">
                        <a:lnSpc>
                          <a:spcPct val="150000"/>
                        </a:lnSpc>
                      </a:pPr>
                      <a:r>
                        <a:rPr lang="en-GB" sz="1500" b="1" i="0" u="none" strike="noStrike" dirty="0">
                          <a:solidFill>
                            <a:srgbClr val="000000"/>
                          </a:solidFill>
                          <a:effectLst/>
                          <a:latin typeface="Corbel" panose="020B0503020204020204" pitchFamily="34" charset="0"/>
                        </a:rPr>
                        <a:t>487</a:t>
                      </a:r>
                    </a:p>
                  </a:txBody>
                  <a:tcPr marL="7224" marR="7224" marT="7224"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9050" cap="flat" cmpd="sng" algn="ctr">
                      <a:solidFill>
                        <a:srgbClr val="BB16A3"/>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chemeClr val="bg1">
                        <a:lumMod val="75000"/>
                      </a:schemeClr>
                    </a:solidFill>
                  </a:tcPr>
                </a:tc>
                <a:tc>
                  <a:txBody>
                    <a:bodyPr/>
                    <a:lstStyle/>
                    <a:p>
                      <a:pPr algn="ctr" fontAlgn="ctr">
                        <a:lnSpc>
                          <a:spcPct val="150000"/>
                        </a:lnSpc>
                      </a:pPr>
                      <a:r>
                        <a:rPr lang="en-GB" sz="1500" b="1" i="0" u="none" strike="noStrike" dirty="0">
                          <a:solidFill>
                            <a:srgbClr val="000000"/>
                          </a:solidFill>
                          <a:effectLst/>
                          <a:latin typeface="Corbel" panose="020B0503020204020204" pitchFamily="34" charset="0"/>
                        </a:rPr>
                        <a:t>-33%</a:t>
                      </a:r>
                    </a:p>
                  </a:txBody>
                  <a:tcPr marL="7224" marR="7224" marT="7224"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9050" cap="flat" cmpd="sng" algn="ctr">
                      <a:solidFill>
                        <a:srgbClr val="BB16A3"/>
                      </a:solidFill>
                      <a:prstDash val="solid"/>
                      <a:round/>
                      <a:headEnd type="none" w="med" len="med"/>
                      <a:tailEnd type="none" w="med" len="med"/>
                    </a:lnT>
                    <a:lnB w="12700" cap="flat" cmpd="sng" algn="ctr">
                      <a:solidFill>
                        <a:srgbClr val="D9D9D9"/>
                      </a:solidFill>
                      <a:prstDash val="solid"/>
                      <a:round/>
                      <a:headEnd type="none" w="med" len="med"/>
                      <a:tailEnd type="none" w="med" len="med"/>
                    </a:lnB>
                    <a:noFill/>
                  </a:tcPr>
                </a:tc>
                <a:tc>
                  <a:txBody>
                    <a:bodyPr/>
                    <a:lstStyle/>
                    <a:p>
                      <a:pPr algn="ctr" fontAlgn="ctr">
                        <a:lnSpc>
                          <a:spcPct val="150000"/>
                        </a:lnSpc>
                      </a:pPr>
                      <a:r>
                        <a:rPr lang="en-GB" sz="1500" b="1" i="0" u="none" strike="noStrike" dirty="0">
                          <a:solidFill>
                            <a:srgbClr val="000000"/>
                          </a:solidFill>
                          <a:effectLst/>
                          <a:latin typeface="Corbel" panose="020B0503020204020204" pitchFamily="34" charset="0"/>
                        </a:rPr>
                        <a:t>118%</a:t>
                      </a:r>
                    </a:p>
                  </a:txBody>
                  <a:tcPr marL="7224" marR="7224" marT="7224" marB="0" anchor="ctr">
                    <a:lnL w="12700" cap="flat" cmpd="sng" algn="ctr">
                      <a:solidFill>
                        <a:srgbClr val="D9D9D9"/>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rgbClr val="BB16A3"/>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extLst>
                  <a:ext uri="{0D108BD9-81ED-4DB2-BD59-A6C34878D82A}">
                    <a16:rowId xmlns:a16="http://schemas.microsoft.com/office/drawing/2014/main" xmlns="" val="10001"/>
                  </a:ext>
                </a:extLst>
              </a:tr>
              <a:tr h="216726">
                <a:tc>
                  <a:txBody>
                    <a:bodyPr/>
                    <a:lstStyle/>
                    <a:p>
                      <a:pPr algn="l" rtl="0" fontAlgn="ctr">
                        <a:lnSpc>
                          <a:spcPct val="150000"/>
                        </a:lnSpc>
                      </a:pPr>
                      <a:r>
                        <a:rPr lang="en-GB" sz="1500" b="0" i="0" u="none" strike="noStrike" dirty="0">
                          <a:solidFill>
                            <a:srgbClr val="595959"/>
                          </a:solidFill>
                          <a:effectLst/>
                          <a:latin typeface="Corbel" panose="020B0503020204020204" pitchFamily="34" charset="0"/>
                        </a:rPr>
                        <a:t>Net Interest Income</a:t>
                      </a:r>
                      <a:r>
                        <a:rPr lang="en-GB" sz="1500" b="0" i="0" u="none" strike="noStrike" baseline="30000" dirty="0">
                          <a:solidFill>
                            <a:srgbClr val="595959"/>
                          </a:solidFill>
                          <a:effectLst/>
                          <a:latin typeface="Corbel" panose="020B0503020204020204" pitchFamily="34" charset="0"/>
                        </a:rPr>
                        <a:t> </a:t>
                      </a:r>
                      <a:r>
                        <a:rPr lang="en-GB" sz="1500" b="0" i="0" u="none" strike="noStrike" dirty="0">
                          <a:solidFill>
                            <a:srgbClr val="595959"/>
                          </a:solidFill>
                          <a:effectLst/>
                          <a:latin typeface="Corbel" panose="020B0503020204020204" pitchFamily="34" charset="0"/>
                        </a:rPr>
                        <a:t> </a:t>
                      </a:r>
                    </a:p>
                  </a:txBody>
                  <a:tcPr marL="7224" marR="7224" marT="7224" marB="0" anchor="ctr">
                    <a:lnL>
                      <a:noFill/>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fontAlgn="ctr">
                        <a:lnSpc>
                          <a:spcPct val="150000"/>
                        </a:lnSpc>
                      </a:pPr>
                      <a:r>
                        <a:rPr lang="en-GB" sz="1500" b="0" i="0" u="none" strike="noStrike" dirty="0">
                          <a:solidFill>
                            <a:srgbClr val="000000"/>
                          </a:solidFill>
                          <a:effectLst/>
                          <a:latin typeface="Corbel" panose="020B0503020204020204" pitchFamily="34" charset="0"/>
                        </a:rPr>
                        <a:t>81</a:t>
                      </a:r>
                    </a:p>
                  </a:txBody>
                  <a:tcPr marL="7224" marR="7224" marT="7224"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fontAlgn="ctr">
                        <a:lnSpc>
                          <a:spcPct val="150000"/>
                        </a:lnSpc>
                      </a:pPr>
                      <a:r>
                        <a:rPr lang="en-GB" sz="1500" b="0" i="0" u="none" strike="noStrike" dirty="0">
                          <a:solidFill>
                            <a:srgbClr val="000000"/>
                          </a:solidFill>
                          <a:effectLst/>
                          <a:latin typeface="Corbel" panose="020B0503020204020204" pitchFamily="34" charset="0"/>
                        </a:rPr>
                        <a:t>133</a:t>
                      </a:r>
                    </a:p>
                  </a:txBody>
                  <a:tcPr marL="7224" marR="7224" marT="7224"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noFill/>
                  </a:tcPr>
                </a:tc>
                <a:tc>
                  <a:txBody>
                    <a:bodyPr/>
                    <a:lstStyle/>
                    <a:p>
                      <a:pPr algn="ctr" fontAlgn="ctr">
                        <a:lnSpc>
                          <a:spcPct val="150000"/>
                        </a:lnSpc>
                      </a:pPr>
                      <a:r>
                        <a:rPr lang="en-GB" sz="1500" b="0" i="0" u="none" strike="noStrike" dirty="0">
                          <a:solidFill>
                            <a:srgbClr val="000000"/>
                          </a:solidFill>
                          <a:effectLst/>
                          <a:latin typeface="Corbel" panose="020B0503020204020204" pitchFamily="34" charset="0"/>
                        </a:rPr>
                        <a:t>154</a:t>
                      </a:r>
                    </a:p>
                  </a:txBody>
                  <a:tcPr marL="7224" marR="7224" marT="7224"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chemeClr val="bg1">
                        <a:lumMod val="75000"/>
                      </a:schemeClr>
                    </a:solidFill>
                  </a:tcPr>
                </a:tc>
                <a:tc>
                  <a:txBody>
                    <a:bodyPr/>
                    <a:lstStyle/>
                    <a:p>
                      <a:pPr algn="ctr" fontAlgn="ctr">
                        <a:lnSpc>
                          <a:spcPct val="150000"/>
                        </a:lnSpc>
                      </a:pPr>
                      <a:r>
                        <a:rPr lang="en-GB" sz="1500" b="0" i="0" u="none" strike="noStrike" dirty="0">
                          <a:solidFill>
                            <a:srgbClr val="000000"/>
                          </a:solidFill>
                          <a:effectLst/>
                          <a:latin typeface="Corbel" panose="020B0503020204020204" pitchFamily="34" charset="0"/>
                        </a:rPr>
                        <a:t>16%</a:t>
                      </a:r>
                    </a:p>
                  </a:txBody>
                  <a:tcPr marL="7224" marR="7224" marT="7224"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noFill/>
                  </a:tcPr>
                </a:tc>
                <a:tc>
                  <a:txBody>
                    <a:bodyPr/>
                    <a:lstStyle/>
                    <a:p>
                      <a:pPr algn="ctr" fontAlgn="ctr">
                        <a:lnSpc>
                          <a:spcPct val="150000"/>
                        </a:lnSpc>
                      </a:pPr>
                      <a:r>
                        <a:rPr lang="en-GB" sz="1500" b="0" i="0" u="none" strike="noStrike" dirty="0">
                          <a:solidFill>
                            <a:srgbClr val="000000"/>
                          </a:solidFill>
                          <a:effectLst/>
                          <a:latin typeface="Corbel" panose="020B0503020204020204" pitchFamily="34" charset="0"/>
                        </a:rPr>
                        <a:t>89%</a:t>
                      </a:r>
                    </a:p>
                  </a:txBody>
                  <a:tcPr marL="7224" marR="7224" marT="7224" marB="0" anchor="ctr">
                    <a:lnL w="12700" cap="flat" cmpd="sng" algn="ctr">
                      <a:solidFill>
                        <a:srgbClr val="D9D9D9"/>
                      </a:solidFill>
                      <a:prstDash val="solid"/>
                      <a:round/>
                      <a:headEnd type="none" w="med" len="med"/>
                      <a:tailEnd type="none" w="med" len="med"/>
                    </a:lnL>
                    <a:lnR w="19050" cap="flat" cmpd="sng" algn="ctr">
                      <a:no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extLst>
                  <a:ext uri="{0D108BD9-81ED-4DB2-BD59-A6C34878D82A}">
                    <a16:rowId xmlns:a16="http://schemas.microsoft.com/office/drawing/2014/main" xmlns="" val="10002"/>
                  </a:ext>
                </a:extLst>
              </a:tr>
              <a:tr h="195053">
                <a:tc>
                  <a:txBody>
                    <a:bodyPr/>
                    <a:lstStyle/>
                    <a:p>
                      <a:pPr algn="l" rtl="0" fontAlgn="ctr">
                        <a:lnSpc>
                          <a:spcPct val="150000"/>
                        </a:lnSpc>
                      </a:pPr>
                      <a:r>
                        <a:rPr lang="en-GB" sz="1500" b="1" i="0" u="none" strike="noStrike" dirty="0">
                          <a:solidFill>
                            <a:srgbClr val="595959"/>
                          </a:solidFill>
                          <a:effectLst/>
                          <a:latin typeface="Corbel" panose="020B0503020204020204" pitchFamily="34" charset="0"/>
                        </a:rPr>
                        <a:t>Non Interest Income </a:t>
                      </a:r>
                    </a:p>
                  </a:txBody>
                  <a:tcPr marL="7224" marR="7224" marT="7224" marB="0" anchor="ctr">
                    <a:lnL>
                      <a:noFill/>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fontAlgn="ctr">
                        <a:lnSpc>
                          <a:spcPct val="150000"/>
                        </a:lnSpc>
                      </a:pPr>
                      <a:r>
                        <a:rPr lang="en-GB" sz="1500" b="1" i="0" u="none" strike="noStrike" dirty="0">
                          <a:solidFill>
                            <a:srgbClr val="000000"/>
                          </a:solidFill>
                          <a:effectLst/>
                          <a:latin typeface="Corbel" panose="020B0503020204020204" pitchFamily="34" charset="0"/>
                        </a:rPr>
                        <a:t>142</a:t>
                      </a:r>
                    </a:p>
                  </a:txBody>
                  <a:tcPr marL="7224" marR="7224" marT="7224"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fontAlgn="ctr">
                        <a:lnSpc>
                          <a:spcPct val="150000"/>
                        </a:lnSpc>
                      </a:pPr>
                      <a:r>
                        <a:rPr lang="en-GB" sz="1500" b="1" i="0" u="none" strike="noStrike" dirty="0">
                          <a:solidFill>
                            <a:srgbClr val="000000"/>
                          </a:solidFill>
                          <a:effectLst/>
                          <a:latin typeface="Corbel" panose="020B0503020204020204" pitchFamily="34" charset="0"/>
                        </a:rPr>
                        <a:t>589</a:t>
                      </a:r>
                    </a:p>
                  </a:txBody>
                  <a:tcPr marL="7224" marR="7224" marT="7224"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noFill/>
                  </a:tcPr>
                </a:tc>
                <a:tc>
                  <a:txBody>
                    <a:bodyPr/>
                    <a:lstStyle/>
                    <a:p>
                      <a:pPr algn="ctr" fontAlgn="ctr">
                        <a:lnSpc>
                          <a:spcPct val="150000"/>
                        </a:lnSpc>
                      </a:pPr>
                      <a:r>
                        <a:rPr lang="en-GB" sz="1500" b="1" i="0" u="none" strike="noStrike" dirty="0">
                          <a:solidFill>
                            <a:srgbClr val="000000"/>
                          </a:solidFill>
                          <a:effectLst/>
                          <a:latin typeface="Corbel" panose="020B0503020204020204" pitchFamily="34" charset="0"/>
                        </a:rPr>
                        <a:t>333</a:t>
                      </a:r>
                    </a:p>
                  </a:txBody>
                  <a:tcPr marL="7224" marR="7224" marT="7224"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chemeClr val="bg1">
                        <a:lumMod val="75000"/>
                      </a:schemeClr>
                    </a:solidFill>
                  </a:tcPr>
                </a:tc>
                <a:tc>
                  <a:txBody>
                    <a:bodyPr/>
                    <a:lstStyle/>
                    <a:p>
                      <a:pPr algn="ctr" fontAlgn="ctr">
                        <a:lnSpc>
                          <a:spcPct val="150000"/>
                        </a:lnSpc>
                      </a:pPr>
                      <a:r>
                        <a:rPr lang="en-GB" sz="1500" b="1" i="0" u="none" strike="noStrike" dirty="0">
                          <a:solidFill>
                            <a:srgbClr val="000000"/>
                          </a:solidFill>
                          <a:effectLst/>
                          <a:latin typeface="Corbel" panose="020B0503020204020204" pitchFamily="34" charset="0"/>
                        </a:rPr>
                        <a:t>-43%</a:t>
                      </a:r>
                    </a:p>
                  </a:txBody>
                  <a:tcPr marL="7224" marR="7224" marT="7224"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noFill/>
                  </a:tcPr>
                </a:tc>
                <a:tc>
                  <a:txBody>
                    <a:bodyPr/>
                    <a:lstStyle/>
                    <a:p>
                      <a:pPr algn="ctr" fontAlgn="ctr">
                        <a:lnSpc>
                          <a:spcPct val="150000"/>
                        </a:lnSpc>
                      </a:pPr>
                      <a:r>
                        <a:rPr lang="en-GB" sz="1500" b="1" i="0" u="none" strike="noStrike" dirty="0">
                          <a:solidFill>
                            <a:srgbClr val="000000"/>
                          </a:solidFill>
                          <a:effectLst/>
                          <a:latin typeface="Corbel" panose="020B0503020204020204" pitchFamily="34" charset="0"/>
                        </a:rPr>
                        <a:t>135%</a:t>
                      </a:r>
                    </a:p>
                  </a:txBody>
                  <a:tcPr marL="7224" marR="7224" marT="7224" marB="0" anchor="ctr">
                    <a:lnL w="12700" cap="flat" cmpd="sng" algn="ctr">
                      <a:solidFill>
                        <a:srgbClr val="D9D9D9"/>
                      </a:solidFill>
                      <a:prstDash val="solid"/>
                      <a:round/>
                      <a:headEnd type="none" w="med" len="med"/>
                      <a:tailEnd type="none" w="med" len="med"/>
                    </a:lnL>
                    <a:lnR w="19050" cap="flat" cmpd="sng" algn="ctr">
                      <a:no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extLst>
                  <a:ext uri="{0D108BD9-81ED-4DB2-BD59-A6C34878D82A}">
                    <a16:rowId xmlns:a16="http://schemas.microsoft.com/office/drawing/2014/main" xmlns="" val="10003"/>
                  </a:ext>
                </a:extLst>
              </a:tr>
              <a:tr h="195053">
                <a:tc>
                  <a:txBody>
                    <a:bodyPr/>
                    <a:lstStyle/>
                    <a:p>
                      <a:pPr algn="l" rtl="0" fontAlgn="ctr">
                        <a:lnSpc>
                          <a:spcPct val="150000"/>
                        </a:lnSpc>
                      </a:pPr>
                      <a:r>
                        <a:rPr lang="en-GB" sz="1500" b="0" i="0" u="none" strike="noStrike" dirty="0">
                          <a:solidFill>
                            <a:srgbClr val="595959"/>
                          </a:solidFill>
                          <a:effectLst/>
                          <a:latin typeface="Corbel" panose="020B0503020204020204" pitchFamily="34" charset="0"/>
                        </a:rPr>
                        <a:t>Operating Expenses</a:t>
                      </a:r>
                    </a:p>
                  </a:txBody>
                  <a:tcPr marL="7224" marR="7224" marT="7224" marB="0" anchor="ctr">
                    <a:lnL>
                      <a:noFill/>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fontAlgn="ctr">
                        <a:lnSpc>
                          <a:spcPct val="150000"/>
                        </a:lnSpc>
                      </a:pPr>
                      <a:r>
                        <a:rPr lang="en-GB" sz="1500" b="0" i="0" u="none" strike="noStrike" dirty="0">
                          <a:solidFill>
                            <a:srgbClr val="000000"/>
                          </a:solidFill>
                          <a:effectLst/>
                          <a:latin typeface="Corbel" panose="020B0503020204020204" pitchFamily="34" charset="0"/>
                        </a:rPr>
                        <a:t>(303)</a:t>
                      </a:r>
                    </a:p>
                  </a:txBody>
                  <a:tcPr marL="9525" marR="9525" marT="9525"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fontAlgn="ctr">
                        <a:lnSpc>
                          <a:spcPct val="150000"/>
                        </a:lnSpc>
                      </a:pPr>
                      <a:r>
                        <a:rPr lang="en-GB" sz="1500" b="0" i="0" u="none" strike="noStrike" dirty="0">
                          <a:solidFill>
                            <a:srgbClr val="000000"/>
                          </a:solidFill>
                          <a:effectLst/>
                          <a:latin typeface="Corbel" panose="020B0503020204020204" pitchFamily="34" charset="0"/>
                        </a:rPr>
                        <a:t>(358)</a:t>
                      </a:r>
                    </a:p>
                  </a:txBody>
                  <a:tcPr marL="9525" marR="9525" marT="9525"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noFill/>
                  </a:tcPr>
                </a:tc>
                <a:tc>
                  <a:txBody>
                    <a:bodyPr/>
                    <a:lstStyle/>
                    <a:p>
                      <a:pPr algn="ctr" fontAlgn="ctr">
                        <a:lnSpc>
                          <a:spcPct val="150000"/>
                        </a:lnSpc>
                      </a:pPr>
                      <a:r>
                        <a:rPr lang="en-GB" sz="1500" b="0" i="0" u="none" strike="noStrike" dirty="0">
                          <a:solidFill>
                            <a:srgbClr val="000000"/>
                          </a:solidFill>
                          <a:effectLst/>
                          <a:latin typeface="Corbel" panose="020B0503020204020204" pitchFamily="34" charset="0"/>
                        </a:rPr>
                        <a:t>(337)</a:t>
                      </a:r>
                    </a:p>
                  </a:txBody>
                  <a:tcPr marL="9525" marR="9525" marT="9525"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chemeClr val="bg1">
                        <a:lumMod val="75000"/>
                      </a:schemeClr>
                    </a:solidFill>
                  </a:tcPr>
                </a:tc>
                <a:tc>
                  <a:txBody>
                    <a:bodyPr/>
                    <a:lstStyle/>
                    <a:p>
                      <a:pPr algn="ctr" fontAlgn="ctr">
                        <a:lnSpc>
                          <a:spcPct val="150000"/>
                        </a:lnSpc>
                      </a:pPr>
                      <a:r>
                        <a:rPr lang="en-GB" sz="1500" b="0" i="0" u="none" strike="noStrike" dirty="0">
                          <a:solidFill>
                            <a:srgbClr val="000000"/>
                          </a:solidFill>
                          <a:effectLst/>
                          <a:latin typeface="Corbel" panose="020B0503020204020204" pitchFamily="34" charset="0"/>
                        </a:rPr>
                        <a:t>-6%</a:t>
                      </a:r>
                    </a:p>
                  </a:txBody>
                  <a:tcPr marL="9525" marR="9525" marT="9525"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noFill/>
                  </a:tcPr>
                </a:tc>
                <a:tc>
                  <a:txBody>
                    <a:bodyPr/>
                    <a:lstStyle/>
                    <a:p>
                      <a:pPr algn="ctr" fontAlgn="ctr">
                        <a:lnSpc>
                          <a:spcPct val="150000"/>
                        </a:lnSpc>
                      </a:pPr>
                      <a:r>
                        <a:rPr lang="en-GB" sz="1500" b="0" i="0" u="none" strike="noStrike" dirty="0">
                          <a:solidFill>
                            <a:srgbClr val="000000"/>
                          </a:solidFill>
                          <a:effectLst/>
                          <a:latin typeface="Corbel" panose="020B0503020204020204" pitchFamily="34" charset="0"/>
                        </a:rPr>
                        <a:t>11%</a:t>
                      </a:r>
                    </a:p>
                  </a:txBody>
                  <a:tcPr marL="9525" marR="9525" marT="9525" marB="0" anchor="ctr">
                    <a:lnL w="12700" cap="flat" cmpd="sng" algn="ctr">
                      <a:solidFill>
                        <a:srgbClr val="D9D9D9"/>
                      </a:solidFill>
                      <a:prstDash val="solid"/>
                      <a:round/>
                      <a:headEnd type="none" w="med" len="med"/>
                      <a:tailEnd type="none" w="med" len="med"/>
                    </a:lnL>
                    <a:lnR w="19050" cap="flat" cmpd="sng" algn="ctr">
                      <a:no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extLst>
                  <a:ext uri="{0D108BD9-81ED-4DB2-BD59-A6C34878D82A}">
                    <a16:rowId xmlns:a16="http://schemas.microsoft.com/office/drawing/2014/main" xmlns="" val="10004"/>
                  </a:ext>
                </a:extLst>
              </a:tr>
              <a:tr h="195053">
                <a:tc>
                  <a:txBody>
                    <a:bodyPr/>
                    <a:lstStyle/>
                    <a:p>
                      <a:pPr algn="l" rtl="0" fontAlgn="ctr">
                        <a:lnSpc>
                          <a:spcPct val="150000"/>
                        </a:lnSpc>
                      </a:pPr>
                      <a:r>
                        <a:rPr lang="en-GB" sz="1500" b="1" i="0" u="none" strike="noStrike" dirty="0">
                          <a:solidFill>
                            <a:srgbClr val="595959"/>
                          </a:solidFill>
                          <a:effectLst/>
                          <a:latin typeface="Corbel" panose="020B0503020204020204" pitchFamily="34" charset="0"/>
                        </a:rPr>
                        <a:t>PBT  </a:t>
                      </a:r>
                    </a:p>
                  </a:txBody>
                  <a:tcPr marL="7224" marR="7224" marT="7224" marB="0" anchor="ctr">
                    <a:lnL>
                      <a:noFill/>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fontAlgn="ctr">
                        <a:lnSpc>
                          <a:spcPct val="150000"/>
                        </a:lnSpc>
                      </a:pPr>
                      <a:r>
                        <a:rPr lang="en-GB" sz="1500" b="1" i="0" u="none" strike="noStrike" dirty="0">
                          <a:solidFill>
                            <a:srgbClr val="000000"/>
                          </a:solidFill>
                          <a:effectLst/>
                          <a:latin typeface="Corbel" panose="020B0503020204020204" pitchFamily="34" charset="0"/>
                        </a:rPr>
                        <a:t>(69)</a:t>
                      </a:r>
                    </a:p>
                  </a:txBody>
                  <a:tcPr marL="7224" marR="7224" marT="7224"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fontAlgn="ctr">
                        <a:lnSpc>
                          <a:spcPct val="150000"/>
                        </a:lnSpc>
                      </a:pPr>
                      <a:r>
                        <a:rPr lang="en-GB" sz="1500" b="1" i="0" u="none" strike="noStrike" dirty="0">
                          <a:solidFill>
                            <a:srgbClr val="000000"/>
                          </a:solidFill>
                          <a:effectLst/>
                          <a:latin typeface="Corbel" panose="020B0503020204020204" pitchFamily="34" charset="0"/>
                        </a:rPr>
                        <a:t>377</a:t>
                      </a:r>
                    </a:p>
                  </a:txBody>
                  <a:tcPr marL="7224" marR="7224" marT="7224"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noFill/>
                  </a:tcPr>
                </a:tc>
                <a:tc>
                  <a:txBody>
                    <a:bodyPr/>
                    <a:lstStyle/>
                    <a:p>
                      <a:pPr algn="ctr" fontAlgn="ctr">
                        <a:lnSpc>
                          <a:spcPct val="150000"/>
                        </a:lnSpc>
                      </a:pPr>
                      <a:r>
                        <a:rPr lang="en-GB" sz="1500" b="1" i="0" u="none" strike="noStrike" dirty="0">
                          <a:solidFill>
                            <a:srgbClr val="000000"/>
                          </a:solidFill>
                          <a:effectLst/>
                          <a:latin typeface="Corbel" panose="020B0503020204020204" pitchFamily="34" charset="0"/>
                        </a:rPr>
                        <a:t>148</a:t>
                      </a:r>
                    </a:p>
                  </a:txBody>
                  <a:tcPr marL="7224" marR="7224" marT="7224"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chemeClr val="bg1">
                        <a:lumMod val="75000"/>
                      </a:schemeClr>
                    </a:solidFill>
                  </a:tcPr>
                </a:tc>
                <a:tc>
                  <a:txBody>
                    <a:bodyPr/>
                    <a:lstStyle/>
                    <a:p>
                      <a:pPr algn="ctr" fontAlgn="ctr">
                        <a:lnSpc>
                          <a:spcPct val="150000"/>
                        </a:lnSpc>
                      </a:pPr>
                      <a:r>
                        <a:rPr lang="en-GB" sz="1500" b="1" i="0" u="none" strike="noStrike" dirty="0">
                          <a:solidFill>
                            <a:srgbClr val="000000"/>
                          </a:solidFill>
                          <a:effectLst/>
                          <a:latin typeface="Corbel" panose="020B0503020204020204" pitchFamily="34" charset="0"/>
                        </a:rPr>
                        <a:t>-61%</a:t>
                      </a:r>
                    </a:p>
                  </a:txBody>
                  <a:tcPr marL="7224" marR="7224" marT="7224"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noFill/>
                  </a:tcPr>
                </a:tc>
                <a:tc>
                  <a:txBody>
                    <a:bodyPr/>
                    <a:lstStyle/>
                    <a:p>
                      <a:pPr algn="ctr" fontAlgn="ctr">
                        <a:lnSpc>
                          <a:spcPct val="150000"/>
                        </a:lnSpc>
                      </a:pPr>
                      <a:r>
                        <a:rPr lang="en-GB" sz="1500" b="1" i="0" u="none" strike="noStrike" dirty="0">
                          <a:solidFill>
                            <a:srgbClr val="000000"/>
                          </a:solidFill>
                          <a:effectLst/>
                          <a:latin typeface="Corbel" panose="020B0503020204020204" pitchFamily="34" charset="0"/>
                        </a:rPr>
                        <a:t>314%</a:t>
                      </a:r>
                    </a:p>
                  </a:txBody>
                  <a:tcPr marL="7224" marR="7224" marT="7224" marB="0" anchor="ctr">
                    <a:lnL w="12700" cap="flat" cmpd="sng" algn="ctr">
                      <a:solidFill>
                        <a:srgbClr val="D9D9D9"/>
                      </a:solidFill>
                      <a:prstDash val="solid"/>
                      <a:round/>
                      <a:headEnd type="none" w="med" len="med"/>
                      <a:tailEnd type="none" w="med" len="med"/>
                    </a:lnL>
                    <a:lnR w="19050" cap="flat" cmpd="sng" algn="ctr">
                      <a:no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extLst>
                  <a:ext uri="{0D108BD9-81ED-4DB2-BD59-A6C34878D82A}">
                    <a16:rowId xmlns:a16="http://schemas.microsoft.com/office/drawing/2014/main" xmlns="" val="10005"/>
                  </a:ext>
                </a:extLst>
              </a:tr>
              <a:tr h="202278">
                <a:tc>
                  <a:txBody>
                    <a:bodyPr/>
                    <a:lstStyle/>
                    <a:p>
                      <a:pPr algn="l" rtl="0" fontAlgn="ctr">
                        <a:lnSpc>
                          <a:spcPct val="150000"/>
                        </a:lnSpc>
                      </a:pPr>
                      <a:r>
                        <a:rPr lang="en-GB" sz="1500" b="0" i="0" u="none" strike="noStrike" dirty="0">
                          <a:solidFill>
                            <a:srgbClr val="000000"/>
                          </a:solidFill>
                          <a:effectLst/>
                          <a:latin typeface="Corbel" panose="020B0503020204020204" pitchFamily="34" charset="0"/>
                        </a:rPr>
                        <a:t>ROAE</a:t>
                      </a:r>
                    </a:p>
                  </a:txBody>
                  <a:tcPr marL="7224" marR="7224" marT="7224" marB="0" anchor="ctr">
                    <a:lnL>
                      <a:noFill/>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fontAlgn="ctr">
                        <a:lnSpc>
                          <a:spcPct val="150000"/>
                        </a:lnSpc>
                      </a:pPr>
                      <a:r>
                        <a:rPr lang="en-GB" sz="1500" b="0" i="0" u="none" strike="noStrike" dirty="0">
                          <a:solidFill>
                            <a:srgbClr val="000000"/>
                          </a:solidFill>
                          <a:effectLst/>
                          <a:latin typeface="Corbel" panose="020B0503020204020204" pitchFamily="34" charset="0"/>
                        </a:rPr>
                        <a:t>-11%</a:t>
                      </a:r>
                    </a:p>
                  </a:txBody>
                  <a:tcPr marL="7224" marR="7224" marT="7224"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fontAlgn="ctr">
                        <a:lnSpc>
                          <a:spcPct val="150000"/>
                        </a:lnSpc>
                      </a:pPr>
                      <a:r>
                        <a:rPr lang="en-GB" sz="1500" b="0" i="0" u="none" strike="noStrike" dirty="0">
                          <a:solidFill>
                            <a:srgbClr val="000000"/>
                          </a:solidFill>
                          <a:effectLst/>
                          <a:latin typeface="Corbel" panose="020B0503020204020204" pitchFamily="34" charset="0"/>
                        </a:rPr>
                        <a:t>55%</a:t>
                      </a:r>
                    </a:p>
                  </a:txBody>
                  <a:tcPr marL="7224" marR="7224" marT="7224"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noFill/>
                  </a:tcPr>
                </a:tc>
                <a:tc>
                  <a:txBody>
                    <a:bodyPr/>
                    <a:lstStyle/>
                    <a:p>
                      <a:pPr algn="ctr" fontAlgn="ctr">
                        <a:lnSpc>
                          <a:spcPct val="150000"/>
                        </a:lnSpc>
                      </a:pPr>
                      <a:r>
                        <a:rPr lang="en-GB" sz="1500" b="1" i="0" u="none" strike="noStrike" dirty="0">
                          <a:solidFill>
                            <a:srgbClr val="000000"/>
                          </a:solidFill>
                          <a:effectLst/>
                          <a:latin typeface="Corbel" panose="020B0503020204020204" pitchFamily="34" charset="0"/>
                        </a:rPr>
                        <a:t>10%</a:t>
                      </a:r>
                    </a:p>
                  </a:txBody>
                  <a:tcPr marL="7224" marR="7224" marT="7224"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chemeClr val="bg1">
                        <a:lumMod val="75000"/>
                      </a:schemeClr>
                    </a:solidFill>
                  </a:tcPr>
                </a:tc>
                <a:tc>
                  <a:txBody>
                    <a:bodyPr/>
                    <a:lstStyle/>
                    <a:p>
                      <a:pPr algn="ctr" fontAlgn="ctr">
                        <a:lnSpc>
                          <a:spcPct val="150000"/>
                        </a:lnSpc>
                      </a:pPr>
                      <a:r>
                        <a:rPr lang="en-GB" sz="1500" b="0" i="0" u="none" strike="noStrike" dirty="0">
                          <a:solidFill>
                            <a:srgbClr val="000000"/>
                          </a:solidFill>
                          <a:effectLst/>
                          <a:latin typeface="Corbel" panose="020B0503020204020204" pitchFamily="34" charset="0"/>
                        </a:rPr>
                        <a:t>-82%</a:t>
                      </a:r>
                    </a:p>
                  </a:txBody>
                  <a:tcPr marL="7224" marR="7224" marT="7224"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noFill/>
                  </a:tcPr>
                </a:tc>
                <a:tc>
                  <a:txBody>
                    <a:bodyPr/>
                    <a:lstStyle/>
                    <a:p>
                      <a:pPr algn="ctr" fontAlgn="ctr">
                        <a:lnSpc>
                          <a:spcPct val="150000"/>
                        </a:lnSpc>
                      </a:pPr>
                      <a:r>
                        <a:rPr lang="en-GB" sz="1500" b="0" i="0" u="none" strike="noStrike" dirty="0">
                          <a:solidFill>
                            <a:srgbClr val="000000"/>
                          </a:solidFill>
                          <a:effectLst/>
                          <a:latin typeface="Corbel" panose="020B0503020204020204" pitchFamily="34" charset="0"/>
                        </a:rPr>
                        <a:t>-193%</a:t>
                      </a:r>
                    </a:p>
                  </a:txBody>
                  <a:tcPr marL="7224" marR="7224" marT="7224" marB="0" anchor="ctr">
                    <a:lnL w="12700" cap="flat" cmpd="sng" algn="ctr">
                      <a:solidFill>
                        <a:srgbClr val="D9D9D9"/>
                      </a:solidFill>
                      <a:prstDash val="solid"/>
                      <a:round/>
                      <a:headEnd type="none" w="med" len="med"/>
                      <a:tailEnd type="none" w="med" len="med"/>
                    </a:lnL>
                    <a:lnR w="19050" cap="flat" cmpd="sng" algn="ctr">
                      <a:no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extLst>
                  <a:ext uri="{0D108BD9-81ED-4DB2-BD59-A6C34878D82A}">
                    <a16:rowId xmlns:a16="http://schemas.microsoft.com/office/drawing/2014/main" xmlns="" val="10006"/>
                  </a:ext>
                </a:extLst>
              </a:tr>
              <a:tr h="195053">
                <a:tc>
                  <a:txBody>
                    <a:bodyPr/>
                    <a:lstStyle/>
                    <a:p>
                      <a:pPr algn="l" rtl="0" fontAlgn="ctr">
                        <a:lnSpc>
                          <a:spcPct val="150000"/>
                        </a:lnSpc>
                      </a:pPr>
                      <a:r>
                        <a:rPr lang="en-GB" sz="1500" b="0" i="0" u="none" strike="noStrike" dirty="0">
                          <a:solidFill>
                            <a:srgbClr val="000000"/>
                          </a:solidFill>
                          <a:effectLst/>
                          <a:latin typeface="Corbel" panose="020B0503020204020204" pitchFamily="34" charset="0"/>
                        </a:rPr>
                        <a:t>CIR </a:t>
                      </a:r>
                    </a:p>
                  </a:txBody>
                  <a:tcPr marL="7224" marR="7224" marT="7224" marB="0" anchor="ctr">
                    <a:lnL>
                      <a:noFill/>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9050" cap="flat" cmpd="sng" algn="ctr">
                      <a:solidFill>
                        <a:srgbClr val="BB16A3"/>
                      </a:solidFill>
                      <a:prstDash val="solid"/>
                      <a:round/>
                      <a:headEnd type="none" w="med" len="med"/>
                      <a:tailEnd type="none" w="med" len="med"/>
                    </a:lnB>
                  </a:tcPr>
                </a:tc>
                <a:tc>
                  <a:txBody>
                    <a:bodyPr/>
                    <a:lstStyle/>
                    <a:p>
                      <a:pPr algn="ctr" fontAlgn="ctr">
                        <a:lnSpc>
                          <a:spcPct val="150000"/>
                        </a:lnSpc>
                      </a:pPr>
                      <a:r>
                        <a:rPr lang="en-GB" sz="1500" b="0" i="0" u="none" strike="noStrike" dirty="0">
                          <a:solidFill>
                            <a:srgbClr val="000000"/>
                          </a:solidFill>
                          <a:effectLst/>
                          <a:latin typeface="Corbel" panose="020B0503020204020204" pitchFamily="34" charset="0"/>
                        </a:rPr>
                        <a:t>130%</a:t>
                      </a:r>
                    </a:p>
                  </a:txBody>
                  <a:tcPr marL="7224" marR="7224" marT="7224"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9050" cap="flat" cmpd="sng" algn="ctr">
                      <a:solidFill>
                        <a:srgbClr val="BB16A3"/>
                      </a:solidFill>
                      <a:prstDash val="solid"/>
                      <a:round/>
                      <a:headEnd type="none" w="med" len="med"/>
                      <a:tailEnd type="none" w="med" len="med"/>
                    </a:lnB>
                  </a:tcPr>
                </a:tc>
                <a:tc>
                  <a:txBody>
                    <a:bodyPr/>
                    <a:lstStyle/>
                    <a:p>
                      <a:pPr algn="ctr" fontAlgn="ctr">
                        <a:lnSpc>
                          <a:spcPct val="150000"/>
                        </a:lnSpc>
                      </a:pPr>
                      <a:r>
                        <a:rPr lang="en-GB" sz="1500" b="0" i="0" u="none" strike="noStrike" dirty="0">
                          <a:solidFill>
                            <a:srgbClr val="000000"/>
                          </a:solidFill>
                          <a:effectLst/>
                          <a:latin typeface="Corbel" panose="020B0503020204020204" pitchFamily="34" charset="0"/>
                        </a:rPr>
                        <a:t>49%</a:t>
                      </a:r>
                    </a:p>
                  </a:txBody>
                  <a:tcPr marL="7224" marR="7224" marT="7224"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9050" cap="flat" cmpd="sng" algn="ctr">
                      <a:solidFill>
                        <a:srgbClr val="BB16A3"/>
                      </a:solidFill>
                      <a:prstDash val="solid"/>
                      <a:round/>
                      <a:headEnd type="none" w="med" len="med"/>
                      <a:tailEnd type="none" w="med" len="med"/>
                    </a:lnB>
                    <a:noFill/>
                  </a:tcPr>
                </a:tc>
                <a:tc>
                  <a:txBody>
                    <a:bodyPr/>
                    <a:lstStyle/>
                    <a:p>
                      <a:pPr algn="ctr" fontAlgn="ctr">
                        <a:lnSpc>
                          <a:spcPct val="150000"/>
                        </a:lnSpc>
                      </a:pPr>
                      <a:r>
                        <a:rPr lang="en-GB" sz="1500" b="0" i="0" u="none" strike="noStrike" dirty="0">
                          <a:solidFill>
                            <a:srgbClr val="000000"/>
                          </a:solidFill>
                          <a:effectLst/>
                          <a:latin typeface="Corbel" panose="020B0503020204020204" pitchFamily="34" charset="0"/>
                        </a:rPr>
                        <a:t>70%</a:t>
                      </a:r>
                    </a:p>
                  </a:txBody>
                  <a:tcPr marL="7224" marR="7224" marT="7224"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9050" cap="flat" cmpd="sng" algn="ctr">
                      <a:solidFill>
                        <a:srgbClr val="BB16A3"/>
                      </a:solidFill>
                      <a:prstDash val="solid"/>
                      <a:round/>
                      <a:headEnd type="none" w="med" len="med"/>
                      <a:tailEnd type="none" w="med" len="med"/>
                    </a:lnB>
                    <a:solidFill>
                      <a:schemeClr val="bg1">
                        <a:lumMod val="75000"/>
                      </a:schemeClr>
                    </a:solidFill>
                  </a:tcPr>
                </a:tc>
                <a:tc>
                  <a:txBody>
                    <a:bodyPr/>
                    <a:lstStyle/>
                    <a:p>
                      <a:pPr algn="ctr" fontAlgn="ctr">
                        <a:lnSpc>
                          <a:spcPct val="150000"/>
                        </a:lnSpc>
                      </a:pPr>
                      <a:r>
                        <a:rPr lang="en-GB" sz="1500" b="0" i="0" u="none" strike="noStrike" dirty="0">
                          <a:solidFill>
                            <a:srgbClr val="000000"/>
                          </a:solidFill>
                          <a:effectLst/>
                          <a:latin typeface="Corbel" panose="020B0503020204020204" pitchFamily="34" charset="0"/>
                        </a:rPr>
                        <a:t>43%</a:t>
                      </a:r>
                    </a:p>
                  </a:txBody>
                  <a:tcPr marL="7224" marR="7224" marT="7224"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9050" cap="flat" cmpd="sng" algn="ctr">
                      <a:solidFill>
                        <a:srgbClr val="BB16A3"/>
                      </a:solidFill>
                      <a:prstDash val="solid"/>
                      <a:round/>
                      <a:headEnd type="none" w="med" len="med"/>
                      <a:tailEnd type="none" w="med" len="med"/>
                    </a:lnB>
                    <a:noFill/>
                  </a:tcPr>
                </a:tc>
                <a:tc>
                  <a:txBody>
                    <a:bodyPr/>
                    <a:lstStyle/>
                    <a:p>
                      <a:pPr algn="ctr" fontAlgn="ctr">
                        <a:lnSpc>
                          <a:spcPct val="150000"/>
                        </a:lnSpc>
                      </a:pPr>
                      <a:r>
                        <a:rPr lang="en-GB" sz="1500" b="0" i="0" u="none" strike="noStrike" dirty="0">
                          <a:solidFill>
                            <a:srgbClr val="000000"/>
                          </a:solidFill>
                          <a:effectLst/>
                          <a:latin typeface="Corbel" panose="020B0503020204020204" pitchFamily="34" charset="0"/>
                        </a:rPr>
                        <a:t>-46%</a:t>
                      </a:r>
                    </a:p>
                  </a:txBody>
                  <a:tcPr marL="7224" marR="7224" marT="7224" marB="0" anchor="ctr">
                    <a:lnL w="12700" cap="flat" cmpd="sng" algn="ctr">
                      <a:solidFill>
                        <a:srgbClr val="D9D9D9"/>
                      </a:solidFill>
                      <a:prstDash val="solid"/>
                      <a:round/>
                      <a:headEnd type="none" w="med" len="med"/>
                      <a:tailEnd type="none" w="med" len="med"/>
                    </a:lnL>
                    <a:lnR w="19050" cap="flat" cmpd="sng" algn="ctr">
                      <a:noFill/>
                      <a:prstDash val="solid"/>
                      <a:round/>
                      <a:headEnd type="none" w="med" len="med"/>
                      <a:tailEnd type="none" w="med" len="med"/>
                    </a:lnR>
                    <a:lnT w="12700" cap="flat" cmpd="sng" algn="ctr">
                      <a:solidFill>
                        <a:srgbClr val="D9D9D9"/>
                      </a:solidFill>
                      <a:prstDash val="solid"/>
                      <a:round/>
                      <a:headEnd type="none" w="med" len="med"/>
                      <a:tailEnd type="none" w="med" len="med"/>
                    </a:lnT>
                    <a:lnB w="19050" cap="flat" cmpd="sng" algn="ctr">
                      <a:solidFill>
                        <a:srgbClr val="BB16A3"/>
                      </a:solidFill>
                      <a:prstDash val="solid"/>
                      <a:round/>
                      <a:headEnd type="none" w="med" len="med"/>
                      <a:tailEnd type="none" w="med" len="med"/>
                    </a:lnB>
                  </a:tcPr>
                </a:tc>
                <a:extLst>
                  <a:ext uri="{0D108BD9-81ED-4DB2-BD59-A6C34878D82A}">
                    <a16:rowId xmlns:a16="http://schemas.microsoft.com/office/drawing/2014/main" xmlns="" val="10007"/>
                  </a:ext>
                </a:extLst>
              </a:tr>
            </a:tbl>
          </a:graphicData>
        </a:graphic>
      </p:graphicFrame>
    </p:spTree>
    <p:extLst>
      <p:ext uri="{BB962C8B-B14F-4D97-AF65-F5344CB8AC3E}">
        <p14:creationId xmlns:p14="http://schemas.microsoft.com/office/powerpoint/2010/main" val="22881820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p:cNvSpPr>
            <a:spLocks noGrp="1"/>
          </p:cNvSpPr>
          <p:nvPr>
            <p:ph type="sldNum" sz="quarter" idx="12"/>
          </p:nvPr>
        </p:nvSpPr>
        <p:spPr>
          <a:xfrm>
            <a:off x="8763000" y="6553200"/>
            <a:ext cx="404446" cy="304800"/>
          </a:xfrm>
        </p:spPr>
        <p:txBody>
          <a:bodyPr/>
          <a:lstStyle/>
          <a:p>
            <a:fld id="{5B1C2CD0-820B-5044-BB6F-43ECDF7114E2}" type="slidenum">
              <a:rPr lang="en-US" smtClean="0">
                <a:solidFill>
                  <a:prstClr val="black">
                    <a:tint val="75000"/>
                  </a:prstClr>
                </a:solidFill>
                <a:latin typeface="Corbel" pitchFamily="34" charset="0"/>
              </a:rPr>
              <a:pPr/>
              <a:t>27</a:t>
            </a:fld>
            <a:endParaRPr lang="en-US" dirty="0">
              <a:solidFill>
                <a:prstClr val="black">
                  <a:tint val="75000"/>
                </a:prstClr>
              </a:solidFill>
              <a:latin typeface="Corbel" pitchFamily="34" charset="0"/>
            </a:endParaRPr>
          </a:p>
        </p:txBody>
      </p:sp>
      <p:cxnSp>
        <p:nvCxnSpPr>
          <p:cNvPr id="8" name="Straight Connector 7"/>
          <p:cNvCxnSpPr/>
          <p:nvPr/>
        </p:nvCxnSpPr>
        <p:spPr>
          <a:xfrm>
            <a:off x="0" y="1066800"/>
            <a:ext cx="7632700" cy="0"/>
          </a:xfrm>
          <a:prstGeom prst="line">
            <a:avLst/>
          </a:prstGeom>
          <a:ln w="38100" cap="flat" cmpd="sng" algn="ctr">
            <a:solidFill>
              <a:schemeClr val="accent5"/>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9" name="Picture 8" descr="FCMB LOGOS.pdf"/>
          <p:cNvPicPr>
            <a:picLocks noChangeAspect="1"/>
          </p:cNvPicPr>
          <p:nvPr/>
        </p:nvPicPr>
        <p:blipFill rotWithShape="1">
          <a:blip r:embed="rId3" cstate="print">
            <a:extLst>
              <a:ext uri="{28A0092B-C50C-407E-A947-70E740481C1C}">
                <a14:useLocalDpi xmlns:a14="http://schemas.microsoft.com/office/drawing/2010/main" val="0"/>
              </a:ext>
            </a:extLst>
          </a:blip>
          <a:srcRect l="5682" t="18059" r="54951" b="25515"/>
          <a:stretch/>
        </p:blipFill>
        <p:spPr>
          <a:xfrm>
            <a:off x="111473" y="21528"/>
            <a:ext cx="1031527" cy="1045272"/>
          </a:xfrm>
          <a:prstGeom prst="rect">
            <a:avLst/>
          </a:prstGeom>
        </p:spPr>
      </p:pic>
      <p:sp>
        <p:nvSpPr>
          <p:cNvPr id="12" name="Title 1"/>
          <p:cNvSpPr txBox="1">
            <a:spLocks/>
          </p:cNvSpPr>
          <p:nvPr/>
        </p:nvSpPr>
        <p:spPr>
          <a:xfrm>
            <a:off x="1295400" y="381000"/>
            <a:ext cx="7315200" cy="553396"/>
          </a:xfrm>
          <a:prstGeom prst="rect">
            <a:avLst/>
          </a:prstGeom>
          <a:noFill/>
        </p:spPr>
        <p:txBody>
          <a:bodyPr lIns="0" rIns="0" anchor="b"/>
          <a:lstStyle/>
          <a:p>
            <a:pPr eaLnBrk="0" hangingPunct="0">
              <a:lnSpc>
                <a:spcPct val="90000"/>
              </a:lnSpc>
              <a:defRPr/>
            </a:pPr>
            <a:r>
              <a:rPr lang="en-US" b="1" i="1" kern="0" dirty="0">
                <a:solidFill>
                  <a:prstClr val="black">
                    <a:lumMod val="65000"/>
                    <a:lumOff val="35000"/>
                  </a:prstClr>
                </a:solidFill>
                <a:latin typeface="Corbel" pitchFamily="34" charset="0"/>
                <a:cs typeface="Arial" pitchFamily="34" charset="0"/>
              </a:rPr>
              <a:t>Investment Banking’s Q1 2018 Performance Highlights</a:t>
            </a:r>
          </a:p>
        </p:txBody>
      </p:sp>
      <p:sp>
        <p:nvSpPr>
          <p:cNvPr id="2" name="Rectangle 1"/>
          <p:cNvSpPr/>
          <p:nvPr/>
        </p:nvSpPr>
        <p:spPr>
          <a:xfrm>
            <a:off x="76200" y="1371600"/>
            <a:ext cx="8915400" cy="3539430"/>
          </a:xfrm>
          <a:prstGeom prst="rect">
            <a:avLst/>
          </a:prstGeom>
        </p:spPr>
        <p:txBody>
          <a:bodyPr wrap="square">
            <a:spAutoFit/>
          </a:bodyPr>
          <a:lstStyle/>
          <a:p>
            <a:pPr marL="285750" indent="-285750" algn="just">
              <a:spcAft>
                <a:spcPts val="0"/>
              </a:spcAft>
              <a:buFont typeface="Arial" panose="020B0604020202020204" pitchFamily="34" charset="0"/>
              <a:buChar char="•"/>
            </a:pPr>
            <a:r>
              <a:rPr lang="en-US" sz="1600" dirty="0">
                <a:solidFill>
                  <a:prstClr val="black"/>
                </a:solidFill>
                <a:latin typeface="Corbel" panose="020B0503020204020204" pitchFamily="34" charset="0"/>
                <a:ea typeface="Calibri" panose="020F0502020204030204" pitchFamily="34" charset="0"/>
                <a:cs typeface="Times New Roman" panose="02020603050405020304" pitchFamily="18" charset="0"/>
              </a:rPr>
              <a:t>Market rebound as economy recovered from recession. Investors increased exposure to equities both foreign and at local levels due to:</a:t>
            </a:r>
          </a:p>
          <a:p>
            <a:pPr marL="742950" lvl="1" indent="-285750" algn="just">
              <a:spcAft>
                <a:spcPts val="0"/>
              </a:spcAft>
              <a:buFont typeface="Arial" panose="020B0604020202020204" pitchFamily="34" charset="0"/>
              <a:buChar char="•"/>
            </a:pPr>
            <a:r>
              <a:rPr lang="en-US" sz="1600" dirty="0">
                <a:solidFill>
                  <a:prstClr val="black"/>
                </a:solidFill>
                <a:latin typeface="Corbel" panose="020B0503020204020204" pitchFamily="34" charset="0"/>
                <a:ea typeface="Calibri" panose="020F0502020204030204" pitchFamily="34" charset="0"/>
                <a:cs typeface="Times New Roman" panose="02020603050405020304" pitchFamily="18" charset="0"/>
              </a:rPr>
              <a:t>Generally positive results from companies’ full year </a:t>
            </a:r>
            <a:r>
              <a:rPr lang="en-US" sz="1600" dirty="0" smtClean="0">
                <a:solidFill>
                  <a:prstClr val="black"/>
                </a:solidFill>
                <a:latin typeface="Corbel" panose="020B0503020204020204" pitchFamily="34" charset="0"/>
                <a:ea typeface="Calibri" panose="020F0502020204030204" pitchFamily="34" charset="0"/>
                <a:cs typeface="Times New Roman" panose="02020603050405020304" pitchFamily="18" charset="0"/>
              </a:rPr>
              <a:t>results; </a:t>
            </a:r>
            <a:endParaRPr lang="en-US" sz="1600" dirty="0">
              <a:solidFill>
                <a:prstClr val="black"/>
              </a:solidFill>
              <a:latin typeface="Corbel" panose="020B0503020204020204" pitchFamily="34" charset="0"/>
              <a:ea typeface="Calibri" panose="020F0502020204030204" pitchFamily="34" charset="0"/>
              <a:cs typeface="Times New Roman" panose="02020603050405020304" pitchFamily="18" charset="0"/>
            </a:endParaRPr>
          </a:p>
          <a:p>
            <a:pPr marL="742950" lvl="1" indent="-285750" algn="just">
              <a:spcAft>
                <a:spcPts val="0"/>
              </a:spcAft>
              <a:buFont typeface="Arial" panose="020B0604020202020204" pitchFamily="34" charset="0"/>
              <a:buChar char="•"/>
            </a:pPr>
            <a:r>
              <a:rPr lang="en-GB" sz="1600" dirty="0">
                <a:solidFill>
                  <a:prstClr val="black"/>
                </a:solidFill>
                <a:latin typeface="Corbel" panose="020B0503020204020204" pitchFamily="34" charset="0"/>
                <a:ea typeface="Times New Roman" panose="02020603050405020304" pitchFamily="18" charset="0"/>
                <a:cs typeface="Arial" panose="020B0604020202020204" pitchFamily="34" charset="0"/>
              </a:rPr>
              <a:t>Stability in the FX rate and rise in the foreign exchange </a:t>
            </a:r>
            <a:r>
              <a:rPr lang="en-GB" sz="1600" dirty="0" smtClean="0">
                <a:solidFill>
                  <a:prstClr val="black"/>
                </a:solidFill>
                <a:latin typeface="Corbel" panose="020B0503020204020204" pitchFamily="34" charset="0"/>
                <a:ea typeface="Times New Roman" panose="02020603050405020304" pitchFamily="18" charset="0"/>
                <a:cs typeface="Arial" panose="020B0604020202020204" pitchFamily="34" charset="0"/>
              </a:rPr>
              <a:t>reserve.</a:t>
            </a:r>
            <a:endParaRPr lang="en-US" sz="1600" dirty="0">
              <a:solidFill>
                <a:prstClr val="black"/>
              </a:solidFill>
              <a:latin typeface="Corbel" panose="020B0503020204020204" pitchFamily="34" charset="0"/>
              <a:ea typeface="Calibri" panose="020F0502020204030204" pitchFamily="34" charset="0"/>
              <a:cs typeface="Times New Roman" panose="02020603050405020304" pitchFamily="18" charset="0"/>
            </a:endParaRPr>
          </a:p>
          <a:p>
            <a:pPr algn="just">
              <a:spcAft>
                <a:spcPts val="0"/>
              </a:spcAft>
            </a:pPr>
            <a:endParaRPr lang="en-GB" sz="1600" dirty="0">
              <a:solidFill>
                <a:srgbClr val="FF0000"/>
              </a:solidFill>
              <a:latin typeface="Corbel" panose="020B0503020204020204" pitchFamily="34" charset="0"/>
              <a:ea typeface="Calibri" panose="020F0502020204030204" pitchFamily="34" charset="0"/>
              <a:cs typeface="Times New Roman" panose="02020603050405020304" pitchFamily="18" charset="0"/>
            </a:endParaRPr>
          </a:p>
          <a:p>
            <a:pPr marL="285750" indent="-285750" algn="just">
              <a:spcAft>
                <a:spcPts val="0"/>
              </a:spcAft>
              <a:buFont typeface="Arial" panose="020B0604020202020204" pitchFamily="34" charset="0"/>
              <a:buChar char="•"/>
            </a:pPr>
            <a:r>
              <a:rPr lang="en-US" sz="1600" dirty="0">
                <a:solidFill>
                  <a:prstClr val="black"/>
                </a:solidFill>
                <a:latin typeface="Corbel" panose="020B0503020204020204" pitchFamily="34" charset="0"/>
                <a:ea typeface="Calibri" panose="020F0502020204030204" pitchFamily="34" charset="0"/>
                <a:cs typeface="Times New Roman" panose="02020603050405020304" pitchFamily="18" charset="0"/>
              </a:rPr>
              <a:t>CSLS consolidated its position with foreign institutional clients. </a:t>
            </a:r>
          </a:p>
          <a:p>
            <a:pPr marL="285750" indent="-285750" algn="just">
              <a:spcAft>
                <a:spcPts val="0"/>
              </a:spcAft>
              <a:buFont typeface="Arial" panose="020B0604020202020204" pitchFamily="34" charset="0"/>
              <a:buChar char="•"/>
            </a:pPr>
            <a:endParaRPr lang="en-US" sz="1600" dirty="0">
              <a:solidFill>
                <a:srgbClr val="FF0000"/>
              </a:solidFill>
              <a:latin typeface="Corbel" panose="020B0503020204020204" pitchFamily="34" charset="0"/>
              <a:ea typeface="Calibri" panose="020F0502020204030204" pitchFamily="34" charset="0"/>
              <a:cs typeface="Times New Roman" panose="02020603050405020304" pitchFamily="18" charset="0"/>
            </a:endParaRPr>
          </a:p>
          <a:p>
            <a:pPr marL="285750" indent="-285750" algn="just">
              <a:spcAft>
                <a:spcPts val="0"/>
              </a:spcAft>
              <a:buFont typeface="Arial" panose="020B0604020202020204" pitchFamily="34" charset="0"/>
              <a:buChar char="•"/>
            </a:pPr>
            <a:r>
              <a:rPr lang="en-US" sz="1600" dirty="0">
                <a:solidFill>
                  <a:prstClr val="black"/>
                </a:solidFill>
                <a:latin typeface="Corbel" panose="020B0503020204020204" pitchFamily="34" charset="0"/>
                <a:ea typeface="Calibri" panose="020F0502020204030204" pitchFamily="34" charset="0"/>
                <a:cs typeface="Times New Roman" panose="02020603050405020304" pitchFamily="18" charset="0"/>
              </a:rPr>
              <a:t>CSLS’ local business (retail and institutional) recorded significant growth in 1Q18, due to engagement of PFAs and HNIs for portfolio restructuring and increased trading on its online trading platform. </a:t>
            </a:r>
          </a:p>
          <a:p>
            <a:pPr marL="285750" indent="-285750" algn="just">
              <a:spcAft>
                <a:spcPts val="0"/>
              </a:spcAft>
              <a:buFont typeface="Arial" panose="020B0604020202020204" pitchFamily="34" charset="0"/>
              <a:buChar char="•"/>
            </a:pPr>
            <a:endParaRPr lang="en-US" sz="1600" dirty="0">
              <a:solidFill>
                <a:prstClr val="black"/>
              </a:solidFill>
              <a:latin typeface="Corbel" panose="020B0503020204020204" pitchFamily="34" charset="0"/>
              <a:ea typeface="Calibri" panose="020F0502020204030204" pitchFamily="34" charset="0"/>
              <a:cs typeface="Times New Roman" panose="02020603050405020304" pitchFamily="18" charset="0"/>
            </a:endParaRPr>
          </a:p>
          <a:p>
            <a:pPr marL="285750" indent="-285750" algn="just">
              <a:spcAft>
                <a:spcPts val="0"/>
              </a:spcAft>
              <a:buFont typeface="Arial" panose="020B0604020202020204" pitchFamily="34" charset="0"/>
              <a:buChar char="•"/>
            </a:pPr>
            <a:r>
              <a:rPr lang="en-US" sz="1600" dirty="0">
                <a:solidFill>
                  <a:prstClr val="black"/>
                </a:solidFill>
                <a:latin typeface="Corbel" panose="020B0503020204020204" pitchFamily="34" charset="0"/>
                <a:ea typeface="Calibri" panose="020F0502020204030204" pitchFamily="34" charset="0"/>
                <a:cs typeface="Times New Roman" panose="02020603050405020304" pitchFamily="18" charset="0"/>
              </a:rPr>
              <a:t>FCMB Capital Markets Limited continues to identify opportunities for businesses to raise capital to pursue their growth and expansion plans, refinance debt etc. in the first half</a:t>
            </a:r>
            <a:r>
              <a:rPr lang="en-GB" sz="1600" dirty="0">
                <a:solidFill>
                  <a:prstClr val="black"/>
                </a:solidFill>
                <a:latin typeface="Corbel" panose="020B0503020204020204" pitchFamily="34" charset="0"/>
                <a:ea typeface="Calibri" panose="020F0502020204030204" pitchFamily="34" charset="0"/>
                <a:cs typeface="Times New Roman" panose="02020603050405020304" pitchFamily="18" charset="0"/>
              </a:rPr>
              <a:t>.</a:t>
            </a:r>
          </a:p>
          <a:p>
            <a:pPr algn="just">
              <a:spcAft>
                <a:spcPts val="0"/>
              </a:spcAft>
            </a:pPr>
            <a:endParaRPr lang="en-GB" sz="1600" dirty="0">
              <a:solidFill>
                <a:srgbClr val="FF0000"/>
              </a:solidFill>
              <a:latin typeface="Corbel" panose="020B0503020204020204" pitchFamily="34" charset="0"/>
              <a:ea typeface="Calibri" panose="020F0502020204030204" pitchFamily="34" charset="0"/>
              <a:cs typeface="Times New Roman" panose="02020603050405020304" pitchFamily="18" charset="0"/>
            </a:endParaRPr>
          </a:p>
        </p:txBody>
      </p:sp>
      <p:sp>
        <p:nvSpPr>
          <p:cNvPr id="11" name="TextBox 10"/>
          <p:cNvSpPr txBox="1"/>
          <p:nvPr/>
        </p:nvSpPr>
        <p:spPr>
          <a:xfrm>
            <a:off x="5532499" y="0"/>
            <a:ext cx="3611501" cy="323165"/>
          </a:xfrm>
          <a:prstGeom prst="rect">
            <a:avLst/>
          </a:prstGeom>
          <a:solidFill>
            <a:schemeClr val="bg1">
              <a:lumMod val="85000"/>
            </a:schemeClr>
          </a:solidFill>
        </p:spPr>
        <p:txBody>
          <a:bodyPr wrap="none" rtlCol="0">
            <a:spAutoFit/>
          </a:bodyPr>
          <a:lstStyle/>
          <a:p>
            <a:r>
              <a:rPr lang="en-US" sz="1500" b="1" dirty="0">
                <a:solidFill>
                  <a:srgbClr val="4BACC6"/>
                </a:solidFill>
                <a:latin typeface="Corbel" pitchFamily="34" charset="0"/>
              </a:rPr>
              <a:t>Investment Banking Performance Review</a:t>
            </a:r>
            <a:endParaRPr lang="en-GB" sz="1500" b="1" dirty="0">
              <a:solidFill>
                <a:srgbClr val="4BACC6"/>
              </a:solidFill>
              <a:latin typeface="Corbel" pitchFamily="34" charset="0"/>
            </a:endParaRPr>
          </a:p>
        </p:txBody>
      </p:sp>
    </p:spTree>
    <p:extLst>
      <p:ext uri="{BB962C8B-B14F-4D97-AF65-F5344CB8AC3E}">
        <p14:creationId xmlns:p14="http://schemas.microsoft.com/office/powerpoint/2010/main" val="32025830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bg1">
              <a:alpha val="7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dirty="0">
              <a:solidFill>
                <a:prstClr val="white"/>
              </a:solidFill>
            </a:endParaRPr>
          </a:p>
        </p:txBody>
      </p:sp>
      <p:sp>
        <p:nvSpPr>
          <p:cNvPr id="3" name="Rounded Rectangle 2"/>
          <p:cNvSpPr/>
          <p:nvPr/>
        </p:nvSpPr>
        <p:spPr>
          <a:xfrm>
            <a:off x="1806358" y="3943514"/>
            <a:ext cx="7337642" cy="1390486"/>
          </a:xfrm>
          <a:prstGeom prst="roundRect">
            <a:avLst>
              <a:gd name="adj" fmla="val 13518"/>
            </a:avLst>
          </a:prstGeom>
          <a:solidFill>
            <a:srgbClr val="FFFFFF">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r"/>
            <a:r>
              <a:rPr lang="en-US" b="1" dirty="0">
                <a:solidFill>
                  <a:schemeClr val="tx1">
                    <a:lumMod val="65000"/>
                    <a:lumOff val="35000"/>
                  </a:schemeClr>
                </a:solidFill>
                <a:latin typeface="Corbel" pitchFamily="34" charset="0"/>
                <a:cs typeface="Arial" charset="0"/>
              </a:rPr>
              <a:t>Looking Ahead at 2018 –</a:t>
            </a:r>
          </a:p>
          <a:p>
            <a:endParaRPr lang="en-US" b="1" i="1" dirty="0">
              <a:solidFill>
                <a:schemeClr val="tx1">
                  <a:lumMod val="65000"/>
                  <a:lumOff val="35000"/>
                </a:schemeClr>
              </a:solidFill>
              <a:latin typeface="Corbel" pitchFamily="34" charset="0"/>
              <a:cs typeface="Arial" charset="0"/>
            </a:endParaRPr>
          </a:p>
          <a:p>
            <a:pPr algn="r"/>
            <a:r>
              <a:rPr lang="en-US" b="1" i="1" dirty="0">
                <a:solidFill>
                  <a:schemeClr val="tx1">
                    <a:lumMod val="65000"/>
                    <a:lumOff val="35000"/>
                  </a:schemeClr>
                </a:solidFill>
                <a:latin typeface="Corbel" pitchFamily="34" charset="0"/>
                <a:cs typeface="Arial" charset="0"/>
              </a:rPr>
              <a:t>Mr. Peter Obaseki (Chief Operating </a:t>
            </a:r>
            <a:r>
              <a:rPr lang="en-US" b="1" i="1" dirty="0" smtClean="0">
                <a:solidFill>
                  <a:schemeClr val="tx1">
                    <a:lumMod val="65000"/>
                    <a:lumOff val="35000"/>
                  </a:schemeClr>
                </a:solidFill>
                <a:latin typeface="Corbel" pitchFamily="34" charset="0"/>
                <a:cs typeface="Arial" charset="0"/>
              </a:rPr>
              <a:t>Officer: </a:t>
            </a:r>
            <a:r>
              <a:rPr lang="en-US" b="1" i="1" dirty="0">
                <a:solidFill>
                  <a:schemeClr val="tx1">
                    <a:lumMod val="65000"/>
                    <a:lumOff val="35000"/>
                  </a:schemeClr>
                </a:solidFill>
                <a:latin typeface="Corbel" pitchFamily="34" charset="0"/>
                <a:cs typeface="Arial" charset="0"/>
              </a:rPr>
              <a:t>FCMB Group Plc)</a:t>
            </a:r>
          </a:p>
        </p:txBody>
      </p:sp>
      <p:pic>
        <p:nvPicPr>
          <p:cNvPr id="5" name="Picture 4" descr="FCMB LOGOS.pdf"/>
          <p:cNvPicPr>
            <a:picLocks noChangeAspect="1"/>
          </p:cNvPicPr>
          <p:nvPr/>
        </p:nvPicPr>
        <p:blipFill rotWithShape="1">
          <a:blip r:embed="rId3" cstate="print">
            <a:extLst>
              <a:ext uri="{28A0092B-C50C-407E-A947-70E740481C1C}">
                <a14:useLocalDpi xmlns:a14="http://schemas.microsoft.com/office/drawing/2010/main" val="0"/>
              </a:ext>
            </a:extLst>
          </a:blip>
          <a:srcRect l="5682" t="18059" r="54951" b="25515"/>
          <a:stretch/>
        </p:blipFill>
        <p:spPr>
          <a:xfrm>
            <a:off x="228600" y="97728"/>
            <a:ext cx="1031527" cy="1045272"/>
          </a:xfrm>
          <a:prstGeom prst="rect">
            <a:avLst/>
          </a:prstGeom>
        </p:spPr>
      </p:pic>
    </p:spTree>
    <p:extLst>
      <p:ext uri="{BB962C8B-B14F-4D97-AF65-F5344CB8AC3E}">
        <p14:creationId xmlns:p14="http://schemas.microsoft.com/office/powerpoint/2010/main" val="40005148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0" y="0"/>
            <a:ext cx="9144000" cy="6858000"/>
          </a:xfrm>
          <a:prstGeom prst="rect">
            <a:avLst/>
          </a:prstGeom>
          <a:solidFill>
            <a:srgbClr val="FFFFFF">
              <a:alpha val="75000"/>
            </a:srgbClr>
          </a:solidFill>
        </p:spPr>
        <p:txBody>
          <a:bodyPr wrap="square" rtlCol="0">
            <a:spAutoFit/>
          </a:bodyPr>
          <a:lstStyle/>
          <a:p>
            <a:endParaRPr lang="en-GB" dirty="0">
              <a:solidFill>
                <a:prstClr val="black"/>
              </a:solidFill>
            </a:endParaRPr>
          </a:p>
        </p:txBody>
      </p:sp>
      <p:pic>
        <p:nvPicPr>
          <p:cNvPr id="4" name="Picture 3" descr="FCMB LOGOS.pdf"/>
          <p:cNvPicPr>
            <a:picLocks noChangeAspect="1"/>
          </p:cNvPicPr>
          <p:nvPr/>
        </p:nvPicPr>
        <p:blipFill rotWithShape="1">
          <a:blip r:embed="rId3" cstate="print">
            <a:extLst>
              <a:ext uri="{28A0092B-C50C-407E-A947-70E740481C1C}">
                <a14:useLocalDpi xmlns:a14="http://schemas.microsoft.com/office/drawing/2010/main" val="0"/>
              </a:ext>
            </a:extLst>
          </a:blip>
          <a:srcRect l="5682" t="18059" r="54951" b="25515"/>
          <a:stretch/>
        </p:blipFill>
        <p:spPr>
          <a:xfrm>
            <a:off x="76200" y="21528"/>
            <a:ext cx="1031527" cy="1045272"/>
          </a:xfrm>
          <a:prstGeom prst="rect">
            <a:avLst/>
          </a:prstGeom>
        </p:spPr>
      </p:pic>
      <p:sp>
        <p:nvSpPr>
          <p:cNvPr id="7" name="Rounded Rectangle 6"/>
          <p:cNvSpPr/>
          <p:nvPr/>
        </p:nvSpPr>
        <p:spPr>
          <a:xfrm>
            <a:off x="0" y="1066800"/>
            <a:ext cx="9144000" cy="5715000"/>
          </a:xfrm>
          <a:prstGeom prst="roundRect">
            <a:avLst>
              <a:gd name="adj" fmla="val 13518"/>
            </a:avLst>
          </a:prstGeom>
          <a:solidFill>
            <a:srgbClr val="FFFFFF">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marL="342900" indent="-342900" algn="just">
              <a:spcAft>
                <a:spcPts val="0"/>
              </a:spcAft>
              <a:buClr>
                <a:srgbClr val="BB16A3"/>
              </a:buClr>
              <a:buFont typeface="Wingdings" panose="05000000000000000000" pitchFamily="2" charset="2"/>
              <a:buChar char="§"/>
            </a:pPr>
            <a:r>
              <a:rPr lang="en-US" sz="1500" dirty="0" smtClean="0">
                <a:solidFill>
                  <a:schemeClr val="tx1"/>
                </a:solidFill>
                <a:latin typeface="Corbel" panose="020B0503020204020204" pitchFamily="34" charset="0"/>
                <a:ea typeface="Calibri" panose="020F0502020204030204" pitchFamily="34" charset="0"/>
                <a:cs typeface="Times New Roman" panose="02020603050405020304" pitchFamily="18" charset="0"/>
              </a:rPr>
              <a:t>Economic </a:t>
            </a:r>
            <a:r>
              <a:rPr lang="en-US" sz="1500" dirty="0">
                <a:solidFill>
                  <a:schemeClr val="tx1"/>
                </a:solidFill>
                <a:latin typeface="Corbel" panose="020B0503020204020204" pitchFamily="34" charset="0"/>
                <a:ea typeface="Calibri" panose="020F0502020204030204" pitchFamily="34" charset="0"/>
                <a:cs typeface="Times New Roman" panose="02020603050405020304" pitchFamily="18" charset="0"/>
              </a:rPr>
              <a:t>activities and growth should continue to improve in 2018.</a:t>
            </a:r>
          </a:p>
          <a:p>
            <a:pPr marL="342900" indent="-342900" algn="just">
              <a:spcAft>
                <a:spcPts val="0"/>
              </a:spcAft>
              <a:buClr>
                <a:srgbClr val="BB16A3"/>
              </a:buClr>
              <a:buFont typeface="Wingdings" panose="05000000000000000000" pitchFamily="2" charset="2"/>
              <a:buChar char="§"/>
            </a:pPr>
            <a:endParaRPr lang="en-US" sz="1500" dirty="0">
              <a:solidFill>
                <a:schemeClr val="tx1"/>
              </a:solidFill>
              <a:latin typeface="Corbel" panose="020B0503020204020204" pitchFamily="34" charset="0"/>
              <a:ea typeface="Calibri" panose="020F0502020204030204" pitchFamily="34" charset="0"/>
              <a:cs typeface="Times New Roman" panose="02020603050405020304" pitchFamily="18" charset="0"/>
            </a:endParaRPr>
          </a:p>
          <a:p>
            <a:pPr marL="285750" indent="-285750" algn="just">
              <a:spcAft>
                <a:spcPts val="0"/>
              </a:spcAft>
              <a:buClr>
                <a:srgbClr val="BB16A3"/>
              </a:buClr>
              <a:buFont typeface="Wingdings" panose="05000000000000000000" pitchFamily="2" charset="2"/>
              <a:buChar char="§"/>
            </a:pPr>
            <a:r>
              <a:rPr lang="en-US" sz="1500" dirty="0">
                <a:solidFill>
                  <a:schemeClr val="tx1"/>
                </a:solidFill>
                <a:latin typeface="Corbel" panose="020B0503020204020204" pitchFamily="34" charset="0"/>
                <a:ea typeface="Calibri" panose="020F0502020204030204" pitchFamily="34" charset="0"/>
                <a:cs typeface="Times New Roman" panose="02020603050405020304" pitchFamily="18" charset="0"/>
              </a:rPr>
              <a:t>Inflation expected to trend downwards.</a:t>
            </a:r>
          </a:p>
          <a:p>
            <a:pPr marL="285750" indent="-285750" algn="just">
              <a:spcAft>
                <a:spcPts val="0"/>
              </a:spcAft>
              <a:buClr>
                <a:srgbClr val="BB16A3"/>
              </a:buClr>
              <a:buFont typeface="Wingdings" panose="05000000000000000000" pitchFamily="2" charset="2"/>
              <a:buChar char="§"/>
            </a:pPr>
            <a:endParaRPr lang="en-US" sz="1500" dirty="0">
              <a:solidFill>
                <a:schemeClr val="tx1"/>
              </a:solidFill>
              <a:latin typeface="Corbel" panose="020B0503020204020204" pitchFamily="34" charset="0"/>
              <a:ea typeface="Calibri" panose="020F0502020204030204" pitchFamily="34" charset="0"/>
              <a:cs typeface="Times New Roman" panose="02020603050405020304" pitchFamily="18" charset="0"/>
            </a:endParaRPr>
          </a:p>
          <a:p>
            <a:pPr marL="285750" indent="-285750" algn="just">
              <a:spcAft>
                <a:spcPts val="0"/>
              </a:spcAft>
              <a:buClr>
                <a:srgbClr val="BB16A3"/>
              </a:buClr>
              <a:buFont typeface="Wingdings" panose="05000000000000000000" pitchFamily="2" charset="2"/>
              <a:buChar char="§"/>
            </a:pPr>
            <a:r>
              <a:rPr lang="en-US" sz="1500" dirty="0">
                <a:solidFill>
                  <a:schemeClr val="tx1"/>
                </a:solidFill>
                <a:latin typeface="Corbel" panose="020B0503020204020204" pitchFamily="34" charset="0"/>
                <a:ea typeface="Calibri" panose="020F0502020204030204" pitchFamily="34" charset="0"/>
                <a:cs typeface="Times New Roman" panose="02020603050405020304" pitchFamily="18" charset="0"/>
              </a:rPr>
              <a:t>Monetary easing unlikely due to commencement of election cycle in H2.</a:t>
            </a:r>
          </a:p>
          <a:p>
            <a:pPr marL="285750" indent="-285750" algn="just">
              <a:spcAft>
                <a:spcPts val="0"/>
              </a:spcAft>
              <a:buClr>
                <a:srgbClr val="BB16A3"/>
              </a:buClr>
              <a:buFont typeface="Wingdings" panose="05000000000000000000" pitchFamily="2" charset="2"/>
              <a:buChar char="§"/>
            </a:pPr>
            <a:endParaRPr lang="en-US" sz="1500" dirty="0">
              <a:solidFill>
                <a:schemeClr val="tx1"/>
              </a:solidFill>
              <a:latin typeface="Corbel" panose="020B0503020204020204" pitchFamily="34" charset="0"/>
              <a:ea typeface="Calibri" panose="020F0502020204030204" pitchFamily="34" charset="0"/>
              <a:cs typeface="Times New Roman" panose="02020603050405020304" pitchFamily="18" charset="0"/>
            </a:endParaRPr>
          </a:p>
          <a:p>
            <a:pPr marL="285750" indent="-285750" algn="just">
              <a:spcAft>
                <a:spcPts val="0"/>
              </a:spcAft>
              <a:buClr>
                <a:srgbClr val="BB16A3"/>
              </a:buClr>
              <a:buFont typeface="Wingdings" panose="05000000000000000000" pitchFamily="2" charset="2"/>
              <a:buChar char="§"/>
            </a:pPr>
            <a:r>
              <a:rPr lang="en-US" sz="1500" dirty="0">
                <a:solidFill>
                  <a:schemeClr val="tx1"/>
                </a:solidFill>
                <a:latin typeface="Corbel" panose="020B0503020204020204" pitchFamily="34" charset="0"/>
                <a:ea typeface="Calibri" panose="020F0502020204030204" pitchFamily="34" charset="0"/>
                <a:cs typeface="Times New Roman" panose="02020603050405020304" pitchFamily="18" charset="0"/>
              </a:rPr>
              <a:t>Oil price and production outlook support a stable exchange rate for 2018.</a:t>
            </a:r>
          </a:p>
          <a:p>
            <a:pPr marL="342900" indent="-342900" algn="just">
              <a:spcAft>
                <a:spcPts val="0"/>
              </a:spcAft>
              <a:buClr>
                <a:srgbClr val="BB16A3"/>
              </a:buClr>
              <a:buFont typeface="Wingdings" panose="05000000000000000000" pitchFamily="2" charset="2"/>
              <a:buChar char="§"/>
            </a:pPr>
            <a:endParaRPr lang="en-US" sz="1500" dirty="0">
              <a:solidFill>
                <a:schemeClr val="tx1"/>
              </a:solidFill>
              <a:latin typeface="Corbel" panose="020B0503020204020204" pitchFamily="34" charset="0"/>
              <a:ea typeface="Calibri" panose="020F0502020204030204" pitchFamily="34" charset="0"/>
              <a:cs typeface="Times New Roman" panose="02020603050405020304" pitchFamily="18" charset="0"/>
            </a:endParaRPr>
          </a:p>
          <a:p>
            <a:pPr marL="342900" indent="-342900" algn="just">
              <a:spcAft>
                <a:spcPts val="0"/>
              </a:spcAft>
              <a:buClr>
                <a:srgbClr val="BB16A3"/>
              </a:buClr>
              <a:buFont typeface="Wingdings" panose="05000000000000000000" pitchFamily="2" charset="2"/>
              <a:buChar char="§"/>
            </a:pPr>
            <a:r>
              <a:rPr lang="en-US" sz="1500" dirty="0">
                <a:solidFill>
                  <a:schemeClr val="tx1"/>
                </a:solidFill>
                <a:latin typeface="Corbel" panose="020B0503020204020204" pitchFamily="34" charset="0"/>
                <a:ea typeface="Calibri" panose="020F0502020204030204" pitchFamily="34" charset="0"/>
                <a:cs typeface="Times New Roman" panose="02020603050405020304" pitchFamily="18" charset="0"/>
              </a:rPr>
              <a:t>Key sectors of the economy (</a:t>
            </a:r>
            <a:r>
              <a:rPr lang="en-US" sz="1500" dirty="0" smtClean="0">
                <a:solidFill>
                  <a:schemeClr val="tx1"/>
                </a:solidFill>
                <a:latin typeface="Corbel" panose="020B0503020204020204" pitchFamily="34" charset="0"/>
                <a:ea typeface="Calibri" panose="020F0502020204030204" pitchFamily="34" charset="0"/>
                <a:cs typeface="Times New Roman" panose="02020603050405020304" pitchFamily="18" charset="0"/>
              </a:rPr>
              <a:t>agribusiness, manufacturing and consumer finance) </a:t>
            </a:r>
            <a:r>
              <a:rPr lang="en-US" sz="1500" dirty="0">
                <a:solidFill>
                  <a:schemeClr val="tx1"/>
                </a:solidFill>
                <a:latin typeface="Corbel" panose="020B0503020204020204" pitchFamily="34" charset="0"/>
                <a:ea typeface="Calibri" panose="020F0502020204030204" pitchFamily="34" charset="0"/>
                <a:cs typeface="Times New Roman" panose="02020603050405020304" pitchFamily="18" charset="0"/>
              </a:rPr>
              <a:t>will continue to enjoy access to long term stable funding from local development finance institutions, including CBN and Bank of Industry.</a:t>
            </a:r>
          </a:p>
          <a:p>
            <a:pPr marL="342900" indent="-342900" algn="just">
              <a:spcAft>
                <a:spcPts val="0"/>
              </a:spcAft>
              <a:buClr>
                <a:srgbClr val="BB16A3"/>
              </a:buClr>
              <a:buFont typeface="Wingdings" panose="05000000000000000000" pitchFamily="2" charset="2"/>
              <a:buChar char="§"/>
            </a:pPr>
            <a:endParaRPr lang="en-US" sz="1500" dirty="0">
              <a:solidFill>
                <a:schemeClr val="tx1"/>
              </a:solidFill>
              <a:latin typeface="Corbel" panose="020B0503020204020204" pitchFamily="34" charset="0"/>
              <a:ea typeface="Calibri" panose="020F0502020204030204" pitchFamily="34" charset="0"/>
              <a:cs typeface="Times New Roman" panose="02020603050405020304" pitchFamily="18" charset="0"/>
            </a:endParaRPr>
          </a:p>
          <a:p>
            <a:pPr marL="342900" indent="-342900" algn="just">
              <a:spcAft>
                <a:spcPts val="0"/>
              </a:spcAft>
              <a:buClr>
                <a:srgbClr val="BB16A3"/>
              </a:buClr>
              <a:buFont typeface="Wingdings" panose="05000000000000000000" pitchFamily="2" charset="2"/>
              <a:buChar char="§"/>
            </a:pPr>
            <a:r>
              <a:rPr lang="en-US" sz="1500" dirty="0">
                <a:solidFill>
                  <a:schemeClr val="tx1"/>
                </a:solidFill>
                <a:latin typeface="Corbel" panose="020B0503020204020204" pitchFamily="34" charset="0"/>
                <a:ea typeface="Calibri" panose="020F0502020204030204" pitchFamily="34" charset="0"/>
                <a:cs typeface="Times New Roman" panose="02020603050405020304" pitchFamily="18" charset="0"/>
              </a:rPr>
              <a:t>Commercial and Retail Banking core operating performance should continue to improve, due to balance sheet and transactional activity growth, reducing cost of </a:t>
            </a:r>
            <a:r>
              <a:rPr lang="en-US" sz="1500" dirty="0" smtClean="0">
                <a:solidFill>
                  <a:schemeClr val="tx1"/>
                </a:solidFill>
                <a:latin typeface="Corbel" panose="020B0503020204020204" pitchFamily="34" charset="0"/>
                <a:ea typeface="Calibri" panose="020F0502020204030204" pitchFamily="34" charset="0"/>
                <a:cs typeface="Times New Roman" panose="02020603050405020304" pitchFamily="18" charset="0"/>
              </a:rPr>
              <a:t>funds </a:t>
            </a:r>
            <a:r>
              <a:rPr lang="en-US" sz="1500" dirty="0">
                <a:solidFill>
                  <a:schemeClr val="tx1"/>
                </a:solidFill>
                <a:latin typeface="Corbel" panose="020B0503020204020204" pitchFamily="34" charset="0"/>
                <a:ea typeface="Calibri" panose="020F0502020204030204" pitchFamily="34" charset="0"/>
                <a:cs typeface="Times New Roman" panose="02020603050405020304" pitchFamily="18" charset="0"/>
              </a:rPr>
              <a:t>and improving subsidiaries’ performance. </a:t>
            </a:r>
          </a:p>
          <a:p>
            <a:pPr marL="342900" indent="-342900" algn="just">
              <a:spcAft>
                <a:spcPts val="0"/>
              </a:spcAft>
              <a:buClr>
                <a:srgbClr val="BB16A3"/>
              </a:buClr>
              <a:buFont typeface="Wingdings" panose="05000000000000000000" pitchFamily="2" charset="2"/>
              <a:buChar char="§"/>
            </a:pPr>
            <a:endParaRPr lang="en-US" sz="1500" dirty="0">
              <a:solidFill>
                <a:schemeClr val="tx1"/>
              </a:solidFill>
              <a:latin typeface="Corbel" panose="020B0503020204020204" pitchFamily="34" charset="0"/>
              <a:ea typeface="Calibri" panose="020F0502020204030204" pitchFamily="34" charset="0"/>
              <a:cs typeface="Times New Roman" panose="02020603050405020304" pitchFamily="18" charset="0"/>
            </a:endParaRPr>
          </a:p>
          <a:p>
            <a:pPr marL="342900" indent="-342900" algn="just">
              <a:spcAft>
                <a:spcPts val="0"/>
              </a:spcAft>
              <a:buClr>
                <a:srgbClr val="BB16A3"/>
              </a:buClr>
              <a:buFont typeface="Wingdings" panose="05000000000000000000" pitchFamily="2" charset="2"/>
              <a:buChar char="§"/>
            </a:pPr>
            <a:r>
              <a:rPr lang="en-US" sz="1500" dirty="0">
                <a:solidFill>
                  <a:schemeClr val="tx1"/>
                </a:solidFill>
                <a:latin typeface="Corbel" panose="020B0503020204020204" pitchFamily="34" charset="0"/>
                <a:ea typeface="Calibri" panose="020F0502020204030204" pitchFamily="34" charset="0"/>
                <a:cs typeface="Times New Roman" panose="02020603050405020304" pitchFamily="18" charset="0"/>
              </a:rPr>
              <a:t>Cost of risk </a:t>
            </a:r>
            <a:r>
              <a:rPr lang="en-US" sz="1500" dirty="0" smtClean="0">
                <a:solidFill>
                  <a:schemeClr val="tx1"/>
                </a:solidFill>
                <a:latin typeface="Corbel" panose="020B0503020204020204" pitchFamily="34" charset="0"/>
                <a:ea typeface="Calibri" panose="020F0502020204030204" pitchFamily="34" charset="0"/>
                <a:cs typeface="Times New Roman" panose="02020603050405020304" pitchFamily="18" charset="0"/>
              </a:rPr>
              <a:t>for the year expected to be c. 2%.</a:t>
            </a:r>
          </a:p>
          <a:p>
            <a:pPr marL="342900" indent="-342900" algn="just">
              <a:spcAft>
                <a:spcPts val="0"/>
              </a:spcAft>
              <a:buClr>
                <a:srgbClr val="BB16A3"/>
              </a:buClr>
              <a:buFont typeface="Wingdings" panose="05000000000000000000" pitchFamily="2" charset="2"/>
              <a:buChar char="§"/>
            </a:pPr>
            <a:endParaRPr lang="en-US" sz="1500" dirty="0" smtClean="0">
              <a:solidFill>
                <a:schemeClr val="tx1"/>
              </a:solidFill>
              <a:latin typeface="Corbel" panose="020B0503020204020204" pitchFamily="34" charset="0"/>
              <a:ea typeface="Calibri" panose="020F0502020204030204" pitchFamily="34" charset="0"/>
              <a:cs typeface="Times New Roman" panose="02020603050405020304" pitchFamily="18" charset="0"/>
            </a:endParaRPr>
          </a:p>
          <a:p>
            <a:pPr marL="342900" indent="-342900" algn="just">
              <a:spcAft>
                <a:spcPts val="0"/>
              </a:spcAft>
              <a:buClr>
                <a:srgbClr val="BB16A3"/>
              </a:buClr>
              <a:buFont typeface="Wingdings" panose="05000000000000000000" pitchFamily="2" charset="2"/>
              <a:buChar char="§"/>
            </a:pPr>
            <a:r>
              <a:rPr lang="en-US" sz="1500" dirty="0" smtClean="0">
                <a:solidFill>
                  <a:schemeClr val="tx1"/>
                </a:solidFill>
                <a:latin typeface="Corbel" panose="020B0503020204020204" pitchFamily="34" charset="0"/>
                <a:ea typeface="Calibri" panose="020F0502020204030204" pitchFamily="34" charset="0"/>
                <a:cs typeface="Times New Roman" panose="02020603050405020304" pitchFamily="18" charset="0"/>
              </a:rPr>
              <a:t>Loan growth will resume in the second half of the year.</a:t>
            </a:r>
            <a:endParaRPr lang="en-US" sz="1500" dirty="0">
              <a:solidFill>
                <a:schemeClr val="tx1"/>
              </a:solidFill>
              <a:latin typeface="Corbel" panose="020B0503020204020204" pitchFamily="34" charset="0"/>
              <a:ea typeface="Calibri" panose="020F0502020204030204" pitchFamily="34" charset="0"/>
              <a:cs typeface="Times New Roman" panose="02020603050405020304" pitchFamily="18" charset="0"/>
            </a:endParaRPr>
          </a:p>
          <a:p>
            <a:pPr marL="342900" indent="-342900" algn="just">
              <a:spcAft>
                <a:spcPts val="0"/>
              </a:spcAft>
              <a:buClr>
                <a:srgbClr val="BB16A3"/>
              </a:buClr>
              <a:buFont typeface="Wingdings" panose="05000000000000000000" pitchFamily="2" charset="2"/>
              <a:buChar char="§"/>
            </a:pPr>
            <a:endParaRPr lang="en-US" sz="1500" dirty="0">
              <a:solidFill>
                <a:schemeClr val="tx1"/>
              </a:solidFill>
              <a:latin typeface="Corbel" panose="020B0503020204020204" pitchFamily="34" charset="0"/>
              <a:ea typeface="Calibri" panose="020F0502020204030204" pitchFamily="34" charset="0"/>
              <a:cs typeface="Times New Roman" panose="02020603050405020304" pitchFamily="18" charset="0"/>
            </a:endParaRPr>
          </a:p>
          <a:p>
            <a:pPr marL="342900" indent="-342900" algn="just">
              <a:spcAft>
                <a:spcPts val="0"/>
              </a:spcAft>
              <a:buClr>
                <a:srgbClr val="BB16A3"/>
              </a:buClr>
              <a:buFont typeface="Wingdings" panose="05000000000000000000" pitchFamily="2" charset="2"/>
              <a:buChar char="§"/>
            </a:pPr>
            <a:r>
              <a:rPr lang="en-US" sz="1500" dirty="0">
                <a:solidFill>
                  <a:schemeClr val="tx1"/>
                </a:solidFill>
                <a:latin typeface="Corbel" panose="020B0503020204020204" pitchFamily="34" charset="0"/>
                <a:ea typeface="Calibri" panose="020F0502020204030204" pitchFamily="34" charset="0"/>
                <a:cs typeface="Times New Roman" panose="02020603050405020304" pitchFamily="18" charset="0"/>
              </a:rPr>
              <a:t> Investment banking profitability will remain stable but modest in contribution.</a:t>
            </a:r>
          </a:p>
          <a:p>
            <a:pPr algn="just">
              <a:spcAft>
                <a:spcPts val="0"/>
              </a:spcAft>
              <a:buClr>
                <a:srgbClr val="BB16A3"/>
              </a:buClr>
            </a:pPr>
            <a:endParaRPr lang="en-GB" sz="1500" dirty="0">
              <a:solidFill>
                <a:schemeClr val="tx1"/>
              </a:solidFill>
              <a:latin typeface="Corbel" panose="020B0503020204020204" pitchFamily="34" charset="0"/>
              <a:ea typeface="Calibri" panose="020F0502020204030204" pitchFamily="34" charset="0"/>
              <a:cs typeface="Times New Roman" panose="02020603050405020304" pitchFamily="18" charset="0"/>
            </a:endParaRPr>
          </a:p>
          <a:p>
            <a:pPr marL="342900" indent="-342900" algn="just">
              <a:spcAft>
                <a:spcPts val="0"/>
              </a:spcAft>
              <a:buClr>
                <a:srgbClr val="BB16A3"/>
              </a:buClr>
              <a:buFont typeface="Wingdings" panose="05000000000000000000" pitchFamily="2" charset="2"/>
              <a:buChar char="§"/>
            </a:pPr>
            <a:r>
              <a:rPr lang="en-US" sz="1500" dirty="0">
                <a:solidFill>
                  <a:schemeClr val="tx1"/>
                </a:solidFill>
                <a:latin typeface="Corbel" panose="020B0503020204020204" pitchFamily="34" charset="0"/>
                <a:ea typeface="Calibri" panose="020F0502020204030204" pitchFamily="34" charset="0"/>
                <a:cs typeface="Times New Roman" panose="02020603050405020304" pitchFamily="18" charset="0"/>
              </a:rPr>
              <a:t>Asset and Wealth Management is expected to surpass our initial target of N2 billion additional PBT, with FCAM witnessing material profit growth, and the division benefitting from the consolidation of Legacy </a:t>
            </a:r>
            <a:r>
              <a:rPr lang="en-US" sz="1500" dirty="0" smtClean="0">
                <a:solidFill>
                  <a:schemeClr val="tx1"/>
                </a:solidFill>
                <a:latin typeface="Corbel" panose="020B0503020204020204" pitchFamily="34" charset="0"/>
                <a:ea typeface="Calibri" panose="020F0502020204030204" pitchFamily="34" charset="0"/>
                <a:cs typeface="Times New Roman" panose="02020603050405020304" pitchFamily="18" charset="0"/>
              </a:rPr>
              <a:t>Pensions.</a:t>
            </a:r>
            <a:endParaRPr lang="en-US" sz="1500" dirty="0">
              <a:solidFill>
                <a:schemeClr val="tx1"/>
              </a:solidFill>
              <a:latin typeface="Corbel" panose="020B0503020204020204" pitchFamily="34" charset="0"/>
              <a:ea typeface="Calibri" panose="020F0502020204030204" pitchFamily="34" charset="0"/>
              <a:cs typeface="Times New Roman" panose="02020603050405020304" pitchFamily="18" charset="0"/>
            </a:endParaRPr>
          </a:p>
        </p:txBody>
      </p:sp>
      <p:sp>
        <p:nvSpPr>
          <p:cNvPr id="8" name="Content Placeholder 4"/>
          <p:cNvSpPr txBox="1">
            <a:spLocks/>
          </p:cNvSpPr>
          <p:nvPr/>
        </p:nvSpPr>
        <p:spPr bwMode="auto">
          <a:xfrm>
            <a:off x="1371600" y="304800"/>
            <a:ext cx="3581400" cy="609600"/>
          </a:xfrm>
          <a:prstGeom prst="rect">
            <a:avLst/>
          </a:prstGeom>
          <a:noFill/>
          <a:ln>
            <a:miter lim="800000"/>
            <a:headEnd/>
            <a:tailEnd/>
          </a:ln>
        </p:spPr>
        <p:txBody>
          <a:bodyPr vert="horz" wrap="square" lIns="91440" tIns="45720" rIns="91440" bIns="45720" numCol="1" anchor="b" anchorCtr="0" compatLnSpc="1">
            <a:prstTxWarp prst="textNoShape">
              <a:avLst/>
            </a:prstTxWarp>
            <a:noAutofit/>
          </a:bodyPr>
          <a:lstStyle>
            <a:defPPr>
              <a:defRPr lang="en-US"/>
            </a:defPPr>
            <a:lvl1pPr algn="l" rtl="0" fontAlgn="base">
              <a:spcBef>
                <a:spcPct val="0"/>
              </a:spcBef>
              <a:spcAft>
                <a:spcPct val="0"/>
              </a:spcAft>
              <a:defRPr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a:lstStyle>
          <a:p>
            <a:pPr>
              <a:defRPr/>
            </a:pPr>
            <a:r>
              <a:rPr lang="en-US" sz="2200" b="1" dirty="0">
                <a:solidFill>
                  <a:srgbClr val="000000">
                    <a:lumMod val="65000"/>
                    <a:lumOff val="35000"/>
                  </a:srgbClr>
                </a:solidFill>
                <a:latin typeface="Corbel" pitchFamily="34" charset="0"/>
                <a:cs typeface="Arial" charset="0"/>
              </a:rPr>
              <a:t>Looking Ahead to HY18</a:t>
            </a:r>
            <a:endParaRPr lang="en-GB" sz="2200" b="1" dirty="0">
              <a:solidFill>
                <a:srgbClr val="000000">
                  <a:lumMod val="65000"/>
                  <a:lumOff val="35000"/>
                </a:srgbClr>
              </a:solidFill>
              <a:latin typeface="Corbel" pitchFamily="34" charset="0"/>
              <a:cs typeface="Arial" charset="0"/>
            </a:endParaRPr>
          </a:p>
        </p:txBody>
      </p:sp>
    </p:spTree>
    <p:extLst>
      <p:ext uri="{BB962C8B-B14F-4D97-AF65-F5344CB8AC3E}">
        <p14:creationId xmlns:p14="http://schemas.microsoft.com/office/powerpoint/2010/main" val="13563457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bg1">
              <a:alpha val="7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dirty="0">
              <a:solidFill>
                <a:prstClr val="white"/>
              </a:solidFill>
            </a:endParaRPr>
          </a:p>
        </p:txBody>
      </p:sp>
      <p:pic>
        <p:nvPicPr>
          <p:cNvPr id="7" name="Picture 6" descr="FCMB LOGOS.pdf"/>
          <p:cNvPicPr>
            <a:picLocks noChangeAspect="1"/>
          </p:cNvPicPr>
          <p:nvPr/>
        </p:nvPicPr>
        <p:blipFill rotWithShape="1">
          <a:blip r:embed="rId3" cstate="print">
            <a:extLst>
              <a:ext uri="{28A0092B-C50C-407E-A947-70E740481C1C}">
                <a14:useLocalDpi xmlns:a14="http://schemas.microsoft.com/office/drawing/2010/main" val="0"/>
              </a:ext>
            </a:extLst>
          </a:blip>
          <a:srcRect l="5682" t="18059" r="54951" b="25515"/>
          <a:stretch/>
        </p:blipFill>
        <p:spPr>
          <a:xfrm>
            <a:off x="111473" y="97728"/>
            <a:ext cx="1031527" cy="1045272"/>
          </a:xfrm>
          <a:prstGeom prst="rect">
            <a:avLst/>
          </a:prstGeom>
        </p:spPr>
      </p:pic>
      <p:sp>
        <p:nvSpPr>
          <p:cNvPr id="8" name="Rounded Rectangle 7"/>
          <p:cNvSpPr/>
          <p:nvPr/>
        </p:nvSpPr>
        <p:spPr>
          <a:xfrm>
            <a:off x="1219200" y="762000"/>
            <a:ext cx="5715000" cy="5562600"/>
          </a:xfrm>
          <a:prstGeom prst="roundRect">
            <a:avLst>
              <a:gd name="adj" fmla="val 4245"/>
            </a:avLst>
          </a:prstGeom>
          <a:solidFill>
            <a:schemeClr val="bg1">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dirty="0">
              <a:solidFill>
                <a:prstClr val="white"/>
              </a:solidFill>
            </a:endParaRPr>
          </a:p>
        </p:txBody>
      </p:sp>
      <p:sp>
        <p:nvSpPr>
          <p:cNvPr id="9" name="Content Placeholder 2"/>
          <p:cNvSpPr txBox="1">
            <a:spLocks/>
          </p:cNvSpPr>
          <p:nvPr/>
        </p:nvSpPr>
        <p:spPr>
          <a:xfrm>
            <a:off x="1371600" y="1066800"/>
            <a:ext cx="4953000" cy="381000"/>
          </a:xfrm>
          <a:prstGeom prst="rect">
            <a:avLst/>
          </a:prstGeom>
        </p:spPr>
        <p:txBody>
          <a:bodyPr vert="horz" lIns="91440" tIns="45720" rIns="91440" bIns="45720" rtlCol="0">
            <a:noAutofit/>
          </a:bodyPr>
          <a:lstStyle/>
          <a:p>
            <a:pPr marL="342900" indent="-342900" defTabSz="457200" fontAlgn="auto">
              <a:spcBef>
                <a:spcPct val="20000"/>
              </a:spcBef>
              <a:spcAft>
                <a:spcPts val="0"/>
              </a:spcAft>
              <a:buFont typeface="Arial" pitchFamily="34" charset="0"/>
              <a:buNone/>
              <a:defRPr/>
            </a:pPr>
            <a:r>
              <a:rPr lang="en-GB" sz="2200" b="1" dirty="0">
                <a:solidFill>
                  <a:srgbClr val="BB16A3"/>
                </a:solidFill>
                <a:latin typeface="Corbel" pitchFamily="34" charset="0"/>
                <a:ea typeface="+mn-ea"/>
                <a:cs typeface="Arial" charset="0"/>
              </a:rPr>
              <a:t>AGENDA</a:t>
            </a:r>
          </a:p>
        </p:txBody>
      </p:sp>
      <p:sp>
        <p:nvSpPr>
          <p:cNvPr id="10" name="Content Placeholder 5"/>
          <p:cNvSpPr txBox="1">
            <a:spLocks/>
          </p:cNvSpPr>
          <p:nvPr/>
        </p:nvSpPr>
        <p:spPr>
          <a:xfrm>
            <a:off x="1295400" y="1630826"/>
            <a:ext cx="6096000" cy="4312774"/>
          </a:xfrm>
          <a:prstGeom prst="rect">
            <a:avLst/>
          </a:prstGeom>
        </p:spPr>
        <p:txBody>
          <a:bodyPr vert="horz" lIns="91440" tIns="45720" rIns="91440" bIns="45720" rtlCol="0">
            <a:noAutofit/>
          </a:bodyPr>
          <a:lstStyle/>
          <a:p>
            <a:pPr marL="342900" indent="-342900" defTabSz="457200" fontAlgn="auto">
              <a:spcBef>
                <a:spcPct val="20000"/>
              </a:spcBef>
              <a:spcAft>
                <a:spcPts val="0"/>
              </a:spcAft>
              <a:buFont typeface="Arial" pitchFamily="34" charset="0"/>
              <a:buNone/>
              <a:defRPr/>
            </a:pPr>
            <a:r>
              <a:rPr lang="en-US" b="1" dirty="0">
                <a:solidFill>
                  <a:schemeClr val="tx1">
                    <a:lumMod val="65000"/>
                    <a:lumOff val="35000"/>
                  </a:schemeClr>
                </a:solidFill>
                <a:latin typeface="Corbel" pitchFamily="34" charset="0"/>
                <a:cs typeface="Arial" charset="0"/>
              </a:rPr>
              <a:t>1Q 2018 Results Overview</a:t>
            </a:r>
          </a:p>
          <a:p>
            <a:pPr marL="342900" indent="-342900" defTabSz="457200" fontAlgn="auto">
              <a:spcBef>
                <a:spcPct val="20000"/>
              </a:spcBef>
              <a:spcAft>
                <a:spcPts val="0"/>
              </a:spcAft>
              <a:buFont typeface="Arial" pitchFamily="34" charset="0"/>
              <a:buNone/>
              <a:defRPr/>
            </a:pPr>
            <a:endParaRPr lang="en-US" b="1" dirty="0">
              <a:solidFill>
                <a:schemeClr val="tx1">
                  <a:lumMod val="65000"/>
                  <a:lumOff val="35000"/>
                </a:schemeClr>
              </a:solidFill>
              <a:latin typeface="Corbel" pitchFamily="34" charset="0"/>
              <a:cs typeface="Arial" charset="0"/>
            </a:endParaRPr>
          </a:p>
          <a:p>
            <a:pPr marL="342900" indent="-342900" defTabSz="457200" fontAlgn="auto">
              <a:spcBef>
                <a:spcPct val="20000"/>
              </a:spcBef>
              <a:spcAft>
                <a:spcPts val="0"/>
              </a:spcAft>
              <a:buFont typeface="Arial" pitchFamily="34" charset="0"/>
              <a:buNone/>
              <a:defRPr/>
            </a:pPr>
            <a:r>
              <a:rPr lang="en-US" b="1" dirty="0">
                <a:solidFill>
                  <a:schemeClr val="tx1">
                    <a:lumMod val="65000"/>
                    <a:lumOff val="35000"/>
                  </a:schemeClr>
                </a:solidFill>
                <a:latin typeface="Corbel" pitchFamily="34" charset="0"/>
                <a:cs typeface="Arial" charset="0"/>
              </a:rPr>
              <a:t>Group Performance Review:</a:t>
            </a:r>
          </a:p>
          <a:p>
            <a:pPr marL="342900" indent="-342900" defTabSz="457200" fontAlgn="auto">
              <a:spcBef>
                <a:spcPct val="20000"/>
              </a:spcBef>
              <a:spcAft>
                <a:spcPts val="0"/>
              </a:spcAft>
              <a:buFont typeface="Arial" panose="020B0604020202020204" pitchFamily="34" charset="0"/>
              <a:buChar char="•"/>
              <a:defRPr/>
            </a:pPr>
            <a:r>
              <a:rPr lang="en-US" sz="1700" b="1" i="1" dirty="0">
                <a:solidFill>
                  <a:schemeClr val="tx1">
                    <a:lumMod val="65000"/>
                    <a:lumOff val="35000"/>
                  </a:schemeClr>
                </a:solidFill>
                <a:latin typeface="Corbel" pitchFamily="34" charset="0"/>
                <a:cs typeface="Arial" charset="0"/>
              </a:rPr>
              <a:t>Commercial &amp; Retail Banking</a:t>
            </a:r>
          </a:p>
          <a:p>
            <a:pPr marL="800100" lvl="1" indent="-342900" defTabSz="457200" fontAlgn="auto">
              <a:spcBef>
                <a:spcPct val="20000"/>
              </a:spcBef>
              <a:spcAft>
                <a:spcPts val="0"/>
              </a:spcAft>
              <a:buFont typeface="Wingdings" panose="05000000000000000000" pitchFamily="2" charset="2"/>
              <a:buChar char="v"/>
              <a:defRPr/>
            </a:pPr>
            <a:r>
              <a:rPr lang="en-US" sz="1700" b="1" i="1" dirty="0">
                <a:solidFill>
                  <a:schemeClr val="tx1">
                    <a:lumMod val="65000"/>
                    <a:lumOff val="35000"/>
                  </a:schemeClr>
                </a:solidFill>
                <a:latin typeface="Corbel" pitchFamily="34" charset="0"/>
                <a:cs typeface="Arial" charset="0"/>
              </a:rPr>
              <a:t>Performance Review</a:t>
            </a:r>
          </a:p>
          <a:p>
            <a:pPr marL="800100" lvl="1" indent="-342900" defTabSz="457200" fontAlgn="auto">
              <a:spcBef>
                <a:spcPct val="20000"/>
              </a:spcBef>
              <a:spcAft>
                <a:spcPts val="0"/>
              </a:spcAft>
              <a:buFont typeface="Wingdings" panose="05000000000000000000" pitchFamily="2" charset="2"/>
              <a:buChar char="v"/>
              <a:defRPr/>
            </a:pPr>
            <a:r>
              <a:rPr lang="en-US" sz="1700" b="1" i="1" dirty="0">
                <a:solidFill>
                  <a:schemeClr val="tx1">
                    <a:lumMod val="65000"/>
                    <a:lumOff val="35000"/>
                  </a:schemeClr>
                </a:solidFill>
                <a:latin typeface="Corbel" pitchFamily="34" charset="0"/>
                <a:cs typeface="Arial" charset="0"/>
              </a:rPr>
              <a:t>Risk Management Review </a:t>
            </a:r>
          </a:p>
          <a:p>
            <a:pPr marL="342900" indent="-342900" defTabSz="457200" fontAlgn="auto">
              <a:spcBef>
                <a:spcPct val="20000"/>
              </a:spcBef>
              <a:spcAft>
                <a:spcPts val="0"/>
              </a:spcAft>
              <a:buFont typeface="Arial" panose="020B0604020202020204" pitchFamily="34" charset="0"/>
              <a:buChar char="•"/>
              <a:defRPr/>
            </a:pPr>
            <a:r>
              <a:rPr lang="en-US" sz="1700" b="1" i="1" dirty="0">
                <a:solidFill>
                  <a:schemeClr val="tx1">
                    <a:lumMod val="65000"/>
                    <a:lumOff val="35000"/>
                  </a:schemeClr>
                </a:solidFill>
                <a:latin typeface="Corbel" pitchFamily="34" charset="0"/>
                <a:cs typeface="Arial" charset="0"/>
              </a:rPr>
              <a:t>Asset &amp; Wealth Management</a:t>
            </a:r>
          </a:p>
          <a:p>
            <a:pPr marL="342900" indent="-342900" defTabSz="457200" fontAlgn="auto">
              <a:spcBef>
                <a:spcPct val="20000"/>
              </a:spcBef>
              <a:spcAft>
                <a:spcPts val="0"/>
              </a:spcAft>
              <a:buFont typeface="Arial" panose="020B0604020202020204" pitchFamily="34" charset="0"/>
              <a:buChar char="•"/>
              <a:defRPr/>
            </a:pPr>
            <a:r>
              <a:rPr lang="en-US" sz="1700" b="1" i="1" dirty="0">
                <a:solidFill>
                  <a:schemeClr val="tx1">
                    <a:lumMod val="65000"/>
                    <a:lumOff val="35000"/>
                  </a:schemeClr>
                </a:solidFill>
                <a:latin typeface="Corbel" pitchFamily="34" charset="0"/>
                <a:cs typeface="Arial" charset="0"/>
              </a:rPr>
              <a:t>Investment Banking</a:t>
            </a:r>
          </a:p>
          <a:p>
            <a:pPr marL="342900" indent="-342900" defTabSz="457200" fontAlgn="auto">
              <a:spcBef>
                <a:spcPct val="20000"/>
              </a:spcBef>
              <a:spcAft>
                <a:spcPts val="0"/>
              </a:spcAft>
              <a:buFont typeface="Arial" pitchFamily="34" charset="0"/>
              <a:buNone/>
              <a:defRPr/>
            </a:pPr>
            <a:endParaRPr lang="en-US" b="1" dirty="0">
              <a:solidFill>
                <a:schemeClr val="tx1">
                  <a:lumMod val="65000"/>
                  <a:lumOff val="35000"/>
                </a:schemeClr>
              </a:solidFill>
              <a:latin typeface="Corbel" pitchFamily="34" charset="0"/>
              <a:cs typeface="Arial" charset="0"/>
            </a:endParaRPr>
          </a:p>
          <a:p>
            <a:pPr marL="342900" indent="-342900" defTabSz="457200" fontAlgn="auto">
              <a:spcBef>
                <a:spcPct val="20000"/>
              </a:spcBef>
              <a:spcAft>
                <a:spcPts val="0"/>
              </a:spcAft>
              <a:buFont typeface="Arial" pitchFamily="34" charset="0"/>
              <a:buNone/>
              <a:defRPr/>
            </a:pPr>
            <a:r>
              <a:rPr lang="en-US" b="1" dirty="0">
                <a:solidFill>
                  <a:schemeClr val="tx1">
                    <a:lumMod val="65000"/>
                    <a:lumOff val="35000"/>
                  </a:schemeClr>
                </a:solidFill>
                <a:latin typeface="Corbel" pitchFamily="34" charset="0"/>
                <a:cs typeface="Arial" charset="0"/>
              </a:rPr>
              <a:t>Looking Ahead to HY18</a:t>
            </a:r>
          </a:p>
        </p:txBody>
      </p:sp>
    </p:spTree>
    <p:extLst>
      <p:ext uri="{BB962C8B-B14F-4D97-AF65-F5344CB8AC3E}">
        <p14:creationId xmlns:p14="http://schemas.microsoft.com/office/powerpoint/2010/main" val="27688325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bg1">
              <a:alpha val="64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dirty="0">
              <a:solidFill>
                <a:prstClr val="white"/>
              </a:solidFill>
            </a:endParaRPr>
          </a:p>
        </p:txBody>
      </p:sp>
      <p:sp>
        <p:nvSpPr>
          <p:cNvPr id="3" name="Rounded Rectangle 2"/>
          <p:cNvSpPr/>
          <p:nvPr/>
        </p:nvSpPr>
        <p:spPr>
          <a:xfrm>
            <a:off x="1806358" y="3276600"/>
            <a:ext cx="7337642" cy="1371600"/>
          </a:xfrm>
          <a:prstGeom prst="roundRect">
            <a:avLst>
              <a:gd name="adj" fmla="val 13518"/>
            </a:avLst>
          </a:prstGeom>
          <a:solidFill>
            <a:srgbClr val="FFFFFF">
              <a:alpha val="80000"/>
            </a:srgbClr>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400" b="1" kern="0" dirty="0">
                <a:solidFill>
                  <a:srgbClr val="BB16A3"/>
                </a:solidFill>
                <a:latin typeface="Corbel" pitchFamily="34" charset="0"/>
                <a:ea typeface="+mn-ea"/>
                <a:cs typeface="Arial" charset="0"/>
              </a:rPr>
              <a:t>Performance Overview</a:t>
            </a:r>
            <a:endParaRPr kumimoji="0" lang="en-US" sz="2400" b="1" i="0" u="none" strike="noStrike" kern="0" cap="none" spc="0" normalizeH="0" baseline="0" noProof="0" dirty="0">
              <a:ln>
                <a:noFill/>
              </a:ln>
              <a:solidFill>
                <a:srgbClr val="BB16A3"/>
              </a:solidFill>
              <a:effectLst/>
              <a:uLnTx/>
              <a:uFillTx/>
              <a:latin typeface="Corbel" pitchFamily="34" charset="0"/>
              <a:ea typeface="+mn-ea"/>
              <a:cs typeface="Arial" charset="0"/>
            </a:endParaRPr>
          </a:p>
        </p:txBody>
      </p:sp>
      <p:pic>
        <p:nvPicPr>
          <p:cNvPr id="5" name="Picture 4" descr="FCMB LOGOS.pdf"/>
          <p:cNvPicPr>
            <a:picLocks noChangeAspect="1"/>
          </p:cNvPicPr>
          <p:nvPr/>
        </p:nvPicPr>
        <p:blipFill rotWithShape="1">
          <a:blip r:embed="rId3" cstate="print">
            <a:extLst>
              <a:ext uri="{28A0092B-C50C-407E-A947-70E740481C1C}">
                <a14:useLocalDpi xmlns:a14="http://schemas.microsoft.com/office/drawing/2010/main" val="0"/>
              </a:ext>
            </a:extLst>
          </a:blip>
          <a:srcRect l="5682" t="18059" r="54951" b="25515"/>
          <a:stretch/>
        </p:blipFill>
        <p:spPr>
          <a:xfrm>
            <a:off x="76200" y="97728"/>
            <a:ext cx="1031527" cy="1045272"/>
          </a:xfrm>
          <a:prstGeom prst="rect">
            <a:avLst/>
          </a:prstGeom>
        </p:spPr>
      </p:pic>
    </p:spTree>
    <p:extLst>
      <p:ext uri="{BB962C8B-B14F-4D97-AF65-F5344CB8AC3E}">
        <p14:creationId xmlns:p14="http://schemas.microsoft.com/office/powerpoint/2010/main" val="396703943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p:cNvSpPr>
            <a:spLocks noGrp="1"/>
          </p:cNvSpPr>
          <p:nvPr>
            <p:ph type="sldNum" sz="quarter" idx="12"/>
          </p:nvPr>
        </p:nvSpPr>
        <p:spPr>
          <a:xfrm>
            <a:off x="8763000" y="6629400"/>
            <a:ext cx="404446" cy="304800"/>
          </a:xfrm>
        </p:spPr>
        <p:txBody>
          <a:bodyPr/>
          <a:lstStyle/>
          <a:p>
            <a:fld id="{5B1C2CD0-820B-5044-BB6F-43ECDF7114E2}" type="slidenum">
              <a:rPr lang="en-US" sz="1100" smtClean="0">
                <a:solidFill>
                  <a:prstClr val="black">
                    <a:tint val="75000"/>
                  </a:prstClr>
                </a:solidFill>
                <a:latin typeface="Corbel" pitchFamily="34" charset="0"/>
              </a:rPr>
              <a:pPr/>
              <a:t>5</a:t>
            </a:fld>
            <a:endParaRPr lang="en-US" sz="1100" dirty="0">
              <a:solidFill>
                <a:prstClr val="black">
                  <a:tint val="75000"/>
                </a:prstClr>
              </a:solidFill>
              <a:latin typeface="Corbel" pitchFamily="34" charset="0"/>
            </a:endParaRPr>
          </a:p>
        </p:txBody>
      </p:sp>
      <p:cxnSp>
        <p:nvCxnSpPr>
          <p:cNvPr id="8" name="Straight Connector 7"/>
          <p:cNvCxnSpPr/>
          <p:nvPr/>
        </p:nvCxnSpPr>
        <p:spPr>
          <a:xfrm>
            <a:off x="0" y="1066800"/>
            <a:ext cx="7632700" cy="0"/>
          </a:xfrm>
          <a:prstGeom prst="line">
            <a:avLst/>
          </a:prstGeom>
          <a:ln w="38100" cap="flat" cmpd="sng" algn="ctr">
            <a:solidFill>
              <a:srgbClr val="F4AF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9" name="Picture 8" descr="FCMB LOGOS.pdf"/>
          <p:cNvPicPr>
            <a:picLocks noChangeAspect="1"/>
          </p:cNvPicPr>
          <p:nvPr/>
        </p:nvPicPr>
        <p:blipFill rotWithShape="1">
          <a:blip r:embed="rId3" cstate="print">
            <a:extLst>
              <a:ext uri="{28A0092B-C50C-407E-A947-70E740481C1C}">
                <a14:useLocalDpi xmlns:a14="http://schemas.microsoft.com/office/drawing/2010/main" val="0"/>
              </a:ext>
            </a:extLst>
          </a:blip>
          <a:srcRect l="5682" t="18059" r="54951" b="25515"/>
          <a:stretch/>
        </p:blipFill>
        <p:spPr>
          <a:xfrm>
            <a:off x="76200" y="21528"/>
            <a:ext cx="1031527" cy="1045272"/>
          </a:xfrm>
          <a:prstGeom prst="rect">
            <a:avLst/>
          </a:prstGeom>
        </p:spPr>
      </p:pic>
      <p:sp>
        <p:nvSpPr>
          <p:cNvPr id="7" name="Title 1"/>
          <p:cNvSpPr txBox="1">
            <a:spLocks/>
          </p:cNvSpPr>
          <p:nvPr/>
        </p:nvSpPr>
        <p:spPr>
          <a:xfrm>
            <a:off x="1295400" y="428682"/>
            <a:ext cx="6934200" cy="443932"/>
          </a:xfrm>
          <a:prstGeom prst="rect">
            <a:avLst/>
          </a:prstGeom>
          <a:noFill/>
        </p:spPr>
        <p:txBody>
          <a:bodyPr lIns="0" rIns="0" anchor="b"/>
          <a:lstStyle/>
          <a:p>
            <a:pPr eaLnBrk="0" hangingPunct="0">
              <a:lnSpc>
                <a:spcPct val="90000"/>
              </a:lnSpc>
              <a:defRPr/>
            </a:pPr>
            <a:r>
              <a:rPr lang="en-US" sz="2000" b="1" kern="0" dirty="0">
                <a:solidFill>
                  <a:prstClr val="black">
                    <a:lumMod val="65000"/>
                    <a:lumOff val="35000"/>
                  </a:prstClr>
                </a:solidFill>
                <a:latin typeface="Corbel" pitchFamily="34" charset="0"/>
                <a:cs typeface="Arial" pitchFamily="34" charset="0"/>
              </a:rPr>
              <a:t>Group Performance Highlights</a:t>
            </a:r>
          </a:p>
        </p:txBody>
      </p:sp>
      <p:graphicFrame>
        <p:nvGraphicFramePr>
          <p:cNvPr id="6" name="Table 5"/>
          <p:cNvGraphicFramePr>
            <a:graphicFrameLocks noGrp="1"/>
          </p:cNvGraphicFramePr>
          <p:nvPr>
            <p:extLst>
              <p:ext uri="{D42A27DB-BD31-4B8C-83A1-F6EECF244321}">
                <p14:modId xmlns:p14="http://schemas.microsoft.com/office/powerpoint/2010/main" val="4280249356"/>
              </p:ext>
            </p:extLst>
          </p:nvPr>
        </p:nvGraphicFramePr>
        <p:xfrm>
          <a:off x="291519" y="1242130"/>
          <a:ext cx="8166681" cy="5158670"/>
        </p:xfrm>
        <a:graphic>
          <a:graphicData uri="http://schemas.openxmlformats.org/drawingml/2006/table">
            <a:tbl>
              <a:tblPr/>
              <a:tblGrid>
                <a:gridCol w="1447798">
                  <a:extLst>
                    <a:ext uri="{9D8B030D-6E8A-4147-A177-3AD203B41FA5}">
                      <a16:colId xmlns:a16="http://schemas.microsoft.com/office/drawing/2014/main" xmlns="" val="20000"/>
                    </a:ext>
                  </a:extLst>
                </a:gridCol>
                <a:gridCol w="2700358">
                  <a:extLst>
                    <a:ext uri="{9D8B030D-6E8A-4147-A177-3AD203B41FA5}">
                      <a16:colId xmlns:a16="http://schemas.microsoft.com/office/drawing/2014/main" xmlns="" val="20001"/>
                    </a:ext>
                  </a:extLst>
                </a:gridCol>
                <a:gridCol w="718857">
                  <a:extLst>
                    <a:ext uri="{9D8B030D-6E8A-4147-A177-3AD203B41FA5}">
                      <a16:colId xmlns:a16="http://schemas.microsoft.com/office/drawing/2014/main" xmlns="" val="20002"/>
                    </a:ext>
                  </a:extLst>
                </a:gridCol>
                <a:gridCol w="824917">
                  <a:extLst>
                    <a:ext uri="{9D8B030D-6E8A-4147-A177-3AD203B41FA5}">
                      <a16:colId xmlns:a16="http://schemas.microsoft.com/office/drawing/2014/main" xmlns="" val="20003"/>
                    </a:ext>
                  </a:extLst>
                </a:gridCol>
                <a:gridCol w="824917">
                  <a:extLst>
                    <a:ext uri="{9D8B030D-6E8A-4147-A177-3AD203B41FA5}">
                      <a16:colId xmlns:a16="http://schemas.microsoft.com/office/drawing/2014/main" xmlns="" val="20004"/>
                    </a:ext>
                  </a:extLst>
                </a:gridCol>
                <a:gridCol w="824917">
                  <a:extLst>
                    <a:ext uri="{9D8B030D-6E8A-4147-A177-3AD203B41FA5}">
                      <a16:colId xmlns:a16="http://schemas.microsoft.com/office/drawing/2014/main" xmlns="" val="20005"/>
                    </a:ext>
                  </a:extLst>
                </a:gridCol>
                <a:gridCol w="824917">
                  <a:extLst>
                    <a:ext uri="{9D8B030D-6E8A-4147-A177-3AD203B41FA5}">
                      <a16:colId xmlns:a16="http://schemas.microsoft.com/office/drawing/2014/main" xmlns="" val="20006"/>
                    </a:ext>
                  </a:extLst>
                </a:gridCol>
              </a:tblGrid>
              <a:tr h="211403">
                <a:tc gridSpan="2">
                  <a:txBody>
                    <a:bodyPr/>
                    <a:lstStyle/>
                    <a:p>
                      <a:pPr algn="ctr" rtl="0" fontAlgn="ctr"/>
                      <a:r>
                        <a:rPr lang="en-GB" sz="1550" b="1" i="0" u="none" strike="noStrike" dirty="0">
                          <a:solidFill>
                            <a:schemeClr val="tx1"/>
                          </a:solidFill>
                          <a:effectLst/>
                          <a:latin typeface="Corbel" panose="020B0503020204020204" pitchFamily="34" charset="0"/>
                        </a:rPr>
                        <a:t>Performance Index  </a:t>
                      </a:r>
                    </a:p>
                  </a:txBody>
                  <a:tcPr marL="7550" marR="7550" marT="7550" marB="0" anchor="ctr">
                    <a:lnL>
                      <a:noFill/>
                    </a:lnL>
                    <a:lnR w="19050" cap="flat" cmpd="sng" algn="ctr">
                      <a:solidFill>
                        <a:srgbClr val="7F7F7F"/>
                      </a:solidFill>
                      <a:prstDash val="solid"/>
                      <a:round/>
                      <a:headEnd type="none" w="med" len="med"/>
                      <a:tailEnd type="none" w="med" len="med"/>
                    </a:lnR>
                    <a:lnT w="19050" cap="flat" cmpd="sng" algn="ctr">
                      <a:solidFill>
                        <a:srgbClr val="F4AF00"/>
                      </a:solidFill>
                      <a:prstDash val="solid"/>
                      <a:round/>
                      <a:headEnd type="none" w="med" len="med"/>
                      <a:tailEnd type="none" w="med" len="med"/>
                    </a:lnT>
                    <a:lnB w="19050" cap="flat" cmpd="sng" algn="ctr">
                      <a:solidFill>
                        <a:srgbClr val="F4AF00"/>
                      </a:solidFill>
                      <a:prstDash val="solid"/>
                      <a:round/>
                      <a:headEnd type="none" w="med" len="med"/>
                      <a:tailEnd type="none" w="med" len="med"/>
                    </a:lnB>
                  </a:tcPr>
                </a:tc>
                <a:tc hMerge="1">
                  <a:txBody>
                    <a:bodyPr/>
                    <a:lstStyle/>
                    <a:p>
                      <a:endParaRPr lang="en-GB"/>
                    </a:p>
                  </a:txBody>
                  <a:tcPr/>
                </a:tc>
                <a:tc>
                  <a:txBody>
                    <a:bodyPr/>
                    <a:lstStyle/>
                    <a:p>
                      <a:pPr algn="ctr" rtl="0" fontAlgn="ctr"/>
                      <a:r>
                        <a:rPr lang="en-GB" sz="1550" b="1" i="0" u="none" strike="noStrike" dirty="0">
                          <a:solidFill>
                            <a:schemeClr val="tx1"/>
                          </a:solidFill>
                          <a:effectLst/>
                          <a:latin typeface="Corbel" panose="020B0503020204020204" pitchFamily="34" charset="0"/>
                        </a:rPr>
                        <a:t>1Q17</a:t>
                      </a:r>
                    </a:p>
                  </a:txBody>
                  <a:tcPr marL="7550" marR="7550" marT="7550" marB="0" anchor="ctr">
                    <a:lnL w="19050" cap="flat" cmpd="sng" algn="ctr">
                      <a:solidFill>
                        <a:srgbClr val="7F7F7F"/>
                      </a:solidFill>
                      <a:prstDash val="solid"/>
                      <a:round/>
                      <a:headEnd type="none" w="med" len="med"/>
                      <a:tailEnd type="none" w="med" len="med"/>
                    </a:lnL>
                    <a:lnR w="19050" cap="flat" cmpd="sng" algn="ctr">
                      <a:solidFill>
                        <a:schemeClr val="bg1">
                          <a:lumMod val="75000"/>
                        </a:schemeClr>
                      </a:solidFill>
                      <a:prstDash val="solid"/>
                      <a:round/>
                      <a:headEnd type="none" w="med" len="med"/>
                      <a:tailEnd type="none" w="med" len="med"/>
                    </a:lnR>
                    <a:lnT w="19050" cap="flat" cmpd="sng" algn="ctr">
                      <a:solidFill>
                        <a:srgbClr val="F4AF00"/>
                      </a:solidFill>
                      <a:prstDash val="solid"/>
                      <a:round/>
                      <a:headEnd type="none" w="med" len="med"/>
                      <a:tailEnd type="none" w="med" len="med"/>
                    </a:lnT>
                    <a:lnB w="19050" cap="flat" cmpd="sng" algn="ctr">
                      <a:solidFill>
                        <a:srgbClr val="F4AF00"/>
                      </a:solidFill>
                      <a:prstDash val="solid"/>
                      <a:round/>
                      <a:headEnd type="none" w="med" len="med"/>
                      <a:tailEnd type="none" w="med" len="med"/>
                    </a:lnB>
                  </a:tcPr>
                </a:tc>
                <a:tc>
                  <a:txBody>
                    <a:bodyPr/>
                    <a:lstStyle/>
                    <a:p>
                      <a:pPr algn="ctr" rtl="0" fontAlgn="ctr"/>
                      <a:r>
                        <a:rPr lang="en-GB" sz="1550" b="1" i="0" u="none" strike="noStrike" dirty="0">
                          <a:solidFill>
                            <a:schemeClr val="tx1"/>
                          </a:solidFill>
                          <a:effectLst/>
                          <a:latin typeface="Corbel" panose="020B0503020204020204" pitchFamily="34" charset="0"/>
                        </a:rPr>
                        <a:t>4Q17</a:t>
                      </a:r>
                    </a:p>
                  </a:txBody>
                  <a:tcPr marL="7550" marR="7550" marT="7550" marB="0" anchor="ctr">
                    <a:lnL w="19050" cap="flat" cmpd="sng" algn="ctr">
                      <a:solidFill>
                        <a:schemeClr val="bg1">
                          <a:lumMod val="75000"/>
                        </a:schemeClr>
                      </a:solidFill>
                      <a:prstDash val="solid"/>
                      <a:round/>
                      <a:headEnd type="none" w="med" len="med"/>
                      <a:tailEnd type="none" w="med" len="med"/>
                    </a:lnL>
                    <a:lnR>
                      <a:noFill/>
                    </a:lnR>
                    <a:lnT w="19050" cap="flat" cmpd="sng" algn="ctr">
                      <a:solidFill>
                        <a:srgbClr val="F4AF00"/>
                      </a:solidFill>
                      <a:prstDash val="solid"/>
                      <a:round/>
                      <a:headEnd type="none" w="med" len="med"/>
                      <a:tailEnd type="none" w="med" len="med"/>
                    </a:lnT>
                    <a:lnB w="19050" cap="flat" cmpd="sng" algn="ctr">
                      <a:solidFill>
                        <a:srgbClr val="F4AF00"/>
                      </a:solidFill>
                      <a:prstDash val="solid"/>
                      <a:round/>
                      <a:headEnd type="none" w="med" len="med"/>
                      <a:tailEnd type="none" w="med" len="med"/>
                    </a:lnB>
                    <a:noFill/>
                  </a:tcPr>
                </a:tc>
                <a:tc>
                  <a:txBody>
                    <a:bodyPr/>
                    <a:lstStyle/>
                    <a:p>
                      <a:pPr algn="ctr" rtl="0" fontAlgn="ctr"/>
                      <a:r>
                        <a:rPr lang="en-GB" sz="1550" b="1" i="0" u="none" strike="noStrike" dirty="0">
                          <a:solidFill>
                            <a:schemeClr val="tx1"/>
                          </a:solidFill>
                          <a:effectLst/>
                          <a:latin typeface="Corbel" panose="020B0503020204020204" pitchFamily="34" charset="0"/>
                        </a:rPr>
                        <a:t>1Q18</a:t>
                      </a:r>
                    </a:p>
                  </a:txBody>
                  <a:tcPr marL="7550" marR="7550" marT="7550" marB="0"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9050" cap="flat" cmpd="sng" algn="ctr">
                      <a:solidFill>
                        <a:srgbClr val="F4AF00"/>
                      </a:solidFill>
                      <a:prstDash val="solid"/>
                      <a:round/>
                      <a:headEnd type="none" w="med" len="med"/>
                      <a:tailEnd type="none" w="med" len="med"/>
                    </a:lnT>
                    <a:lnB w="19050" cap="flat" cmpd="sng" algn="ctr">
                      <a:solidFill>
                        <a:srgbClr val="F4AF00"/>
                      </a:solidFill>
                      <a:prstDash val="solid"/>
                      <a:round/>
                      <a:headEnd type="none" w="med" len="med"/>
                      <a:tailEnd type="none" w="med" len="med"/>
                    </a:lnB>
                    <a:solidFill>
                      <a:schemeClr val="bg1">
                        <a:lumMod val="75000"/>
                      </a:schemeClr>
                    </a:solidFill>
                  </a:tcPr>
                </a:tc>
                <a:tc>
                  <a:txBody>
                    <a:bodyPr/>
                    <a:lstStyle/>
                    <a:p>
                      <a:pPr algn="ctr" rtl="0" fontAlgn="ctr"/>
                      <a:r>
                        <a:rPr lang="el-GR" sz="1550" b="1" i="0" u="none" strike="noStrike">
                          <a:solidFill>
                            <a:schemeClr val="tx1"/>
                          </a:solidFill>
                          <a:effectLst/>
                          <a:latin typeface="Corbel" panose="020B0503020204020204" pitchFamily="34" charset="0"/>
                        </a:rPr>
                        <a:t>%Δ </a:t>
                      </a:r>
                      <a:r>
                        <a:rPr lang="en-GB" sz="1550" b="1" i="0" u="none" strike="noStrike" dirty="0">
                          <a:solidFill>
                            <a:schemeClr val="tx1"/>
                          </a:solidFill>
                          <a:effectLst/>
                          <a:latin typeface="Corbel" panose="020B0503020204020204" pitchFamily="34" charset="0"/>
                        </a:rPr>
                        <a:t>QoQ </a:t>
                      </a:r>
                    </a:p>
                  </a:txBody>
                  <a:tcPr marL="7550" marR="7550" marT="7550" marB="0" anchor="ctr">
                    <a:lnL w="12700" cap="flat" cmpd="sng" algn="ctr">
                      <a:solidFill>
                        <a:schemeClr val="bg1">
                          <a:lumMod val="75000"/>
                        </a:schemeClr>
                      </a:solidFill>
                      <a:prstDash val="solid"/>
                      <a:round/>
                      <a:headEnd type="none" w="med" len="med"/>
                      <a:tailEnd type="none" w="med" len="med"/>
                    </a:lnL>
                    <a:lnR w="19050" cap="flat" cmpd="sng" algn="ctr">
                      <a:solidFill>
                        <a:schemeClr val="bg1">
                          <a:lumMod val="75000"/>
                        </a:schemeClr>
                      </a:solidFill>
                      <a:prstDash val="solid"/>
                      <a:round/>
                      <a:headEnd type="none" w="med" len="med"/>
                      <a:tailEnd type="none" w="med" len="med"/>
                    </a:lnR>
                    <a:lnT w="19050" cap="flat" cmpd="sng" algn="ctr">
                      <a:solidFill>
                        <a:srgbClr val="F4AF00"/>
                      </a:solidFill>
                      <a:prstDash val="solid"/>
                      <a:round/>
                      <a:headEnd type="none" w="med" len="med"/>
                      <a:tailEnd type="none" w="med" len="med"/>
                    </a:lnT>
                    <a:lnB w="19050" cap="flat" cmpd="sng" algn="ctr">
                      <a:solidFill>
                        <a:srgbClr val="F4AF00"/>
                      </a:solidFill>
                      <a:prstDash val="solid"/>
                      <a:round/>
                      <a:headEnd type="none" w="med" len="med"/>
                      <a:tailEnd type="none" w="med" len="med"/>
                    </a:lnB>
                    <a:noFill/>
                  </a:tcPr>
                </a:tc>
                <a:tc>
                  <a:txBody>
                    <a:bodyPr/>
                    <a:lstStyle/>
                    <a:p>
                      <a:pPr algn="ctr" rtl="0" fontAlgn="ctr"/>
                      <a:r>
                        <a:rPr lang="el-GR" sz="1550" b="1" i="0" u="none" strike="noStrike" dirty="0">
                          <a:solidFill>
                            <a:schemeClr val="tx1"/>
                          </a:solidFill>
                          <a:effectLst/>
                          <a:latin typeface="Corbel" panose="020B0503020204020204" pitchFamily="34" charset="0"/>
                        </a:rPr>
                        <a:t>%Δ </a:t>
                      </a:r>
                      <a:r>
                        <a:rPr lang="en-GB" sz="1550" b="1" i="0" u="none" strike="noStrike" dirty="0">
                          <a:solidFill>
                            <a:schemeClr val="tx1"/>
                          </a:solidFill>
                          <a:effectLst/>
                          <a:latin typeface="Corbel" panose="020B0503020204020204" pitchFamily="34" charset="0"/>
                        </a:rPr>
                        <a:t>YoY</a:t>
                      </a:r>
                    </a:p>
                  </a:txBody>
                  <a:tcPr marL="7550" marR="7550" marT="7550" marB="0" anchor="ctr">
                    <a:lnL w="19050" cap="flat" cmpd="sng" algn="ctr">
                      <a:solidFill>
                        <a:schemeClr val="bg1">
                          <a:lumMod val="75000"/>
                        </a:schemeClr>
                      </a:solidFill>
                      <a:prstDash val="solid"/>
                      <a:round/>
                      <a:headEnd type="none" w="med" len="med"/>
                      <a:tailEnd type="none" w="med" len="med"/>
                    </a:lnL>
                    <a:lnR>
                      <a:noFill/>
                    </a:lnR>
                    <a:lnT w="19050" cap="flat" cmpd="sng" algn="ctr">
                      <a:solidFill>
                        <a:srgbClr val="F4AF00"/>
                      </a:solidFill>
                      <a:prstDash val="solid"/>
                      <a:round/>
                      <a:headEnd type="none" w="med" len="med"/>
                      <a:tailEnd type="none" w="med" len="med"/>
                    </a:lnT>
                    <a:lnB w="19050" cap="flat" cmpd="sng" algn="ctr">
                      <a:solidFill>
                        <a:srgbClr val="F4AF00"/>
                      </a:solidFill>
                      <a:prstDash val="solid"/>
                      <a:round/>
                      <a:headEnd type="none" w="med" len="med"/>
                      <a:tailEnd type="none" w="med" len="med"/>
                    </a:lnB>
                  </a:tcPr>
                </a:tc>
                <a:extLst>
                  <a:ext uri="{0D108BD9-81ED-4DB2-BD59-A6C34878D82A}">
                    <a16:rowId xmlns:a16="http://schemas.microsoft.com/office/drawing/2014/main" xmlns="" val="10000"/>
                  </a:ext>
                </a:extLst>
              </a:tr>
              <a:tr h="203852">
                <a:tc rowSpan="11">
                  <a:txBody>
                    <a:bodyPr/>
                    <a:lstStyle/>
                    <a:p>
                      <a:pPr algn="ctr" rtl="0" fontAlgn="ctr"/>
                      <a:r>
                        <a:rPr lang="en-GB" sz="1550" b="1" i="0" u="none" strike="noStrike" dirty="0">
                          <a:solidFill>
                            <a:schemeClr val="tx1"/>
                          </a:solidFill>
                          <a:effectLst/>
                          <a:latin typeface="Corbel" panose="020B0503020204020204" pitchFamily="34" charset="0"/>
                        </a:rPr>
                        <a:t>Operating </a:t>
                      </a:r>
                    </a:p>
                  </a:txBody>
                  <a:tcPr marL="7550" marR="7550" marT="7550" marB="0" anchor="ctr">
                    <a:lnL>
                      <a:noFill/>
                    </a:lnL>
                    <a:lnR>
                      <a:noFill/>
                    </a:lnR>
                    <a:lnT w="19050" cap="flat" cmpd="sng" algn="ctr">
                      <a:solidFill>
                        <a:srgbClr val="F4AF00"/>
                      </a:solidFill>
                      <a:prstDash val="solid"/>
                      <a:round/>
                      <a:headEnd type="none" w="med" len="med"/>
                      <a:tailEnd type="none" w="med" len="med"/>
                    </a:lnT>
                    <a:lnB w="19050" cap="flat" cmpd="sng" algn="ctr">
                      <a:solidFill>
                        <a:srgbClr val="F4AF00"/>
                      </a:solidFill>
                      <a:prstDash val="solid"/>
                      <a:round/>
                      <a:headEnd type="none" w="med" len="med"/>
                      <a:tailEnd type="none" w="med" len="med"/>
                    </a:lnB>
                  </a:tcPr>
                </a:tc>
                <a:tc>
                  <a:txBody>
                    <a:bodyPr/>
                    <a:lstStyle/>
                    <a:p>
                      <a:pPr algn="l" rtl="0" fontAlgn="ctr"/>
                      <a:r>
                        <a:rPr lang="en-GB" sz="1550" b="0" i="0" u="none" strike="noStrike" dirty="0">
                          <a:solidFill>
                            <a:schemeClr val="tx1"/>
                          </a:solidFill>
                          <a:effectLst/>
                          <a:latin typeface="Corbel" panose="020B0503020204020204" pitchFamily="34" charset="0"/>
                        </a:rPr>
                        <a:t>Return on Average Equity </a:t>
                      </a:r>
                    </a:p>
                  </a:txBody>
                  <a:tcPr marL="7550" marR="7550" marT="7550" marB="0" anchor="ctr">
                    <a:lnL>
                      <a:noFill/>
                    </a:lnL>
                    <a:lnR w="19050" cap="flat" cmpd="sng" algn="ctr">
                      <a:solidFill>
                        <a:srgbClr val="7F7F7F"/>
                      </a:solidFill>
                      <a:prstDash val="solid"/>
                      <a:round/>
                      <a:headEnd type="none" w="med" len="med"/>
                      <a:tailEnd type="none" w="med" len="med"/>
                    </a:lnR>
                    <a:lnT w="19050" cap="flat" cmpd="sng" algn="ctr">
                      <a:solidFill>
                        <a:srgbClr val="F4AF00"/>
                      </a:solidFill>
                      <a:prstDash val="solid"/>
                      <a:round/>
                      <a:headEnd type="none" w="med" len="med"/>
                      <a:tailEnd type="none" w="med" len="med"/>
                    </a:lnT>
                    <a:lnB>
                      <a:noFill/>
                    </a:lnB>
                  </a:tcPr>
                </a:tc>
                <a:tc>
                  <a:txBody>
                    <a:bodyPr/>
                    <a:lstStyle/>
                    <a:p>
                      <a:pPr algn="ctr" fontAlgn="ctr"/>
                      <a:r>
                        <a:rPr lang="en-GB" sz="1550" b="0" i="0" u="none" strike="noStrike" dirty="0">
                          <a:solidFill>
                            <a:schemeClr val="tx1"/>
                          </a:solidFill>
                          <a:effectLst/>
                          <a:latin typeface="Corbel" panose="020B0503020204020204" pitchFamily="34" charset="0"/>
                        </a:rPr>
                        <a:t>3.5%</a:t>
                      </a:r>
                    </a:p>
                  </a:txBody>
                  <a:tcPr marL="9525" marR="9525" marT="9525" marB="0" anchor="ctr">
                    <a:lnL w="19050" cap="flat" cmpd="sng" algn="ctr">
                      <a:solidFill>
                        <a:srgbClr val="7F7F7F"/>
                      </a:solidFill>
                      <a:prstDash val="solid"/>
                      <a:round/>
                      <a:headEnd type="none" w="med" len="med"/>
                      <a:tailEnd type="none" w="med" len="med"/>
                    </a:lnL>
                    <a:lnR w="19050" cap="flat" cmpd="sng" algn="ctr">
                      <a:solidFill>
                        <a:schemeClr val="bg1">
                          <a:lumMod val="75000"/>
                        </a:schemeClr>
                      </a:solidFill>
                      <a:prstDash val="solid"/>
                      <a:round/>
                      <a:headEnd type="none" w="med" len="med"/>
                      <a:tailEnd type="none" w="med" len="med"/>
                    </a:lnR>
                    <a:lnT w="19050" cap="flat" cmpd="sng" algn="ctr">
                      <a:solidFill>
                        <a:srgbClr val="F4AF00"/>
                      </a:solidFill>
                      <a:prstDash val="solid"/>
                      <a:round/>
                      <a:headEnd type="none" w="med" len="med"/>
                      <a:tailEnd type="none" w="med" len="med"/>
                    </a:lnT>
                    <a:lnB>
                      <a:noFill/>
                    </a:lnB>
                  </a:tcPr>
                </a:tc>
                <a:tc>
                  <a:txBody>
                    <a:bodyPr/>
                    <a:lstStyle/>
                    <a:p>
                      <a:pPr algn="ctr" fontAlgn="ctr"/>
                      <a:r>
                        <a:rPr lang="en-GB" sz="1550" b="0" i="0" u="none" strike="noStrike" dirty="0">
                          <a:solidFill>
                            <a:schemeClr val="tx1"/>
                          </a:solidFill>
                          <a:effectLst/>
                          <a:latin typeface="Corbel" panose="020B0503020204020204" pitchFamily="34" charset="0"/>
                        </a:rPr>
                        <a:t>3.5%</a:t>
                      </a:r>
                    </a:p>
                  </a:txBody>
                  <a:tcPr marL="9525" marR="9525" marT="9525" marB="0" anchor="ctr">
                    <a:lnL w="19050" cap="flat" cmpd="sng" algn="ctr">
                      <a:solidFill>
                        <a:schemeClr val="bg1">
                          <a:lumMod val="75000"/>
                        </a:schemeClr>
                      </a:solidFill>
                      <a:prstDash val="solid"/>
                      <a:round/>
                      <a:headEnd type="none" w="med" len="med"/>
                      <a:tailEnd type="none" w="med" len="med"/>
                    </a:lnL>
                    <a:lnR>
                      <a:noFill/>
                    </a:lnR>
                    <a:lnT w="19050" cap="flat" cmpd="sng" algn="ctr">
                      <a:solidFill>
                        <a:srgbClr val="F4AF00"/>
                      </a:solidFill>
                      <a:prstDash val="solid"/>
                      <a:round/>
                      <a:headEnd type="none" w="med" len="med"/>
                      <a:tailEnd type="none" w="med" len="med"/>
                    </a:lnT>
                    <a:lnB>
                      <a:noFill/>
                    </a:lnB>
                    <a:noFill/>
                  </a:tcPr>
                </a:tc>
                <a:tc>
                  <a:txBody>
                    <a:bodyPr/>
                    <a:lstStyle/>
                    <a:p>
                      <a:pPr algn="ctr" fontAlgn="ctr"/>
                      <a:r>
                        <a:rPr lang="en-GB" sz="1550" b="0" i="0" u="none" strike="noStrike" dirty="0">
                          <a:solidFill>
                            <a:schemeClr val="tx1"/>
                          </a:solidFill>
                          <a:effectLst/>
                          <a:latin typeface="Corbel" panose="020B0503020204020204" pitchFamily="34" charset="0"/>
                        </a:rPr>
                        <a:t>5.7%</a:t>
                      </a:r>
                    </a:p>
                  </a:txBody>
                  <a:tcPr marL="9525" marR="9525" marT="9525" marB="0"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9050" cap="flat" cmpd="sng" algn="ctr">
                      <a:solidFill>
                        <a:srgbClr val="F4AF00"/>
                      </a:solidFill>
                      <a:prstDash val="solid"/>
                      <a:round/>
                      <a:headEnd type="none" w="med" len="med"/>
                      <a:tailEnd type="none" w="med" len="med"/>
                    </a:lnT>
                    <a:lnB>
                      <a:noFill/>
                    </a:lnB>
                    <a:solidFill>
                      <a:schemeClr val="bg1">
                        <a:lumMod val="75000"/>
                      </a:schemeClr>
                    </a:solidFill>
                  </a:tcPr>
                </a:tc>
                <a:tc>
                  <a:txBody>
                    <a:bodyPr/>
                    <a:lstStyle/>
                    <a:p>
                      <a:pPr algn="ctr" fontAlgn="ctr"/>
                      <a:r>
                        <a:rPr lang="en-GB" sz="1550" b="0" i="0" u="none" strike="noStrike" dirty="0">
                          <a:solidFill>
                            <a:schemeClr val="tx1"/>
                          </a:solidFill>
                          <a:effectLst/>
                          <a:latin typeface="Corbel" panose="020B0503020204020204" pitchFamily="34" charset="0"/>
                        </a:rPr>
                        <a:t>61.0%</a:t>
                      </a:r>
                    </a:p>
                  </a:txBody>
                  <a:tcPr marL="9525" marR="9525" marT="9525" marB="0" anchor="ctr">
                    <a:lnL w="12700" cap="flat" cmpd="sng" algn="ctr">
                      <a:solidFill>
                        <a:schemeClr val="bg1">
                          <a:lumMod val="75000"/>
                        </a:schemeClr>
                      </a:solidFill>
                      <a:prstDash val="solid"/>
                      <a:round/>
                      <a:headEnd type="none" w="med" len="med"/>
                      <a:tailEnd type="none" w="med" len="med"/>
                    </a:lnL>
                    <a:lnR w="19050" cap="flat" cmpd="sng" algn="ctr">
                      <a:solidFill>
                        <a:schemeClr val="bg1">
                          <a:lumMod val="75000"/>
                        </a:schemeClr>
                      </a:solidFill>
                      <a:prstDash val="solid"/>
                      <a:round/>
                      <a:headEnd type="none" w="med" len="med"/>
                      <a:tailEnd type="none" w="med" len="med"/>
                    </a:lnR>
                    <a:lnT w="19050" cap="flat" cmpd="sng" algn="ctr">
                      <a:solidFill>
                        <a:srgbClr val="F4AF00"/>
                      </a:solidFill>
                      <a:prstDash val="solid"/>
                      <a:round/>
                      <a:headEnd type="none" w="med" len="med"/>
                      <a:tailEnd type="none" w="med" len="med"/>
                    </a:lnT>
                    <a:lnB>
                      <a:noFill/>
                    </a:lnB>
                    <a:noFill/>
                  </a:tcPr>
                </a:tc>
                <a:tc>
                  <a:txBody>
                    <a:bodyPr/>
                    <a:lstStyle/>
                    <a:p>
                      <a:pPr algn="ctr" fontAlgn="ctr"/>
                      <a:r>
                        <a:rPr lang="en-GB" sz="1550" b="0" i="0" u="none" strike="noStrike" dirty="0">
                          <a:solidFill>
                            <a:schemeClr val="tx1"/>
                          </a:solidFill>
                          <a:effectLst/>
                          <a:latin typeface="Corbel" panose="020B0503020204020204" pitchFamily="34" charset="0"/>
                        </a:rPr>
                        <a:t>61.0%</a:t>
                      </a:r>
                    </a:p>
                  </a:txBody>
                  <a:tcPr marL="9525" marR="9525" marT="9525" marB="0" anchor="ctr">
                    <a:lnL w="19050" cap="flat" cmpd="sng" algn="ctr">
                      <a:solidFill>
                        <a:schemeClr val="bg1">
                          <a:lumMod val="75000"/>
                        </a:schemeClr>
                      </a:solidFill>
                      <a:prstDash val="solid"/>
                      <a:round/>
                      <a:headEnd type="none" w="med" len="med"/>
                      <a:tailEnd type="none" w="med" len="med"/>
                    </a:lnL>
                    <a:lnR>
                      <a:noFill/>
                    </a:lnR>
                    <a:lnT w="19050" cap="flat" cmpd="sng" algn="ctr">
                      <a:solidFill>
                        <a:srgbClr val="F4AF00"/>
                      </a:solidFill>
                      <a:prstDash val="solid"/>
                      <a:round/>
                      <a:headEnd type="none" w="med" len="med"/>
                      <a:tailEnd type="none" w="med" len="med"/>
                    </a:lnT>
                    <a:lnB>
                      <a:noFill/>
                    </a:lnB>
                  </a:tcPr>
                </a:tc>
                <a:extLst>
                  <a:ext uri="{0D108BD9-81ED-4DB2-BD59-A6C34878D82A}">
                    <a16:rowId xmlns:a16="http://schemas.microsoft.com/office/drawing/2014/main" xmlns="" val="10001"/>
                  </a:ext>
                </a:extLst>
              </a:tr>
              <a:tr h="196302">
                <a:tc vMerge="1">
                  <a:txBody>
                    <a:bodyPr/>
                    <a:lstStyle/>
                    <a:p>
                      <a:endParaRPr lang="en-GB"/>
                    </a:p>
                  </a:txBody>
                  <a:tcPr/>
                </a:tc>
                <a:tc>
                  <a:txBody>
                    <a:bodyPr/>
                    <a:lstStyle/>
                    <a:p>
                      <a:pPr algn="l" rtl="0" fontAlgn="ctr"/>
                      <a:r>
                        <a:rPr lang="en-GB" sz="1550" b="0" i="0" u="none" strike="noStrike" dirty="0">
                          <a:solidFill>
                            <a:schemeClr val="tx1"/>
                          </a:solidFill>
                          <a:effectLst/>
                          <a:latin typeface="Corbel" panose="020B0503020204020204" pitchFamily="34" charset="0"/>
                        </a:rPr>
                        <a:t>Return on Average Assets </a:t>
                      </a:r>
                    </a:p>
                  </a:txBody>
                  <a:tcPr marL="7550" marR="7550" marT="7550" marB="0" anchor="ctr">
                    <a:lnL>
                      <a:noFill/>
                    </a:lnL>
                    <a:lnR w="19050" cap="flat" cmpd="sng" algn="ctr">
                      <a:solidFill>
                        <a:srgbClr val="7F7F7F"/>
                      </a:solidFill>
                      <a:prstDash val="solid"/>
                      <a:round/>
                      <a:headEnd type="none" w="med" len="med"/>
                      <a:tailEnd type="none" w="med" len="med"/>
                    </a:lnR>
                    <a:lnT>
                      <a:noFill/>
                    </a:lnT>
                    <a:lnB>
                      <a:noFill/>
                    </a:lnB>
                  </a:tcPr>
                </a:tc>
                <a:tc>
                  <a:txBody>
                    <a:bodyPr/>
                    <a:lstStyle/>
                    <a:p>
                      <a:pPr algn="ctr" fontAlgn="ctr"/>
                      <a:r>
                        <a:rPr lang="en-GB" sz="1550" b="0" i="0" u="none" strike="noStrike" dirty="0">
                          <a:solidFill>
                            <a:schemeClr val="tx1"/>
                          </a:solidFill>
                          <a:effectLst/>
                          <a:latin typeface="Corbel" panose="020B0503020204020204" pitchFamily="34" charset="0"/>
                        </a:rPr>
                        <a:t>0.5%</a:t>
                      </a:r>
                    </a:p>
                  </a:txBody>
                  <a:tcPr marL="9525" marR="9525" marT="9525" marB="0" anchor="ctr">
                    <a:lnL w="19050" cap="flat" cmpd="sng" algn="ctr">
                      <a:solidFill>
                        <a:srgbClr val="7F7F7F"/>
                      </a:solidFill>
                      <a:prstDash val="solid"/>
                      <a:round/>
                      <a:headEnd type="none" w="med" len="med"/>
                      <a:tailEnd type="none" w="med" len="med"/>
                    </a:lnL>
                    <a:lnR w="19050" cap="flat" cmpd="sng" algn="ctr">
                      <a:solidFill>
                        <a:schemeClr val="bg1">
                          <a:lumMod val="75000"/>
                        </a:schemeClr>
                      </a:solidFill>
                      <a:prstDash val="solid"/>
                      <a:round/>
                      <a:headEnd type="none" w="med" len="med"/>
                      <a:tailEnd type="none" w="med" len="med"/>
                    </a:lnR>
                    <a:lnT>
                      <a:noFill/>
                    </a:lnT>
                    <a:lnB>
                      <a:noFill/>
                    </a:lnB>
                  </a:tcPr>
                </a:tc>
                <a:tc>
                  <a:txBody>
                    <a:bodyPr/>
                    <a:lstStyle/>
                    <a:p>
                      <a:pPr algn="ctr" fontAlgn="ctr"/>
                      <a:r>
                        <a:rPr lang="en-GB" sz="1550" b="0" i="0" u="none" strike="noStrike" dirty="0">
                          <a:solidFill>
                            <a:schemeClr val="tx1"/>
                          </a:solidFill>
                          <a:effectLst/>
                          <a:latin typeface="Corbel" panose="020B0503020204020204" pitchFamily="34" charset="0"/>
                        </a:rPr>
                        <a:t>0.5%</a:t>
                      </a:r>
                    </a:p>
                  </a:txBody>
                  <a:tcPr marL="9525" marR="9525" marT="9525" marB="0" anchor="ctr">
                    <a:lnL w="19050" cap="flat" cmpd="sng" algn="ctr">
                      <a:solidFill>
                        <a:schemeClr val="bg1">
                          <a:lumMod val="75000"/>
                        </a:schemeClr>
                      </a:solidFill>
                      <a:prstDash val="solid"/>
                      <a:round/>
                      <a:headEnd type="none" w="med" len="med"/>
                      <a:tailEnd type="none" w="med" len="med"/>
                    </a:lnL>
                    <a:lnR>
                      <a:noFill/>
                    </a:lnR>
                    <a:lnT>
                      <a:noFill/>
                    </a:lnT>
                    <a:lnB>
                      <a:noFill/>
                    </a:lnB>
                    <a:noFill/>
                  </a:tcPr>
                </a:tc>
                <a:tc>
                  <a:txBody>
                    <a:bodyPr/>
                    <a:lstStyle/>
                    <a:p>
                      <a:pPr algn="ctr" fontAlgn="ctr"/>
                      <a:r>
                        <a:rPr lang="en-GB" sz="1550" b="0" i="0" u="none" strike="noStrike" dirty="0">
                          <a:solidFill>
                            <a:schemeClr val="tx1"/>
                          </a:solidFill>
                          <a:effectLst/>
                          <a:latin typeface="Corbel" panose="020B0503020204020204" pitchFamily="34" charset="0"/>
                        </a:rPr>
                        <a:t>0.8%</a:t>
                      </a:r>
                    </a:p>
                  </a:txBody>
                  <a:tcPr marL="9525" marR="9525" marT="9525" marB="0"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a:noFill/>
                    </a:lnT>
                    <a:lnB>
                      <a:noFill/>
                    </a:lnB>
                    <a:solidFill>
                      <a:schemeClr val="bg1">
                        <a:lumMod val="75000"/>
                      </a:schemeClr>
                    </a:solidFill>
                  </a:tcPr>
                </a:tc>
                <a:tc>
                  <a:txBody>
                    <a:bodyPr/>
                    <a:lstStyle/>
                    <a:p>
                      <a:pPr algn="ctr" fontAlgn="ctr"/>
                      <a:r>
                        <a:rPr lang="en-GB" sz="1550" b="0" i="0" u="none" strike="noStrike" dirty="0">
                          <a:solidFill>
                            <a:schemeClr val="tx1"/>
                          </a:solidFill>
                          <a:effectLst/>
                          <a:latin typeface="Corbel" panose="020B0503020204020204" pitchFamily="34" charset="0"/>
                        </a:rPr>
                        <a:t>57.2%</a:t>
                      </a:r>
                    </a:p>
                  </a:txBody>
                  <a:tcPr marL="9525" marR="9525" marT="9525" marB="0" anchor="ctr">
                    <a:lnL w="12700" cap="flat" cmpd="sng" algn="ctr">
                      <a:solidFill>
                        <a:schemeClr val="bg1">
                          <a:lumMod val="75000"/>
                        </a:schemeClr>
                      </a:solidFill>
                      <a:prstDash val="solid"/>
                      <a:round/>
                      <a:headEnd type="none" w="med" len="med"/>
                      <a:tailEnd type="none" w="med" len="med"/>
                    </a:lnL>
                    <a:lnR w="19050" cap="flat" cmpd="sng" algn="ctr">
                      <a:solidFill>
                        <a:schemeClr val="bg1">
                          <a:lumMod val="75000"/>
                        </a:schemeClr>
                      </a:solidFill>
                      <a:prstDash val="solid"/>
                      <a:round/>
                      <a:headEnd type="none" w="med" len="med"/>
                      <a:tailEnd type="none" w="med" len="med"/>
                    </a:lnR>
                    <a:lnT>
                      <a:noFill/>
                    </a:lnT>
                    <a:lnB>
                      <a:noFill/>
                    </a:lnB>
                    <a:noFill/>
                  </a:tcPr>
                </a:tc>
                <a:tc>
                  <a:txBody>
                    <a:bodyPr/>
                    <a:lstStyle/>
                    <a:p>
                      <a:pPr algn="ctr" fontAlgn="ctr"/>
                      <a:r>
                        <a:rPr lang="en-GB" sz="1550" b="0" i="0" u="none" strike="noStrike" dirty="0">
                          <a:solidFill>
                            <a:schemeClr val="tx1"/>
                          </a:solidFill>
                          <a:effectLst/>
                          <a:latin typeface="Corbel" panose="020B0503020204020204" pitchFamily="34" charset="0"/>
                        </a:rPr>
                        <a:t>57.2%</a:t>
                      </a:r>
                    </a:p>
                  </a:txBody>
                  <a:tcPr marL="9525" marR="9525" marT="9525" marB="0" anchor="ctr">
                    <a:lnL w="19050" cap="flat" cmpd="sng" algn="ctr">
                      <a:solidFill>
                        <a:schemeClr val="bg1">
                          <a:lumMod val="75000"/>
                        </a:schemeClr>
                      </a:solidFill>
                      <a:prstDash val="solid"/>
                      <a:round/>
                      <a:headEnd type="none" w="med" len="med"/>
                      <a:tailEnd type="none" w="med" len="med"/>
                    </a:lnL>
                    <a:lnR>
                      <a:noFill/>
                    </a:lnR>
                    <a:lnT>
                      <a:noFill/>
                    </a:lnT>
                    <a:lnB>
                      <a:noFill/>
                    </a:lnB>
                  </a:tcPr>
                </a:tc>
                <a:extLst>
                  <a:ext uri="{0D108BD9-81ED-4DB2-BD59-A6C34878D82A}">
                    <a16:rowId xmlns:a16="http://schemas.microsoft.com/office/drawing/2014/main" xmlns="" val="10002"/>
                  </a:ext>
                </a:extLst>
              </a:tr>
              <a:tr h="196302">
                <a:tc vMerge="1">
                  <a:txBody>
                    <a:bodyPr/>
                    <a:lstStyle/>
                    <a:p>
                      <a:endParaRPr lang="en-GB"/>
                    </a:p>
                  </a:txBody>
                  <a:tcPr/>
                </a:tc>
                <a:tc>
                  <a:txBody>
                    <a:bodyPr/>
                    <a:lstStyle/>
                    <a:p>
                      <a:pPr algn="l" rtl="0" fontAlgn="ctr"/>
                      <a:r>
                        <a:rPr lang="en-GB" sz="1550" b="0" i="0" u="none" strike="noStrike" dirty="0">
                          <a:solidFill>
                            <a:schemeClr val="tx1"/>
                          </a:solidFill>
                          <a:effectLst/>
                          <a:latin typeface="Corbel" panose="020B0503020204020204" pitchFamily="34" charset="0"/>
                        </a:rPr>
                        <a:t>Loan/Deposit Ratio  </a:t>
                      </a:r>
                    </a:p>
                  </a:txBody>
                  <a:tcPr marL="7550" marR="7550" marT="7550" marB="0" anchor="ctr">
                    <a:lnL>
                      <a:noFill/>
                    </a:lnL>
                    <a:lnR w="19050" cap="flat" cmpd="sng" algn="ctr">
                      <a:solidFill>
                        <a:srgbClr val="7F7F7F"/>
                      </a:solidFill>
                      <a:prstDash val="solid"/>
                      <a:round/>
                      <a:headEnd type="none" w="med" len="med"/>
                      <a:tailEnd type="none" w="med" len="med"/>
                    </a:lnR>
                    <a:lnT>
                      <a:noFill/>
                    </a:lnT>
                    <a:lnB>
                      <a:noFill/>
                    </a:lnB>
                  </a:tcPr>
                </a:tc>
                <a:tc>
                  <a:txBody>
                    <a:bodyPr/>
                    <a:lstStyle/>
                    <a:p>
                      <a:pPr algn="ctr" fontAlgn="ctr"/>
                      <a:r>
                        <a:rPr lang="en-GB" sz="1550" b="0" i="0" u="none" strike="noStrike" dirty="0">
                          <a:solidFill>
                            <a:schemeClr val="tx1"/>
                          </a:solidFill>
                          <a:effectLst/>
                          <a:latin typeface="Corbel" panose="020B0503020204020204" pitchFamily="34" charset="0"/>
                        </a:rPr>
                        <a:t>95.5%</a:t>
                      </a:r>
                    </a:p>
                  </a:txBody>
                  <a:tcPr marL="9525" marR="9525" marT="9525" marB="0" anchor="ctr">
                    <a:lnL w="19050" cap="flat" cmpd="sng" algn="ctr">
                      <a:solidFill>
                        <a:srgbClr val="7F7F7F"/>
                      </a:solidFill>
                      <a:prstDash val="solid"/>
                      <a:round/>
                      <a:headEnd type="none" w="med" len="med"/>
                      <a:tailEnd type="none" w="med" len="med"/>
                    </a:lnL>
                    <a:lnR w="19050" cap="flat" cmpd="sng" algn="ctr">
                      <a:solidFill>
                        <a:schemeClr val="bg1">
                          <a:lumMod val="75000"/>
                        </a:schemeClr>
                      </a:solidFill>
                      <a:prstDash val="solid"/>
                      <a:round/>
                      <a:headEnd type="none" w="med" len="med"/>
                      <a:tailEnd type="none" w="med" len="med"/>
                    </a:lnR>
                    <a:lnT>
                      <a:noFill/>
                    </a:lnT>
                    <a:lnB>
                      <a:noFill/>
                    </a:lnB>
                  </a:tcPr>
                </a:tc>
                <a:tc>
                  <a:txBody>
                    <a:bodyPr/>
                    <a:lstStyle/>
                    <a:p>
                      <a:pPr algn="ctr" fontAlgn="ctr"/>
                      <a:r>
                        <a:rPr lang="en-GB" sz="1550" b="0" i="0" u="none" strike="noStrike" dirty="0">
                          <a:solidFill>
                            <a:schemeClr val="tx1"/>
                          </a:solidFill>
                          <a:effectLst/>
                          <a:latin typeface="Corbel" panose="020B0503020204020204" pitchFamily="34" charset="0"/>
                        </a:rPr>
                        <a:t>94.2%</a:t>
                      </a:r>
                    </a:p>
                  </a:txBody>
                  <a:tcPr marL="9525" marR="9525" marT="9525" marB="0" anchor="ctr">
                    <a:lnL w="19050" cap="flat" cmpd="sng" algn="ctr">
                      <a:solidFill>
                        <a:schemeClr val="bg1">
                          <a:lumMod val="75000"/>
                        </a:schemeClr>
                      </a:solidFill>
                      <a:prstDash val="solid"/>
                      <a:round/>
                      <a:headEnd type="none" w="med" len="med"/>
                      <a:tailEnd type="none" w="med" len="med"/>
                    </a:lnL>
                    <a:lnR>
                      <a:noFill/>
                    </a:lnR>
                    <a:lnT>
                      <a:noFill/>
                    </a:lnT>
                    <a:lnB>
                      <a:noFill/>
                    </a:lnB>
                    <a:noFill/>
                  </a:tcPr>
                </a:tc>
                <a:tc>
                  <a:txBody>
                    <a:bodyPr/>
                    <a:lstStyle/>
                    <a:p>
                      <a:pPr algn="ctr" fontAlgn="ctr"/>
                      <a:r>
                        <a:rPr lang="en-GB" sz="1550" b="0" i="0" u="none" strike="noStrike" dirty="0">
                          <a:solidFill>
                            <a:schemeClr val="tx1"/>
                          </a:solidFill>
                          <a:effectLst/>
                          <a:latin typeface="Corbel" panose="020B0503020204020204" pitchFamily="34" charset="0"/>
                        </a:rPr>
                        <a:t>79.7%</a:t>
                      </a:r>
                    </a:p>
                  </a:txBody>
                  <a:tcPr marL="9525" marR="9525" marT="9525" marB="0"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a:noFill/>
                    </a:lnT>
                    <a:lnB>
                      <a:noFill/>
                    </a:lnB>
                    <a:solidFill>
                      <a:schemeClr val="bg1">
                        <a:lumMod val="75000"/>
                      </a:schemeClr>
                    </a:solidFill>
                  </a:tcPr>
                </a:tc>
                <a:tc>
                  <a:txBody>
                    <a:bodyPr/>
                    <a:lstStyle/>
                    <a:p>
                      <a:pPr algn="ctr" fontAlgn="ctr"/>
                      <a:r>
                        <a:rPr lang="en-GB" sz="1550" b="0" i="0" u="none" strike="noStrike" dirty="0">
                          <a:solidFill>
                            <a:schemeClr val="tx1"/>
                          </a:solidFill>
                          <a:effectLst/>
                          <a:latin typeface="Corbel" panose="020B0503020204020204" pitchFamily="34" charset="0"/>
                        </a:rPr>
                        <a:t>-15.4%</a:t>
                      </a:r>
                    </a:p>
                  </a:txBody>
                  <a:tcPr marL="9525" marR="9525" marT="9525" marB="0" anchor="ctr">
                    <a:lnL w="12700" cap="flat" cmpd="sng" algn="ctr">
                      <a:solidFill>
                        <a:schemeClr val="bg1">
                          <a:lumMod val="75000"/>
                        </a:schemeClr>
                      </a:solidFill>
                      <a:prstDash val="solid"/>
                      <a:round/>
                      <a:headEnd type="none" w="med" len="med"/>
                      <a:tailEnd type="none" w="med" len="med"/>
                    </a:lnL>
                    <a:lnR w="19050" cap="flat" cmpd="sng" algn="ctr">
                      <a:solidFill>
                        <a:schemeClr val="bg1">
                          <a:lumMod val="75000"/>
                        </a:schemeClr>
                      </a:solidFill>
                      <a:prstDash val="solid"/>
                      <a:round/>
                      <a:headEnd type="none" w="med" len="med"/>
                      <a:tailEnd type="none" w="med" len="med"/>
                    </a:lnR>
                    <a:lnT>
                      <a:noFill/>
                    </a:lnT>
                    <a:lnB>
                      <a:noFill/>
                    </a:lnB>
                    <a:noFill/>
                  </a:tcPr>
                </a:tc>
                <a:tc>
                  <a:txBody>
                    <a:bodyPr/>
                    <a:lstStyle/>
                    <a:p>
                      <a:pPr algn="ctr" fontAlgn="ctr"/>
                      <a:r>
                        <a:rPr lang="en-GB" sz="1550" b="0" i="0" u="none" strike="noStrike" dirty="0">
                          <a:solidFill>
                            <a:schemeClr val="tx1"/>
                          </a:solidFill>
                          <a:effectLst/>
                          <a:latin typeface="Corbel" panose="020B0503020204020204" pitchFamily="34" charset="0"/>
                        </a:rPr>
                        <a:t>-16.5%</a:t>
                      </a:r>
                    </a:p>
                  </a:txBody>
                  <a:tcPr marL="9525" marR="9525" marT="9525" marB="0" anchor="ctr">
                    <a:lnL w="19050" cap="flat" cmpd="sng" algn="ctr">
                      <a:solidFill>
                        <a:schemeClr val="bg1">
                          <a:lumMod val="75000"/>
                        </a:schemeClr>
                      </a:solidFill>
                      <a:prstDash val="solid"/>
                      <a:round/>
                      <a:headEnd type="none" w="med" len="med"/>
                      <a:tailEnd type="none" w="med" len="med"/>
                    </a:lnL>
                    <a:lnR>
                      <a:noFill/>
                    </a:lnR>
                    <a:lnT>
                      <a:noFill/>
                    </a:lnT>
                    <a:lnB>
                      <a:noFill/>
                    </a:lnB>
                  </a:tcPr>
                </a:tc>
                <a:extLst>
                  <a:ext uri="{0D108BD9-81ED-4DB2-BD59-A6C34878D82A}">
                    <a16:rowId xmlns:a16="http://schemas.microsoft.com/office/drawing/2014/main" xmlns="" val="10003"/>
                  </a:ext>
                </a:extLst>
              </a:tr>
              <a:tr h="196302">
                <a:tc vMerge="1">
                  <a:txBody>
                    <a:bodyPr/>
                    <a:lstStyle/>
                    <a:p>
                      <a:endParaRPr lang="en-GB"/>
                    </a:p>
                  </a:txBody>
                  <a:tcPr/>
                </a:tc>
                <a:tc>
                  <a:txBody>
                    <a:bodyPr/>
                    <a:lstStyle/>
                    <a:p>
                      <a:pPr algn="l" rtl="0" fontAlgn="ctr"/>
                      <a:r>
                        <a:rPr lang="en-GB" sz="1550" b="0" i="0" u="none" strike="noStrike" dirty="0">
                          <a:solidFill>
                            <a:schemeClr val="tx1"/>
                          </a:solidFill>
                          <a:effectLst/>
                          <a:latin typeface="Corbel" panose="020B0503020204020204" pitchFamily="34" charset="0"/>
                        </a:rPr>
                        <a:t>Loan/Funding Ratio</a:t>
                      </a:r>
                    </a:p>
                  </a:txBody>
                  <a:tcPr marL="7550" marR="7550" marT="7550" marB="0" anchor="ctr">
                    <a:lnL>
                      <a:noFill/>
                    </a:lnL>
                    <a:lnR w="19050" cap="flat" cmpd="sng" algn="ctr">
                      <a:solidFill>
                        <a:srgbClr val="7F7F7F"/>
                      </a:solidFill>
                      <a:prstDash val="solid"/>
                      <a:round/>
                      <a:headEnd type="none" w="med" len="med"/>
                      <a:tailEnd type="none" w="med" len="med"/>
                    </a:lnR>
                    <a:lnT>
                      <a:noFill/>
                    </a:lnT>
                    <a:lnB>
                      <a:noFill/>
                    </a:lnB>
                  </a:tcPr>
                </a:tc>
                <a:tc>
                  <a:txBody>
                    <a:bodyPr/>
                    <a:lstStyle/>
                    <a:p>
                      <a:pPr algn="ctr" fontAlgn="ctr"/>
                      <a:r>
                        <a:rPr lang="en-GB" sz="1550" b="0" i="0" u="none" strike="noStrike" dirty="0">
                          <a:solidFill>
                            <a:schemeClr val="tx1"/>
                          </a:solidFill>
                          <a:effectLst/>
                          <a:latin typeface="Corbel" panose="020B0503020204020204" pitchFamily="34" charset="0"/>
                        </a:rPr>
                        <a:t>70.8%</a:t>
                      </a:r>
                    </a:p>
                  </a:txBody>
                  <a:tcPr marL="9525" marR="9525" marT="9525" marB="0" anchor="ctr">
                    <a:lnL w="19050" cap="flat" cmpd="sng" algn="ctr">
                      <a:solidFill>
                        <a:srgbClr val="7F7F7F"/>
                      </a:solidFill>
                      <a:prstDash val="solid"/>
                      <a:round/>
                      <a:headEnd type="none" w="med" len="med"/>
                      <a:tailEnd type="none" w="med" len="med"/>
                    </a:lnL>
                    <a:lnR w="19050" cap="flat" cmpd="sng" algn="ctr">
                      <a:solidFill>
                        <a:schemeClr val="bg1">
                          <a:lumMod val="75000"/>
                        </a:schemeClr>
                      </a:solidFill>
                      <a:prstDash val="solid"/>
                      <a:round/>
                      <a:headEnd type="none" w="med" len="med"/>
                      <a:tailEnd type="none" w="med" len="med"/>
                    </a:lnR>
                    <a:lnT>
                      <a:noFill/>
                    </a:lnT>
                    <a:lnB>
                      <a:noFill/>
                    </a:lnB>
                  </a:tcPr>
                </a:tc>
                <a:tc>
                  <a:txBody>
                    <a:bodyPr/>
                    <a:lstStyle/>
                    <a:p>
                      <a:pPr algn="ctr" fontAlgn="ctr"/>
                      <a:r>
                        <a:rPr lang="en-GB" sz="1550" b="0" i="0" u="none" strike="noStrike" dirty="0">
                          <a:solidFill>
                            <a:schemeClr val="tx1"/>
                          </a:solidFill>
                          <a:effectLst/>
                          <a:latin typeface="Corbel" panose="020B0503020204020204" pitchFamily="34" charset="0"/>
                        </a:rPr>
                        <a:t>72.5%</a:t>
                      </a:r>
                    </a:p>
                  </a:txBody>
                  <a:tcPr marL="9525" marR="9525" marT="9525" marB="0" anchor="ctr">
                    <a:lnL w="19050" cap="flat" cmpd="sng" algn="ctr">
                      <a:solidFill>
                        <a:schemeClr val="bg1">
                          <a:lumMod val="75000"/>
                        </a:schemeClr>
                      </a:solidFill>
                      <a:prstDash val="solid"/>
                      <a:round/>
                      <a:headEnd type="none" w="med" len="med"/>
                      <a:tailEnd type="none" w="med" len="med"/>
                    </a:lnL>
                    <a:lnR>
                      <a:noFill/>
                    </a:lnR>
                    <a:lnT>
                      <a:noFill/>
                    </a:lnT>
                    <a:lnB>
                      <a:noFill/>
                    </a:lnB>
                    <a:noFill/>
                  </a:tcPr>
                </a:tc>
                <a:tc>
                  <a:txBody>
                    <a:bodyPr/>
                    <a:lstStyle/>
                    <a:p>
                      <a:pPr algn="ctr" fontAlgn="ctr"/>
                      <a:r>
                        <a:rPr lang="en-GB" sz="1550" b="0" i="0" u="none" strike="noStrike" dirty="0">
                          <a:solidFill>
                            <a:schemeClr val="tx1"/>
                          </a:solidFill>
                          <a:effectLst/>
                          <a:latin typeface="Corbel" panose="020B0503020204020204" pitchFamily="34" charset="0"/>
                        </a:rPr>
                        <a:t>61.1%</a:t>
                      </a:r>
                    </a:p>
                  </a:txBody>
                  <a:tcPr marL="9525" marR="9525" marT="9525" marB="0"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a:noFill/>
                    </a:lnT>
                    <a:lnB>
                      <a:noFill/>
                    </a:lnB>
                    <a:solidFill>
                      <a:schemeClr val="bg1">
                        <a:lumMod val="75000"/>
                      </a:schemeClr>
                    </a:solidFill>
                  </a:tcPr>
                </a:tc>
                <a:tc>
                  <a:txBody>
                    <a:bodyPr/>
                    <a:lstStyle/>
                    <a:p>
                      <a:pPr algn="ctr" fontAlgn="ctr"/>
                      <a:r>
                        <a:rPr lang="en-GB" sz="1550" b="0" i="0" u="none" strike="noStrike" dirty="0">
                          <a:solidFill>
                            <a:schemeClr val="tx1"/>
                          </a:solidFill>
                          <a:effectLst/>
                          <a:latin typeface="Corbel" panose="020B0503020204020204" pitchFamily="34" charset="0"/>
                        </a:rPr>
                        <a:t>-15.7%</a:t>
                      </a:r>
                    </a:p>
                  </a:txBody>
                  <a:tcPr marL="9525" marR="9525" marT="9525" marB="0" anchor="ctr">
                    <a:lnL w="12700" cap="flat" cmpd="sng" algn="ctr">
                      <a:solidFill>
                        <a:schemeClr val="bg1">
                          <a:lumMod val="75000"/>
                        </a:schemeClr>
                      </a:solidFill>
                      <a:prstDash val="solid"/>
                      <a:round/>
                      <a:headEnd type="none" w="med" len="med"/>
                      <a:tailEnd type="none" w="med" len="med"/>
                    </a:lnL>
                    <a:lnR w="19050" cap="flat" cmpd="sng" algn="ctr">
                      <a:solidFill>
                        <a:schemeClr val="bg1">
                          <a:lumMod val="75000"/>
                        </a:schemeClr>
                      </a:solidFill>
                      <a:prstDash val="solid"/>
                      <a:round/>
                      <a:headEnd type="none" w="med" len="med"/>
                      <a:tailEnd type="none" w="med" len="med"/>
                    </a:lnR>
                    <a:lnT>
                      <a:noFill/>
                    </a:lnT>
                    <a:lnB>
                      <a:noFill/>
                    </a:lnB>
                    <a:noFill/>
                  </a:tcPr>
                </a:tc>
                <a:tc>
                  <a:txBody>
                    <a:bodyPr/>
                    <a:lstStyle/>
                    <a:p>
                      <a:pPr algn="ctr" fontAlgn="ctr"/>
                      <a:r>
                        <a:rPr lang="en-GB" sz="1550" b="0" i="0" u="none" strike="noStrike" dirty="0">
                          <a:solidFill>
                            <a:schemeClr val="tx1"/>
                          </a:solidFill>
                          <a:effectLst/>
                          <a:latin typeface="Corbel" panose="020B0503020204020204" pitchFamily="34" charset="0"/>
                        </a:rPr>
                        <a:t>-13.7%</a:t>
                      </a:r>
                    </a:p>
                  </a:txBody>
                  <a:tcPr marL="9525" marR="9525" marT="9525" marB="0" anchor="ctr">
                    <a:lnL w="19050" cap="flat" cmpd="sng" algn="ctr">
                      <a:solidFill>
                        <a:schemeClr val="bg1">
                          <a:lumMod val="75000"/>
                        </a:schemeClr>
                      </a:solidFill>
                      <a:prstDash val="solid"/>
                      <a:round/>
                      <a:headEnd type="none" w="med" len="med"/>
                      <a:tailEnd type="none" w="med" len="med"/>
                    </a:lnL>
                    <a:lnR>
                      <a:noFill/>
                    </a:lnR>
                    <a:lnT>
                      <a:noFill/>
                    </a:lnT>
                    <a:lnB>
                      <a:noFill/>
                    </a:lnB>
                  </a:tcPr>
                </a:tc>
                <a:extLst>
                  <a:ext uri="{0D108BD9-81ED-4DB2-BD59-A6C34878D82A}">
                    <a16:rowId xmlns:a16="http://schemas.microsoft.com/office/drawing/2014/main" xmlns="" val="10004"/>
                  </a:ext>
                </a:extLst>
              </a:tr>
              <a:tr h="196302">
                <a:tc vMerge="1">
                  <a:txBody>
                    <a:bodyPr/>
                    <a:lstStyle/>
                    <a:p>
                      <a:endParaRPr lang="en-GB"/>
                    </a:p>
                  </a:txBody>
                  <a:tcPr/>
                </a:tc>
                <a:tc>
                  <a:txBody>
                    <a:bodyPr/>
                    <a:lstStyle/>
                    <a:p>
                      <a:pPr algn="l" rtl="0" fontAlgn="ctr"/>
                      <a:r>
                        <a:rPr lang="en-GB" sz="1550" b="0" i="0" u="none" strike="noStrike" dirty="0">
                          <a:solidFill>
                            <a:schemeClr val="tx1"/>
                          </a:solidFill>
                          <a:effectLst/>
                          <a:latin typeface="Corbel" panose="020B0503020204020204" pitchFamily="34" charset="0"/>
                        </a:rPr>
                        <a:t>Cost/Income Ratio </a:t>
                      </a:r>
                    </a:p>
                  </a:txBody>
                  <a:tcPr marL="7550" marR="7550" marT="7550" marB="0" anchor="ctr">
                    <a:lnL>
                      <a:noFill/>
                    </a:lnL>
                    <a:lnR w="19050" cap="flat" cmpd="sng" algn="ctr">
                      <a:solidFill>
                        <a:srgbClr val="7F7F7F"/>
                      </a:solidFill>
                      <a:prstDash val="solid"/>
                      <a:round/>
                      <a:headEnd type="none" w="med" len="med"/>
                      <a:tailEnd type="none" w="med" len="med"/>
                    </a:lnR>
                    <a:lnT>
                      <a:noFill/>
                    </a:lnT>
                    <a:lnB>
                      <a:noFill/>
                    </a:lnB>
                  </a:tcPr>
                </a:tc>
                <a:tc>
                  <a:txBody>
                    <a:bodyPr/>
                    <a:lstStyle/>
                    <a:p>
                      <a:pPr algn="ctr" fontAlgn="ctr"/>
                      <a:r>
                        <a:rPr lang="en-GB" sz="1550" b="0" i="0" u="none" strike="noStrike" dirty="0">
                          <a:solidFill>
                            <a:schemeClr val="tx1"/>
                          </a:solidFill>
                          <a:effectLst/>
                          <a:latin typeface="Corbel" panose="020B0503020204020204" pitchFamily="34" charset="0"/>
                        </a:rPr>
                        <a:t>70.3%</a:t>
                      </a:r>
                    </a:p>
                  </a:txBody>
                  <a:tcPr marL="9525" marR="9525" marT="9525" marB="0" anchor="ctr">
                    <a:lnL w="19050" cap="flat" cmpd="sng" algn="ctr">
                      <a:solidFill>
                        <a:srgbClr val="7F7F7F"/>
                      </a:solidFill>
                      <a:prstDash val="solid"/>
                      <a:round/>
                      <a:headEnd type="none" w="med" len="med"/>
                      <a:tailEnd type="none" w="med" len="med"/>
                    </a:lnL>
                    <a:lnR w="19050" cap="flat" cmpd="sng" algn="ctr">
                      <a:solidFill>
                        <a:schemeClr val="bg1">
                          <a:lumMod val="75000"/>
                        </a:schemeClr>
                      </a:solidFill>
                      <a:prstDash val="solid"/>
                      <a:round/>
                      <a:headEnd type="none" w="med" len="med"/>
                      <a:tailEnd type="none" w="med" len="med"/>
                    </a:lnR>
                    <a:lnT>
                      <a:noFill/>
                    </a:lnT>
                    <a:lnB>
                      <a:noFill/>
                    </a:lnB>
                  </a:tcPr>
                </a:tc>
                <a:tc>
                  <a:txBody>
                    <a:bodyPr/>
                    <a:lstStyle/>
                    <a:p>
                      <a:pPr algn="ctr" fontAlgn="ctr"/>
                      <a:r>
                        <a:rPr lang="en-GB" sz="1550" b="0" i="0" u="none" strike="noStrike" dirty="0">
                          <a:solidFill>
                            <a:schemeClr val="tx1"/>
                          </a:solidFill>
                          <a:effectLst/>
                          <a:latin typeface="Corbel" panose="020B0503020204020204" pitchFamily="34" charset="0"/>
                        </a:rPr>
                        <a:t>57.2%</a:t>
                      </a:r>
                    </a:p>
                  </a:txBody>
                  <a:tcPr marL="9525" marR="9525" marT="9525" marB="0" anchor="ctr">
                    <a:lnL w="19050" cap="flat" cmpd="sng" algn="ctr">
                      <a:solidFill>
                        <a:schemeClr val="bg1">
                          <a:lumMod val="75000"/>
                        </a:schemeClr>
                      </a:solidFill>
                      <a:prstDash val="solid"/>
                      <a:round/>
                      <a:headEnd type="none" w="med" len="med"/>
                      <a:tailEnd type="none" w="med" len="med"/>
                    </a:lnL>
                    <a:lnR>
                      <a:noFill/>
                    </a:lnR>
                    <a:lnT>
                      <a:noFill/>
                    </a:lnT>
                    <a:lnB>
                      <a:noFill/>
                    </a:lnB>
                    <a:noFill/>
                  </a:tcPr>
                </a:tc>
                <a:tc>
                  <a:txBody>
                    <a:bodyPr/>
                    <a:lstStyle/>
                    <a:p>
                      <a:pPr algn="ctr" fontAlgn="ctr"/>
                      <a:r>
                        <a:rPr lang="en-GB" sz="1550" b="0" i="0" u="none" strike="noStrike" dirty="0">
                          <a:solidFill>
                            <a:schemeClr val="tx1"/>
                          </a:solidFill>
                          <a:effectLst/>
                          <a:latin typeface="Corbel" panose="020B0503020204020204" pitchFamily="34" charset="0"/>
                        </a:rPr>
                        <a:t>68.6%</a:t>
                      </a:r>
                    </a:p>
                  </a:txBody>
                  <a:tcPr marL="9525" marR="9525" marT="9525" marB="0"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a:noFill/>
                    </a:lnT>
                    <a:lnB>
                      <a:noFill/>
                    </a:lnB>
                    <a:solidFill>
                      <a:schemeClr val="bg1">
                        <a:lumMod val="75000"/>
                      </a:schemeClr>
                    </a:solidFill>
                  </a:tcPr>
                </a:tc>
                <a:tc>
                  <a:txBody>
                    <a:bodyPr/>
                    <a:lstStyle/>
                    <a:p>
                      <a:pPr algn="ctr" fontAlgn="ctr"/>
                      <a:r>
                        <a:rPr lang="en-GB" sz="1550" b="0" i="0" u="none" strike="noStrike" dirty="0">
                          <a:solidFill>
                            <a:schemeClr val="tx1"/>
                          </a:solidFill>
                          <a:effectLst/>
                          <a:latin typeface="Corbel" panose="020B0503020204020204" pitchFamily="34" charset="0"/>
                        </a:rPr>
                        <a:t>20.0%</a:t>
                      </a:r>
                    </a:p>
                  </a:txBody>
                  <a:tcPr marL="9525" marR="9525" marT="9525" marB="0" anchor="ctr">
                    <a:lnL w="12700" cap="flat" cmpd="sng" algn="ctr">
                      <a:solidFill>
                        <a:schemeClr val="bg1">
                          <a:lumMod val="75000"/>
                        </a:schemeClr>
                      </a:solidFill>
                      <a:prstDash val="solid"/>
                      <a:round/>
                      <a:headEnd type="none" w="med" len="med"/>
                      <a:tailEnd type="none" w="med" len="med"/>
                    </a:lnL>
                    <a:lnR w="19050" cap="flat" cmpd="sng" algn="ctr">
                      <a:solidFill>
                        <a:schemeClr val="bg1">
                          <a:lumMod val="75000"/>
                        </a:schemeClr>
                      </a:solidFill>
                      <a:prstDash val="solid"/>
                      <a:round/>
                      <a:headEnd type="none" w="med" len="med"/>
                      <a:tailEnd type="none" w="med" len="med"/>
                    </a:lnR>
                    <a:lnT>
                      <a:noFill/>
                    </a:lnT>
                    <a:lnB>
                      <a:noFill/>
                    </a:lnB>
                    <a:noFill/>
                  </a:tcPr>
                </a:tc>
                <a:tc>
                  <a:txBody>
                    <a:bodyPr/>
                    <a:lstStyle/>
                    <a:p>
                      <a:pPr algn="ctr" fontAlgn="ctr"/>
                      <a:r>
                        <a:rPr lang="en-GB" sz="1550" b="0" i="0" u="none" strike="noStrike" dirty="0">
                          <a:solidFill>
                            <a:schemeClr val="tx1"/>
                          </a:solidFill>
                          <a:effectLst/>
                          <a:latin typeface="Corbel" panose="020B0503020204020204" pitchFamily="34" charset="0"/>
                        </a:rPr>
                        <a:t>-2.4%</a:t>
                      </a:r>
                    </a:p>
                  </a:txBody>
                  <a:tcPr marL="9525" marR="9525" marT="9525" marB="0" anchor="ctr">
                    <a:lnL w="19050" cap="flat" cmpd="sng" algn="ctr">
                      <a:solidFill>
                        <a:schemeClr val="bg1">
                          <a:lumMod val="75000"/>
                        </a:schemeClr>
                      </a:solidFill>
                      <a:prstDash val="solid"/>
                      <a:round/>
                      <a:headEnd type="none" w="med" len="med"/>
                      <a:tailEnd type="none" w="med" len="med"/>
                    </a:lnL>
                    <a:lnR>
                      <a:noFill/>
                    </a:lnR>
                    <a:lnT>
                      <a:noFill/>
                    </a:lnT>
                    <a:lnB>
                      <a:noFill/>
                    </a:lnB>
                  </a:tcPr>
                </a:tc>
                <a:extLst>
                  <a:ext uri="{0D108BD9-81ED-4DB2-BD59-A6C34878D82A}">
                    <a16:rowId xmlns:a16="http://schemas.microsoft.com/office/drawing/2014/main" xmlns="" val="10005"/>
                  </a:ext>
                </a:extLst>
              </a:tr>
              <a:tr h="196302">
                <a:tc vMerge="1">
                  <a:txBody>
                    <a:bodyPr/>
                    <a:lstStyle/>
                    <a:p>
                      <a:endParaRPr lang="en-GB"/>
                    </a:p>
                  </a:txBody>
                  <a:tcPr/>
                </a:tc>
                <a:tc>
                  <a:txBody>
                    <a:bodyPr/>
                    <a:lstStyle/>
                    <a:p>
                      <a:pPr algn="l" rtl="0" fontAlgn="ctr"/>
                      <a:r>
                        <a:rPr lang="en-GB" sz="1550" b="0" i="0" u="none" strike="noStrike" dirty="0">
                          <a:solidFill>
                            <a:schemeClr val="tx1"/>
                          </a:solidFill>
                          <a:effectLst/>
                          <a:latin typeface="Corbel" panose="020B0503020204020204" pitchFamily="34" charset="0"/>
                        </a:rPr>
                        <a:t>Net Interest Margin </a:t>
                      </a:r>
                    </a:p>
                  </a:txBody>
                  <a:tcPr marL="7550" marR="7550" marT="7550" marB="0" anchor="ctr">
                    <a:lnL>
                      <a:noFill/>
                    </a:lnL>
                    <a:lnR w="19050" cap="flat" cmpd="sng" algn="ctr">
                      <a:solidFill>
                        <a:srgbClr val="7F7F7F"/>
                      </a:solidFill>
                      <a:prstDash val="solid"/>
                      <a:round/>
                      <a:headEnd type="none" w="med" len="med"/>
                      <a:tailEnd type="none" w="med" len="med"/>
                    </a:lnR>
                    <a:lnT>
                      <a:noFill/>
                    </a:lnT>
                    <a:lnB>
                      <a:noFill/>
                    </a:lnB>
                  </a:tcPr>
                </a:tc>
                <a:tc>
                  <a:txBody>
                    <a:bodyPr/>
                    <a:lstStyle/>
                    <a:p>
                      <a:pPr algn="ctr" fontAlgn="ctr"/>
                      <a:r>
                        <a:rPr lang="en-GB" sz="1550" b="0" i="0" u="none" strike="noStrike" dirty="0">
                          <a:solidFill>
                            <a:schemeClr val="tx1"/>
                          </a:solidFill>
                          <a:effectLst/>
                          <a:latin typeface="Corbel" panose="020B0503020204020204" pitchFamily="34" charset="0"/>
                        </a:rPr>
                        <a:t>6.8%</a:t>
                      </a:r>
                    </a:p>
                  </a:txBody>
                  <a:tcPr marL="9525" marR="9525" marT="9525" marB="0" anchor="ctr">
                    <a:lnL w="19050" cap="flat" cmpd="sng" algn="ctr">
                      <a:solidFill>
                        <a:srgbClr val="7F7F7F"/>
                      </a:solidFill>
                      <a:prstDash val="solid"/>
                      <a:round/>
                      <a:headEnd type="none" w="med" len="med"/>
                      <a:tailEnd type="none" w="med" len="med"/>
                    </a:lnL>
                    <a:lnR w="19050" cap="flat" cmpd="sng" algn="ctr">
                      <a:solidFill>
                        <a:schemeClr val="bg1">
                          <a:lumMod val="75000"/>
                        </a:schemeClr>
                      </a:solidFill>
                      <a:prstDash val="solid"/>
                      <a:round/>
                      <a:headEnd type="none" w="med" len="med"/>
                      <a:tailEnd type="none" w="med" len="med"/>
                    </a:lnR>
                    <a:lnT>
                      <a:noFill/>
                    </a:lnT>
                    <a:lnB>
                      <a:noFill/>
                    </a:lnB>
                  </a:tcPr>
                </a:tc>
                <a:tc>
                  <a:txBody>
                    <a:bodyPr/>
                    <a:lstStyle/>
                    <a:p>
                      <a:pPr algn="ctr" fontAlgn="ctr"/>
                      <a:r>
                        <a:rPr lang="en-GB" sz="1550" b="0" i="0" u="none" strike="noStrike" dirty="0">
                          <a:solidFill>
                            <a:schemeClr val="tx1"/>
                          </a:solidFill>
                          <a:effectLst/>
                          <a:latin typeface="Corbel" panose="020B0503020204020204" pitchFamily="34" charset="0"/>
                        </a:rPr>
                        <a:t>9.6%</a:t>
                      </a:r>
                    </a:p>
                  </a:txBody>
                  <a:tcPr marL="9525" marR="9525" marT="9525" marB="0" anchor="ctr">
                    <a:lnL w="19050" cap="flat" cmpd="sng" algn="ctr">
                      <a:solidFill>
                        <a:schemeClr val="bg1">
                          <a:lumMod val="75000"/>
                        </a:schemeClr>
                      </a:solidFill>
                      <a:prstDash val="solid"/>
                      <a:round/>
                      <a:headEnd type="none" w="med" len="med"/>
                      <a:tailEnd type="none" w="med" len="med"/>
                    </a:lnL>
                    <a:lnR>
                      <a:noFill/>
                    </a:lnR>
                    <a:lnT>
                      <a:noFill/>
                    </a:lnT>
                    <a:lnB>
                      <a:noFill/>
                    </a:lnB>
                    <a:noFill/>
                  </a:tcPr>
                </a:tc>
                <a:tc>
                  <a:txBody>
                    <a:bodyPr/>
                    <a:lstStyle/>
                    <a:p>
                      <a:pPr algn="ctr" fontAlgn="ctr"/>
                      <a:r>
                        <a:rPr lang="en-GB" sz="1550" b="0" i="0" u="none" strike="noStrike" dirty="0">
                          <a:solidFill>
                            <a:schemeClr val="tx1"/>
                          </a:solidFill>
                          <a:effectLst/>
                          <a:latin typeface="Corbel" panose="020B0503020204020204" pitchFamily="34" charset="0"/>
                        </a:rPr>
                        <a:t>7.5%</a:t>
                      </a:r>
                    </a:p>
                  </a:txBody>
                  <a:tcPr marL="9525" marR="9525" marT="9525" marB="0"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a:noFill/>
                    </a:lnT>
                    <a:lnB>
                      <a:noFill/>
                    </a:lnB>
                    <a:solidFill>
                      <a:schemeClr val="bg1">
                        <a:lumMod val="75000"/>
                      </a:schemeClr>
                    </a:solidFill>
                  </a:tcPr>
                </a:tc>
                <a:tc>
                  <a:txBody>
                    <a:bodyPr/>
                    <a:lstStyle/>
                    <a:p>
                      <a:pPr algn="ctr" fontAlgn="ctr"/>
                      <a:r>
                        <a:rPr lang="en-GB" sz="1550" b="0" i="0" u="none" strike="noStrike" dirty="0">
                          <a:solidFill>
                            <a:schemeClr val="tx1"/>
                          </a:solidFill>
                          <a:effectLst/>
                          <a:latin typeface="Corbel" panose="020B0503020204020204" pitchFamily="34" charset="0"/>
                        </a:rPr>
                        <a:t>-22.4%</a:t>
                      </a:r>
                    </a:p>
                  </a:txBody>
                  <a:tcPr marL="9525" marR="9525" marT="9525" marB="0" anchor="ctr">
                    <a:lnL w="12700" cap="flat" cmpd="sng" algn="ctr">
                      <a:solidFill>
                        <a:schemeClr val="bg1">
                          <a:lumMod val="75000"/>
                        </a:schemeClr>
                      </a:solidFill>
                      <a:prstDash val="solid"/>
                      <a:round/>
                      <a:headEnd type="none" w="med" len="med"/>
                      <a:tailEnd type="none" w="med" len="med"/>
                    </a:lnL>
                    <a:lnR w="19050" cap="flat" cmpd="sng" algn="ctr">
                      <a:solidFill>
                        <a:schemeClr val="bg1">
                          <a:lumMod val="75000"/>
                        </a:schemeClr>
                      </a:solidFill>
                      <a:prstDash val="solid"/>
                      <a:round/>
                      <a:headEnd type="none" w="med" len="med"/>
                      <a:tailEnd type="none" w="med" len="med"/>
                    </a:lnR>
                    <a:lnT>
                      <a:noFill/>
                    </a:lnT>
                    <a:lnB>
                      <a:noFill/>
                    </a:lnB>
                    <a:noFill/>
                  </a:tcPr>
                </a:tc>
                <a:tc>
                  <a:txBody>
                    <a:bodyPr/>
                    <a:lstStyle/>
                    <a:p>
                      <a:pPr algn="ctr" fontAlgn="ctr"/>
                      <a:r>
                        <a:rPr lang="en-GB" sz="1550" b="0" i="0" u="none" strike="noStrike" dirty="0">
                          <a:solidFill>
                            <a:schemeClr val="tx1"/>
                          </a:solidFill>
                          <a:effectLst/>
                          <a:latin typeface="Corbel" panose="020B0503020204020204" pitchFamily="34" charset="0"/>
                        </a:rPr>
                        <a:t>9.7%</a:t>
                      </a:r>
                    </a:p>
                  </a:txBody>
                  <a:tcPr marL="9525" marR="9525" marT="9525" marB="0" anchor="ctr">
                    <a:lnL w="19050" cap="flat" cmpd="sng" algn="ctr">
                      <a:solidFill>
                        <a:schemeClr val="bg1">
                          <a:lumMod val="75000"/>
                        </a:schemeClr>
                      </a:solidFill>
                      <a:prstDash val="solid"/>
                      <a:round/>
                      <a:headEnd type="none" w="med" len="med"/>
                      <a:tailEnd type="none" w="med" len="med"/>
                    </a:lnL>
                    <a:lnR>
                      <a:noFill/>
                    </a:lnR>
                    <a:lnT>
                      <a:noFill/>
                    </a:lnT>
                    <a:lnB>
                      <a:noFill/>
                    </a:lnB>
                  </a:tcPr>
                </a:tc>
                <a:extLst>
                  <a:ext uri="{0D108BD9-81ED-4DB2-BD59-A6C34878D82A}">
                    <a16:rowId xmlns:a16="http://schemas.microsoft.com/office/drawing/2014/main" xmlns="" val="10006"/>
                  </a:ext>
                </a:extLst>
              </a:tr>
              <a:tr h="196302">
                <a:tc vMerge="1">
                  <a:txBody>
                    <a:bodyPr/>
                    <a:lstStyle/>
                    <a:p>
                      <a:endParaRPr lang="en-GB"/>
                    </a:p>
                  </a:txBody>
                  <a:tcPr/>
                </a:tc>
                <a:tc>
                  <a:txBody>
                    <a:bodyPr/>
                    <a:lstStyle/>
                    <a:p>
                      <a:pPr algn="l" rtl="0" fontAlgn="ctr"/>
                      <a:r>
                        <a:rPr lang="en-GB" sz="1550" b="0" i="0" u="none" strike="noStrike" dirty="0">
                          <a:solidFill>
                            <a:schemeClr val="tx1"/>
                          </a:solidFill>
                          <a:effectLst/>
                          <a:latin typeface="Corbel" panose="020B0503020204020204" pitchFamily="34" charset="0"/>
                        </a:rPr>
                        <a:t>NPL/Total Loans </a:t>
                      </a:r>
                    </a:p>
                  </a:txBody>
                  <a:tcPr marL="7550" marR="7550" marT="7550" marB="0" anchor="ctr">
                    <a:lnL>
                      <a:noFill/>
                    </a:lnL>
                    <a:lnR w="19050" cap="flat" cmpd="sng" algn="ctr">
                      <a:solidFill>
                        <a:srgbClr val="7F7F7F"/>
                      </a:solidFill>
                      <a:prstDash val="solid"/>
                      <a:round/>
                      <a:headEnd type="none" w="med" len="med"/>
                      <a:tailEnd type="none" w="med" len="med"/>
                    </a:lnR>
                    <a:lnT>
                      <a:noFill/>
                    </a:lnT>
                    <a:lnB>
                      <a:noFill/>
                    </a:lnB>
                  </a:tcPr>
                </a:tc>
                <a:tc>
                  <a:txBody>
                    <a:bodyPr/>
                    <a:lstStyle/>
                    <a:p>
                      <a:pPr algn="ctr" fontAlgn="ctr"/>
                      <a:r>
                        <a:rPr lang="en-GB" sz="1550" b="0" i="0" u="none" strike="noStrike" dirty="0">
                          <a:solidFill>
                            <a:schemeClr val="tx1"/>
                          </a:solidFill>
                          <a:effectLst/>
                          <a:latin typeface="Corbel" panose="020B0503020204020204" pitchFamily="34" charset="0"/>
                        </a:rPr>
                        <a:t>4.3%</a:t>
                      </a:r>
                    </a:p>
                  </a:txBody>
                  <a:tcPr marL="9525" marR="9525" marT="9525" marB="0" anchor="ctr">
                    <a:lnL w="19050" cap="flat" cmpd="sng" algn="ctr">
                      <a:solidFill>
                        <a:srgbClr val="7F7F7F"/>
                      </a:solidFill>
                      <a:prstDash val="solid"/>
                      <a:round/>
                      <a:headEnd type="none" w="med" len="med"/>
                      <a:tailEnd type="none" w="med" len="med"/>
                    </a:lnL>
                    <a:lnR w="19050" cap="flat" cmpd="sng" algn="ctr">
                      <a:solidFill>
                        <a:schemeClr val="bg1">
                          <a:lumMod val="75000"/>
                        </a:schemeClr>
                      </a:solidFill>
                      <a:prstDash val="solid"/>
                      <a:round/>
                      <a:headEnd type="none" w="med" len="med"/>
                      <a:tailEnd type="none" w="med" len="med"/>
                    </a:lnR>
                    <a:lnT>
                      <a:noFill/>
                    </a:lnT>
                    <a:lnB>
                      <a:noFill/>
                    </a:lnB>
                  </a:tcPr>
                </a:tc>
                <a:tc>
                  <a:txBody>
                    <a:bodyPr/>
                    <a:lstStyle/>
                    <a:p>
                      <a:pPr algn="ctr" fontAlgn="ctr"/>
                      <a:r>
                        <a:rPr lang="en-GB" sz="1550" b="0" i="0" u="none" strike="noStrike" dirty="0">
                          <a:solidFill>
                            <a:schemeClr val="tx1"/>
                          </a:solidFill>
                          <a:effectLst/>
                          <a:latin typeface="Corbel" panose="020B0503020204020204" pitchFamily="34" charset="0"/>
                        </a:rPr>
                        <a:t>4.9%</a:t>
                      </a:r>
                    </a:p>
                  </a:txBody>
                  <a:tcPr marL="9525" marR="9525" marT="9525" marB="0" anchor="ctr">
                    <a:lnL w="19050" cap="flat" cmpd="sng" algn="ctr">
                      <a:solidFill>
                        <a:schemeClr val="bg1">
                          <a:lumMod val="75000"/>
                        </a:schemeClr>
                      </a:solidFill>
                      <a:prstDash val="solid"/>
                      <a:round/>
                      <a:headEnd type="none" w="med" len="med"/>
                      <a:tailEnd type="none" w="med" len="med"/>
                    </a:lnL>
                    <a:lnR>
                      <a:noFill/>
                    </a:lnR>
                    <a:lnT>
                      <a:noFill/>
                    </a:lnT>
                    <a:lnB>
                      <a:noFill/>
                    </a:lnB>
                    <a:noFill/>
                  </a:tcPr>
                </a:tc>
                <a:tc>
                  <a:txBody>
                    <a:bodyPr/>
                    <a:lstStyle/>
                    <a:p>
                      <a:pPr algn="ctr" fontAlgn="ctr"/>
                      <a:r>
                        <a:rPr lang="en-GB" sz="1550" b="0" i="0" u="none" strike="noStrike" dirty="0">
                          <a:solidFill>
                            <a:schemeClr val="tx1"/>
                          </a:solidFill>
                          <a:effectLst/>
                          <a:latin typeface="Corbel" panose="020B0503020204020204" pitchFamily="34" charset="0"/>
                        </a:rPr>
                        <a:t>5.3%</a:t>
                      </a:r>
                    </a:p>
                  </a:txBody>
                  <a:tcPr marL="9525" marR="9525" marT="9525" marB="0"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a:noFill/>
                    </a:lnT>
                    <a:lnB>
                      <a:noFill/>
                    </a:lnB>
                    <a:solidFill>
                      <a:schemeClr val="bg1">
                        <a:lumMod val="75000"/>
                      </a:schemeClr>
                    </a:solidFill>
                  </a:tcPr>
                </a:tc>
                <a:tc>
                  <a:txBody>
                    <a:bodyPr/>
                    <a:lstStyle/>
                    <a:p>
                      <a:pPr algn="ctr" fontAlgn="ctr"/>
                      <a:r>
                        <a:rPr lang="en-GB" sz="1550" b="0" i="0" u="none" strike="noStrike" dirty="0">
                          <a:solidFill>
                            <a:schemeClr val="tx1"/>
                          </a:solidFill>
                          <a:effectLst/>
                          <a:latin typeface="Corbel" panose="020B0503020204020204" pitchFamily="34" charset="0"/>
                        </a:rPr>
                        <a:t>7.2%</a:t>
                      </a:r>
                    </a:p>
                  </a:txBody>
                  <a:tcPr marL="9525" marR="9525" marT="9525" marB="0" anchor="ctr">
                    <a:lnL w="12700" cap="flat" cmpd="sng" algn="ctr">
                      <a:solidFill>
                        <a:schemeClr val="bg1">
                          <a:lumMod val="75000"/>
                        </a:schemeClr>
                      </a:solidFill>
                      <a:prstDash val="solid"/>
                      <a:round/>
                      <a:headEnd type="none" w="med" len="med"/>
                      <a:tailEnd type="none" w="med" len="med"/>
                    </a:lnL>
                    <a:lnR w="19050" cap="flat" cmpd="sng" algn="ctr">
                      <a:solidFill>
                        <a:schemeClr val="bg1">
                          <a:lumMod val="75000"/>
                        </a:schemeClr>
                      </a:solidFill>
                      <a:prstDash val="solid"/>
                      <a:round/>
                      <a:headEnd type="none" w="med" len="med"/>
                      <a:tailEnd type="none" w="med" len="med"/>
                    </a:lnR>
                    <a:lnT>
                      <a:noFill/>
                    </a:lnT>
                    <a:lnB>
                      <a:noFill/>
                    </a:lnB>
                    <a:noFill/>
                  </a:tcPr>
                </a:tc>
                <a:tc>
                  <a:txBody>
                    <a:bodyPr/>
                    <a:lstStyle/>
                    <a:p>
                      <a:pPr algn="ctr" fontAlgn="ctr"/>
                      <a:r>
                        <a:rPr lang="en-GB" sz="1550" b="0" i="0" u="none" strike="noStrike" dirty="0">
                          <a:solidFill>
                            <a:schemeClr val="tx1"/>
                          </a:solidFill>
                          <a:effectLst/>
                          <a:latin typeface="Corbel" panose="020B0503020204020204" pitchFamily="34" charset="0"/>
                        </a:rPr>
                        <a:t>22.0%</a:t>
                      </a:r>
                    </a:p>
                  </a:txBody>
                  <a:tcPr marL="9525" marR="9525" marT="9525" marB="0" anchor="ctr">
                    <a:lnL w="19050" cap="flat" cmpd="sng" algn="ctr">
                      <a:solidFill>
                        <a:schemeClr val="bg1">
                          <a:lumMod val="75000"/>
                        </a:schemeClr>
                      </a:solidFill>
                      <a:prstDash val="solid"/>
                      <a:round/>
                      <a:headEnd type="none" w="med" len="med"/>
                      <a:tailEnd type="none" w="med" len="med"/>
                    </a:lnL>
                    <a:lnR>
                      <a:noFill/>
                    </a:lnR>
                    <a:lnT>
                      <a:noFill/>
                    </a:lnT>
                    <a:lnB>
                      <a:noFill/>
                    </a:lnB>
                  </a:tcPr>
                </a:tc>
                <a:extLst>
                  <a:ext uri="{0D108BD9-81ED-4DB2-BD59-A6C34878D82A}">
                    <a16:rowId xmlns:a16="http://schemas.microsoft.com/office/drawing/2014/main" xmlns="" val="10007"/>
                  </a:ext>
                </a:extLst>
              </a:tr>
              <a:tr h="218953">
                <a:tc vMerge="1">
                  <a:txBody>
                    <a:bodyPr/>
                    <a:lstStyle/>
                    <a:p>
                      <a:endParaRPr lang="en-GB"/>
                    </a:p>
                  </a:txBody>
                  <a:tcPr/>
                </a:tc>
                <a:tc>
                  <a:txBody>
                    <a:bodyPr/>
                    <a:lstStyle/>
                    <a:p>
                      <a:pPr algn="l" rtl="0" fontAlgn="ctr"/>
                      <a:r>
                        <a:rPr lang="en-GB" sz="1550" b="0" i="0" u="none" strike="noStrike" dirty="0">
                          <a:solidFill>
                            <a:schemeClr val="tx1"/>
                          </a:solidFill>
                          <a:effectLst/>
                          <a:latin typeface="Corbel" panose="020B0503020204020204" pitchFamily="34" charset="0"/>
                        </a:rPr>
                        <a:t>Coverage Ratio</a:t>
                      </a:r>
                      <a:r>
                        <a:rPr lang="en-GB" sz="1550" b="0" i="0" u="none" strike="noStrike" baseline="30000" dirty="0">
                          <a:solidFill>
                            <a:schemeClr val="tx1"/>
                          </a:solidFill>
                          <a:effectLst/>
                          <a:latin typeface="Corbel" panose="020B0503020204020204" pitchFamily="34" charset="0"/>
                        </a:rPr>
                        <a:t>1</a:t>
                      </a:r>
                      <a:r>
                        <a:rPr lang="en-GB" sz="1550" b="0" i="0" u="none" strike="noStrike" dirty="0">
                          <a:solidFill>
                            <a:schemeClr val="tx1"/>
                          </a:solidFill>
                          <a:effectLst/>
                          <a:latin typeface="Corbel" panose="020B0503020204020204" pitchFamily="34" charset="0"/>
                        </a:rPr>
                        <a:t> </a:t>
                      </a:r>
                    </a:p>
                  </a:txBody>
                  <a:tcPr marL="7550" marR="7550" marT="7550" marB="0" anchor="ctr">
                    <a:lnL>
                      <a:noFill/>
                    </a:lnL>
                    <a:lnR w="19050" cap="flat" cmpd="sng" algn="ctr">
                      <a:solidFill>
                        <a:srgbClr val="7F7F7F"/>
                      </a:solidFill>
                      <a:prstDash val="solid"/>
                      <a:round/>
                      <a:headEnd type="none" w="med" len="med"/>
                      <a:tailEnd type="none" w="med" len="med"/>
                    </a:lnR>
                    <a:lnT>
                      <a:noFill/>
                    </a:lnT>
                    <a:lnB>
                      <a:noFill/>
                    </a:lnB>
                  </a:tcPr>
                </a:tc>
                <a:tc>
                  <a:txBody>
                    <a:bodyPr/>
                    <a:lstStyle/>
                    <a:p>
                      <a:pPr algn="ctr" fontAlgn="ctr"/>
                      <a:r>
                        <a:rPr lang="en-GB" sz="1550" b="0" i="0" u="none" strike="noStrike" dirty="0">
                          <a:solidFill>
                            <a:schemeClr val="tx1"/>
                          </a:solidFill>
                          <a:effectLst/>
                          <a:latin typeface="Corbel" panose="020B0503020204020204" pitchFamily="34" charset="0"/>
                        </a:rPr>
                        <a:t>110.2%</a:t>
                      </a:r>
                    </a:p>
                  </a:txBody>
                  <a:tcPr marL="9525" marR="9525" marT="9525" marB="0" anchor="ctr">
                    <a:lnL w="19050" cap="flat" cmpd="sng" algn="ctr">
                      <a:solidFill>
                        <a:srgbClr val="7F7F7F"/>
                      </a:solidFill>
                      <a:prstDash val="solid"/>
                      <a:round/>
                      <a:headEnd type="none" w="med" len="med"/>
                      <a:tailEnd type="none" w="med" len="med"/>
                    </a:lnL>
                    <a:lnR w="19050" cap="flat" cmpd="sng" algn="ctr">
                      <a:solidFill>
                        <a:schemeClr val="bg1">
                          <a:lumMod val="75000"/>
                        </a:schemeClr>
                      </a:solidFill>
                      <a:prstDash val="solid"/>
                      <a:round/>
                      <a:headEnd type="none" w="med" len="med"/>
                      <a:tailEnd type="none" w="med" len="med"/>
                    </a:lnR>
                    <a:lnT>
                      <a:noFill/>
                    </a:lnT>
                    <a:lnB>
                      <a:noFill/>
                    </a:lnB>
                  </a:tcPr>
                </a:tc>
                <a:tc>
                  <a:txBody>
                    <a:bodyPr/>
                    <a:lstStyle/>
                    <a:p>
                      <a:pPr algn="ctr" fontAlgn="ctr"/>
                      <a:r>
                        <a:rPr lang="en-GB" sz="1550" b="0" i="0" u="none" strike="noStrike" dirty="0">
                          <a:solidFill>
                            <a:schemeClr val="tx1"/>
                          </a:solidFill>
                          <a:effectLst/>
                          <a:latin typeface="Corbel" panose="020B0503020204020204" pitchFamily="34" charset="0"/>
                        </a:rPr>
                        <a:t>120.6%</a:t>
                      </a:r>
                    </a:p>
                  </a:txBody>
                  <a:tcPr marL="9525" marR="9525" marT="9525" marB="0" anchor="ctr">
                    <a:lnL w="19050" cap="flat" cmpd="sng" algn="ctr">
                      <a:solidFill>
                        <a:schemeClr val="bg1">
                          <a:lumMod val="75000"/>
                        </a:schemeClr>
                      </a:solidFill>
                      <a:prstDash val="solid"/>
                      <a:round/>
                      <a:headEnd type="none" w="med" len="med"/>
                      <a:tailEnd type="none" w="med" len="med"/>
                    </a:lnL>
                    <a:lnR>
                      <a:noFill/>
                    </a:lnR>
                    <a:lnT>
                      <a:noFill/>
                    </a:lnT>
                    <a:lnB>
                      <a:noFill/>
                    </a:lnB>
                    <a:noFill/>
                  </a:tcPr>
                </a:tc>
                <a:tc>
                  <a:txBody>
                    <a:bodyPr/>
                    <a:lstStyle/>
                    <a:p>
                      <a:pPr algn="ctr" fontAlgn="ctr"/>
                      <a:r>
                        <a:rPr lang="en-GB" sz="1550" b="0" i="0" u="none" strike="noStrike" dirty="0">
                          <a:solidFill>
                            <a:schemeClr val="tx1"/>
                          </a:solidFill>
                          <a:effectLst/>
                          <a:latin typeface="Corbel" panose="020B0503020204020204" pitchFamily="34" charset="0"/>
                        </a:rPr>
                        <a:t>135.7%</a:t>
                      </a:r>
                    </a:p>
                  </a:txBody>
                  <a:tcPr marL="9525" marR="9525" marT="9525" marB="0"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a:noFill/>
                    </a:lnT>
                    <a:lnB>
                      <a:noFill/>
                    </a:lnB>
                    <a:solidFill>
                      <a:schemeClr val="bg1">
                        <a:lumMod val="75000"/>
                      </a:schemeClr>
                    </a:solidFill>
                  </a:tcPr>
                </a:tc>
                <a:tc>
                  <a:txBody>
                    <a:bodyPr/>
                    <a:lstStyle/>
                    <a:p>
                      <a:pPr algn="ctr" fontAlgn="ctr"/>
                      <a:r>
                        <a:rPr lang="en-GB" sz="1550" b="0" i="0" u="none" strike="noStrike" dirty="0">
                          <a:solidFill>
                            <a:schemeClr val="tx1"/>
                          </a:solidFill>
                          <a:effectLst/>
                          <a:latin typeface="Corbel" panose="020B0503020204020204" pitchFamily="34" charset="0"/>
                        </a:rPr>
                        <a:t>12.6%</a:t>
                      </a:r>
                    </a:p>
                  </a:txBody>
                  <a:tcPr marL="9525" marR="9525" marT="9525" marB="0" anchor="ctr">
                    <a:lnL w="12700" cap="flat" cmpd="sng" algn="ctr">
                      <a:solidFill>
                        <a:schemeClr val="bg1">
                          <a:lumMod val="75000"/>
                        </a:schemeClr>
                      </a:solidFill>
                      <a:prstDash val="solid"/>
                      <a:round/>
                      <a:headEnd type="none" w="med" len="med"/>
                      <a:tailEnd type="none" w="med" len="med"/>
                    </a:lnL>
                    <a:lnR w="19050" cap="flat" cmpd="sng" algn="ctr">
                      <a:solidFill>
                        <a:schemeClr val="bg1">
                          <a:lumMod val="75000"/>
                        </a:schemeClr>
                      </a:solidFill>
                      <a:prstDash val="solid"/>
                      <a:round/>
                      <a:headEnd type="none" w="med" len="med"/>
                      <a:tailEnd type="none" w="med" len="med"/>
                    </a:lnR>
                    <a:lnT>
                      <a:noFill/>
                    </a:lnT>
                    <a:lnB>
                      <a:noFill/>
                    </a:lnB>
                    <a:noFill/>
                  </a:tcPr>
                </a:tc>
                <a:tc>
                  <a:txBody>
                    <a:bodyPr/>
                    <a:lstStyle/>
                    <a:p>
                      <a:pPr algn="ctr" fontAlgn="ctr"/>
                      <a:r>
                        <a:rPr lang="en-GB" sz="1550" b="0" i="0" u="none" strike="noStrike" dirty="0">
                          <a:solidFill>
                            <a:schemeClr val="tx1"/>
                          </a:solidFill>
                          <a:effectLst/>
                          <a:latin typeface="Corbel" panose="020B0503020204020204" pitchFamily="34" charset="0"/>
                        </a:rPr>
                        <a:t>23.1%</a:t>
                      </a:r>
                    </a:p>
                  </a:txBody>
                  <a:tcPr marL="9525" marR="9525" marT="9525" marB="0" anchor="ctr">
                    <a:lnL w="19050" cap="flat" cmpd="sng" algn="ctr">
                      <a:solidFill>
                        <a:schemeClr val="bg1">
                          <a:lumMod val="75000"/>
                        </a:schemeClr>
                      </a:solidFill>
                      <a:prstDash val="solid"/>
                      <a:round/>
                      <a:headEnd type="none" w="med" len="med"/>
                      <a:tailEnd type="none" w="med" len="med"/>
                    </a:lnL>
                    <a:lnR>
                      <a:noFill/>
                    </a:lnR>
                    <a:lnT>
                      <a:noFill/>
                    </a:lnT>
                    <a:lnB>
                      <a:noFill/>
                    </a:lnB>
                  </a:tcPr>
                </a:tc>
                <a:extLst>
                  <a:ext uri="{0D108BD9-81ED-4DB2-BD59-A6C34878D82A}">
                    <a16:rowId xmlns:a16="http://schemas.microsoft.com/office/drawing/2014/main" xmlns="" val="10008"/>
                  </a:ext>
                </a:extLst>
              </a:tr>
              <a:tr h="196302">
                <a:tc vMerge="1">
                  <a:txBody>
                    <a:bodyPr/>
                    <a:lstStyle/>
                    <a:p>
                      <a:endParaRPr lang="en-GB"/>
                    </a:p>
                  </a:txBody>
                  <a:tcPr/>
                </a:tc>
                <a:tc>
                  <a:txBody>
                    <a:bodyPr/>
                    <a:lstStyle/>
                    <a:p>
                      <a:pPr algn="l" rtl="0" fontAlgn="ctr"/>
                      <a:r>
                        <a:rPr lang="en-GB" sz="1550" b="0" i="0" u="none" strike="noStrike" dirty="0">
                          <a:solidFill>
                            <a:schemeClr val="tx1"/>
                          </a:solidFill>
                          <a:effectLst/>
                          <a:latin typeface="Corbel" panose="020B0503020204020204" pitchFamily="34" charset="0"/>
                        </a:rPr>
                        <a:t>NII/Operating Income </a:t>
                      </a:r>
                    </a:p>
                  </a:txBody>
                  <a:tcPr marL="7550" marR="7550" marT="7550" marB="0" anchor="ctr">
                    <a:lnL>
                      <a:noFill/>
                    </a:lnL>
                    <a:lnR w="19050" cap="flat" cmpd="sng" algn="ctr">
                      <a:solidFill>
                        <a:srgbClr val="7F7F7F"/>
                      </a:solidFill>
                      <a:prstDash val="solid"/>
                      <a:round/>
                      <a:headEnd type="none" w="med" len="med"/>
                      <a:tailEnd type="none" w="med" len="med"/>
                    </a:lnR>
                    <a:lnT>
                      <a:noFill/>
                    </a:lnT>
                    <a:lnB>
                      <a:noFill/>
                    </a:lnB>
                  </a:tcPr>
                </a:tc>
                <a:tc>
                  <a:txBody>
                    <a:bodyPr/>
                    <a:lstStyle/>
                    <a:p>
                      <a:pPr algn="ctr" fontAlgn="ctr"/>
                      <a:r>
                        <a:rPr lang="en-GB" sz="1550" b="0" i="0" u="none" strike="noStrike" dirty="0">
                          <a:solidFill>
                            <a:schemeClr val="tx1"/>
                          </a:solidFill>
                          <a:effectLst/>
                          <a:latin typeface="Corbel" panose="020B0503020204020204" pitchFamily="34" charset="0"/>
                        </a:rPr>
                        <a:t>32.8%</a:t>
                      </a:r>
                    </a:p>
                  </a:txBody>
                  <a:tcPr marL="9525" marR="9525" marT="9525" marB="0" anchor="ctr">
                    <a:lnL w="19050" cap="flat" cmpd="sng" algn="ctr">
                      <a:solidFill>
                        <a:srgbClr val="7F7F7F"/>
                      </a:solidFill>
                      <a:prstDash val="solid"/>
                      <a:round/>
                      <a:headEnd type="none" w="med" len="med"/>
                      <a:tailEnd type="none" w="med" len="med"/>
                    </a:lnL>
                    <a:lnR w="19050" cap="flat" cmpd="sng" algn="ctr">
                      <a:solidFill>
                        <a:schemeClr val="bg1">
                          <a:lumMod val="75000"/>
                        </a:schemeClr>
                      </a:solidFill>
                      <a:prstDash val="solid"/>
                      <a:round/>
                      <a:headEnd type="none" w="med" len="med"/>
                      <a:tailEnd type="none" w="med" len="med"/>
                    </a:lnR>
                    <a:lnT>
                      <a:noFill/>
                    </a:lnT>
                    <a:lnB>
                      <a:noFill/>
                    </a:lnB>
                  </a:tcPr>
                </a:tc>
                <a:tc>
                  <a:txBody>
                    <a:bodyPr/>
                    <a:lstStyle/>
                    <a:p>
                      <a:pPr algn="ctr" fontAlgn="ctr"/>
                      <a:r>
                        <a:rPr lang="en-GB" sz="1550" b="0" i="0" u="none" strike="noStrike" dirty="0">
                          <a:solidFill>
                            <a:schemeClr val="tx1"/>
                          </a:solidFill>
                          <a:effectLst/>
                          <a:latin typeface="Corbel" panose="020B0503020204020204" pitchFamily="34" charset="0"/>
                        </a:rPr>
                        <a:t>39.4%</a:t>
                      </a:r>
                    </a:p>
                  </a:txBody>
                  <a:tcPr marL="9525" marR="9525" marT="9525" marB="0" anchor="ctr">
                    <a:lnL w="19050" cap="flat" cmpd="sng" algn="ctr">
                      <a:solidFill>
                        <a:schemeClr val="bg1">
                          <a:lumMod val="75000"/>
                        </a:schemeClr>
                      </a:solidFill>
                      <a:prstDash val="solid"/>
                      <a:round/>
                      <a:headEnd type="none" w="med" len="med"/>
                      <a:tailEnd type="none" w="med" len="med"/>
                    </a:lnL>
                    <a:lnR>
                      <a:noFill/>
                    </a:lnR>
                    <a:lnT>
                      <a:noFill/>
                    </a:lnT>
                    <a:lnB>
                      <a:noFill/>
                    </a:lnB>
                    <a:noFill/>
                  </a:tcPr>
                </a:tc>
                <a:tc>
                  <a:txBody>
                    <a:bodyPr/>
                    <a:lstStyle/>
                    <a:p>
                      <a:pPr algn="ctr" fontAlgn="ctr"/>
                      <a:r>
                        <a:rPr lang="en-GB" sz="1550" b="0" i="0" u="none" strike="noStrike" dirty="0">
                          <a:solidFill>
                            <a:schemeClr val="tx1"/>
                          </a:solidFill>
                          <a:effectLst/>
                          <a:latin typeface="Corbel" panose="020B0503020204020204" pitchFamily="34" charset="0"/>
                        </a:rPr>
                        <a:t>31.2%</a:t>
                      </a:r>
                    </a:p>
                  </a:txBody>
                  <a:tcPr marL="9525" marR="9525" marT="9525" marB="0"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a:noFill/>
                    </a:lnT>
                    <a:lnB>
                      <a:noFill/>
                    </a:lnB>
                    <a:solidFill>
                      <a:schemeClr val="bg1">
                        <a:lumMod val="75000"/>
                      </a:schemeClr>
                    </a:solidFill>
                  </a:tcPr>
                </a:tc>
                <a:tc>
                  <a:txBody>
                    <a:bodyPr/>
                    <a:lstStyle/>
                    <a:p>
                      <a:pPr algn="ctr" fontAlgn="ctr"/>
                      <a:r>
                        <a:rPr lang="en-GB" sz="1550" b="0" i="0" u="none" strike="noStrike" dirty="0">
                          <a:solidFill>
                            <a:schemeClr val="tx1"/>
                          </a:solidFill>
                          <a:effectLst/>
                          <a:latin typeface="Corbel" panose="020B0503020204020204" pitchFamily="34" charset="0"/>
                        </a:rPr>
                        <a:t>-20.7%</a:t>
                      </a:r>
                    </a:p>
                  </a:txBody>
                  <a:tcPr marL="9525" marR="9525" marT="9525" marB="0" anchor="ctr">
                    <a:lnL w="12700" cap="flat" cmpd="sng" algn="ctr">
                      <a:solidFill>
                        <a:schemeClr val="bg1">
                          <a:lumMod val="75000"/>
                        </a:schemeClr>
                      </a:solidFill>
                      <a:prstDash val="solid"/>
                      <a:round/>
                      <a:headEnd type="none" w="med" len="med"/>
                      <a:tailEnd type="none" w="med" len="med"/>
                    </a:lnL>
                    <a:lnR w="19050" cap="flat" cmpd="sng" algn="ctr">
                      <a:solidFill>
                        <a:schemeClr val="bg1">
                          <a:lumMod val="75000"/>
                        </a:schemeClr>
                      </a:solidFill>
                      <a:prstDash val="solid"/>
                      <a:round/>
                      <a:headEnd type="none" w="med" len="med"/>
                      <a:tailEnd type="none" w="med" len="med"/>
                    </a:lnR>
                    <a:lnT>
                      <a:noFill/>
                    </a:lnT>
                    <a:lnB>
                      <a:noFill/>
                    </a:lnB>
                    <a:noFill/>
                  </a:tcPr>
                </a:tc>
                <a:tc>
                  <a:txBody>
                    <a:bodyPr/>
                    <a:lstStyle/>
                    <a:p>
                      <a:pPr algn="ctr" fontAlgn="ctr"/>
                      <a:r>
                        <a:rPr lang="en-GB" sz="1550" b="0" i="0" u="none" strike="noStrike" dirty="0">
                          <a:solidFill>
                            <a:schemeClr val="tx1"/>
                          </a:solidFill>
                          <a:effectLst/>
                          <a:latin typeface="Corbel" panose="020B0503020204020204" pitchFamily="34" charset="0"/>
                        </a:rPr>
                        <a:t>-4.8%</a:t>
                      </a:r>
                    </a:p>
                  </a:txBody>
                  <a:tcPr marL="9525" marR="9525" marT="9525" marB="0" anchor="ctr">
                    <a:lnL w="19050" cap="flat" cmpd="sng" algn="ctr">
                      <a:solidFill>
                        <a:schemeClr val="bg1">
                          <a:lumMod val="75000"/>
                        </a:schemeClr>
                      </a:solidFill>
                      <a:prstDash val="solid"/>
                      <a:round/>
                      <a:headEnd type="none" w="med" len="med"/>
                      <a:tailEnd type="none" w="med" len="med"/>
                    </a:lnL>
                    <a:lnR>
                      <a:noFill/>
                    </a:lnR>
                    <a:lnT>
                      <a:noFill/>
                    </a:lnT>
                    <a:lnB>
                      <a:noFill/>
                    </a:lnB>
                  </a:tcPr>
                </a:tc>
                <a:extLst>
                  <a:ext uri="{0D108BD9-81ED-4DB2-BD59-A6C34878D82A}">
                    <a16:rowId xmlns:a16="http://schemas.microsoft.com/office/drawing/2014/main" xmlns="" val="10009"/>
                  </a:ext>
                </a:extLst>
              </a:tr>
              <a:tr h="196302">
                <a:tc vMerge="1">
                  <a:txBody>
                    <a:bodyPr/>
                    <a:lstStyle/>
                    <a:p>
                      <a:endParaRPr lang="en-GB"/>
                    </a:p>
                  </a:txBody>
                  <a:tcPr/>
                </a:tc>
                <a:tc>
                  <a:txBody>
                    <a:bodyPr/>
                    <a:lstStyle/>
                    <a:p>
                      <a:pPr algn="l" rtl="0" fontAlgn="ctr"/>
                      <a:r>
                        <a:rPr lang="en-GB" sz="1550" b="0" i="0" u="none" strike="noStrike" dirty="0">
                          <a:solidFill>
                            <a:schemeClr val="tx1"/>
                          </a:solidFill>
                          <a:effectLst/>
                          <a:latin typeface="Corbel" panose="020B0503020204020204" pitchFamily="34" charset="0"/>
                        </a:rPr>
                        <a:t>Financial Leverage </a:t>
                      </a:r>
                    </a:p>
                  </a:txBody>
                  <a:tcPr marL="7550" marR="7550" marT="7550" marB="0" anchor="ctr">
                    <a:lnL>
                      <a:noFill/>
                    </a:lnL>
                    <a:lnR w="19050" cap="flat" cmpd="sng" algn="ctr">
                      <a:solidFill>
                        <a:srgbClr val="7F7F7F"/>
                      </a:solidFill>
                      <a:prstDash val="solid"/>
                      <a:round/>
                      <a:headEnd type="none" w="med" len="med"/>
                      <a:tailEnd type="none" w="med" len="med"/>
                    </a:lnR>
                    <a:lnT>
                      <a:noFill/>
                    </a:lnT>
                    <a:lnB>
                      <a:noFill/>
                    </a:lnB>
                  </a:tcPr>
                </a:tc>
                <a:tc>
                  <a:txBody>
                    <a:bodyPr/>
                    <a:lstStyle/>
                    <a:p>
                      <a:pPr algn="ctr" fontAlgn="ctr"/>
                      <a:r>
                        <a:rPr lang="en-GB" sz="1550" b="0" i="0" u="none" strike="noStrike" dirty="0">
                          <a:solidFill>
                            <a:schemeClr val="tx1"/>
                          </a:solidFill>
                          <a:effectLst/>
                          <a:latin typeface="Corbel" panose="020B0503020204020204" pitchFamily="34" charset="0"/>
                        </a:rPr>
                        <a:t>6.5 </a:t>
                      </a:r>
                    </a:p>
                  </a:txBody>
                  <a:tcPr marL="9525" marR="9525" marT="9525" marB="0" anchor="ctr">
                    <a:lnL w="19050" cap="flat" cmpd="sng" algn="ctr">
                      <a:solidFill>
                        <a:srgbClr val="7F7F7F"/>
                      </a:solidFill>
                      <a:prstDash val="solid"/>
                      <a:round/>
                      <a:headEnd type="none" w="med" len="med"/>
                      <a:tailEnd type="none" w="med" len="med"/>
                    </a:lnL>
                    <a:lnR w="19050" cap="flat" cmpd="sng" algn="ctr">
                      <a:solidFill>
                        <a:schemeClr val="bg1">
                          <a:lumMod val="75000"/>
                        </a:schemeClr>
                      </a:solidFill>
                      <a:prstDash val="solid"/>
                      <a:round/>
                      <a:headEnd type="none" w="med" len="med"/>
                      <a:tailEnd type="none" w="med" len="med"/>
                    </a:lnR>
                    <a:lnT>
                      <a:noFill/>
                    </a:lnT>
                    <a:lnB>
                      <a:noFill/>
                    </a:lnB>
                  </a:tcPr>
                </a:tc>
                <a:tc>
                  <a:txBody>
                    <a:bodyPr/>
                    <a:lstStyle/>
                    <a:p>
                      <a:pPr algn="ctr" fontAlgn="ctr"/>
                      <a:r>
                        <a:rPr lang="en-GB" sz="1550" b="0" i="0" u="none" strike="noStrike" dirty="0">
                          <a:solidFill>
                            <a:schemeClr val="tx1"/>
                          </a:solidFill>
                          <a:effectLst/>
                          <a:latin typeface="Corbel" panose="020B0503020204020204" pitchFamily="34" charset="0"/>
                        </a:rPr>
                        <a:t>6.4 </a:t>
                      </a:r>
                    </a:p>
                  </a:txBody>
                  <a:tcPr marL="9525" marR="9525" marT="9525" marB="0" anchor="ctr">
                    <a:lnL w="19050" cap="flat" cmpd="sng" algn="ctr">
                      <a:solidFill>
                        <a:schemeClr val="bg1">
                          <a:lumMod val="75000"/>
                        </a:schemeClr>
                      </a:solidFill>
                      <a:prstDash val="solid"/>
                      <a:round/>
                      <a:headEnd type="none" w="med" len="med"/>
                      <a:tailEnd type="none" w="med" len="med"/>
                    </a:lnL>
                    <a:lnR>
                      <a:noFill/>
                    </a:lnR>
                    <a:lnT>
                      <a:noFill/>
                    </a:lnT>
                    <a:lnB>
                      <a:noFill/>
                    </a:lnB>
                    <a:noFill/>
                  </a:tcPr>
                </a:tc>
                <a:tc>
                  <a:txBody>
                    <a:bodyPr/>
                    <a:lstStyle/>
                    <a:p>
                      <a:pPr algn="ctr" fontAlgn="ctr"/>
                      <a:r>
                        <a:rPr lang="en-GB" sz="1550" b="0" i="0" u="none" strike="noStrike" dirty="0">
                          <a:solidFill>
                            <a:schemeClr val="tx1"/>
                          </a:solidFill>
                          <a:effectLst/>
                          <a:latin typeface="Corbel" panose="020B0503020204020204" pitchFamily="34" charset="0"/>
                        </a:rPr>
                        <a:t>6.7 </a:t>
                      </a:r>
                    </a:p>
                  </a:txBody>
                  <a:tcPr marL="9525" marR="9525" marT="9525" marB="0"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a:noFill/>
                    </a:lnT>
                    <a:lnB>
                      <a:noFill/>
                    </a:lnB>
                    <a:solidFill>
                      <a:schemeClr val="bg1">
                        <a:lumMod val="75000"/>
                      </a:schemeClr>
                    </a:solidFill>
                  </a:tcPr>
                </a:tc>
                <a:tc>
                  <a:txBody>
                    <a:bodyPr/>
                    <a:lstStyle/>
                    <a:p>
                      <a:pPr algn="ctr" fontAlgn="ctr"/>
                      <a:r>
                        <a:rPr lang="en-GB" sz="1550" b="0" i="0" u="none" strike="noStrike" dirty="0">
                          <a:solidFill>
                            <a:schemeClr val="tx1"/>
                          </a:solidFill>
                          <a:effectLst/>
                          <a:latin typeface="Corbel" panose="020B0503020204020204" pitchFamily="34" charset="0"/>
                        </a:rPr>
                        <a:t>4.3%</a:t>
                      </a:r>
                    </a:p>
                  </a:txBody>
                  <a:tcPr marL="9525" marR="9525" marT="9525" marB="0" anchor="ctr">
                    <a:lnL w="12700" cap="flat" cmpd="sng" algn="ctr">
                      <a:solidFill>
                        <a:schemeClr val="bg1">
                          <a:lumMod val="75000"/>
                        </a:schemeClr>
                      </a:solidFill>
                      <a:prstDash val="solid"/>
                      <a:round/>
                      <a:headEnd type="none" w="med" len="med"/>
                      <a:tailEnd type="none" w="med" len="med"/>
                    </a:lnL>
                    <a:lnR w="19050" cap="flat" cmpd="sng" algn="ctr">
                      <a:solidFill>
                        <a:schemeClr val="bg1">
                          <a:lumMod val="75000"/>
                        </a:schemeClr>
                      </a:solidFill>
                      <a:prstDash val="solid"/>
                      <a:round/>
                      <a:headEnd type="none" w="med" len="med"/>
                      <a:tailEnd type="none" w="med" len="med"/>
                    </a:lnR>
                    <a:lnT>
                      <a:noFill/>
                    </a:lnT>
                    <a:lnB>
                      <a:noFill/>
                    </a:lnB>
                    <a:noFill/>
                  </a:tcPr>
                </a:tc>
                <a:tc>
                  <a:txBody>
                    <a:bodyPr/>
                    <a:lstStyle/>
                    <a:p>
                      <a:pPr algn="ctr" fontAlgn="ctr"/>
                      <a:r>
                        <a:rPr lang="en-GB" sz="1550" b="0" i="0" u="none" strike="noStrike" dirty="0">
                          <a:solidFill>
                            <a:schemeClr val="tx1"/>
                          </a:solidFill>
                          <a:effectLst/>
                          <a:latin typeface="Corbel" panose="020B0503020204020204" pitchFamily="34" charset="0"/>
                        </a:rPr>
                        <a:t>2.4%</a:t>
                      </a:r>
                    </a:p>
                  </a:txBody>
                  <a:tcPr marL="9525" marR="9525" marT="9525" marB="0" anchor="ctr">
                    <a:lnL w="19050" cap="flat" cmpd="sng" algn="ctr">
                      <a:solidFill>
                        <a:schemeClr val="bg1">
                          <a:lumMod val="75000"/>
                        </a:schemeClr>
                      </a:solidFill>
                      <a:prstDash val="solid"/>
                      <a:round/>
                      <a:headEnd type="none" w="med" len="med"/>
                      <a:tailEnd type="none" w="med" len="med"/>
                    </a:lnL>
                    <a:lnR>
                      <a:noFill/>
                    </a:lnR>
                    <a:lnT>
                      <a:noFill/>
                    </a:lnT>
                    <a:lnB>
                      <a:noFill/>
                    </a:lnB>
                  </a:tcPr>
                </a:tc>
                <a:extLst>
                  <a:ext uri="{0D108BD9-81ED-4DB2-BD59-A6C34878D82A}">
                    <a16:rowId xmlns:a16="http://schemas.microsoft.com/office/drawing/2014/main" xmlns="" val="10010"/>
                  </a:ext>
                </a:extLst>
              </a:tr>
              <a:tr h="203852">
                <a:tc vMerge="1">
                  <a:txBody>
                    <a:bodyPr/>
                    <a:lstStyle/>
                    <a:p>
                      <a:endParaRPr lang="en-GB"/>
                    </a:p>
                  </a:txBody>
                  <a:tcPr/>
                </a:tc>
                <a:tc>
                  <a:txBody>
                    <a:bodyPr/>
                    <a:lstStyle/>
                    <a:p>
                      <a:pPr algn="l" rtl="0" fontAlgn="ctr"/>
                      <a:r>
                        <a:rPr lang="en-GB" sz="1550" b="0" i="0" u="none" strike="noStrike" dirty="0">
                          <a:solidFill>
                            <a:schemeClr val="tx1"/>
                          </a:solidFill>
                          <a:effectLst/>
                          <a:latin typeface="Corbel" panose="020B0503020204020204" pitchFamily="34" charset="0"/>
                        </a:rPr>
                        <a:t>Cost of Risk</a:t>
                      </a:r>
                    </a:p>
                  </a:txBody>
                  <a:tcPr marL="7550" marR="7550" marT="7550" marB="0" anchor="ctr">
                    <a:lnL>
                      <a:noFill/>
                    </a:lnL>
                    <a:lnR w="19050" cap="flat" cmpd="sng" algn="ctr">
                      <a:solidFill>
                        <a:srgbClr val="7F7F7F"/>
                      </a:solidFill>
                      <a:prstDash val="solid"/>
                      <a:round/>
                      <a:headEnd type="none" w="med" len="med"/>
                      <a:tailEnd type="none" w="med" len="med"/>
                    </a:lnR>
                    <a:lnT>
                      <a:noFill/>
                    </a:lnT>
                    <a:lnB w="19050" cap="flat" cmpd="sng" algn="ctr">
                      <a:solidFill>
                        <a:srgbClr val="F4AF00"/>
                      </a:solidFill>
                      <a:prstDash val="solid"/>
                      <a:round/>
                      <a:headEnd type="none" w="med" len="med"/>
                      <a:tailEnd type="none" w="med" len="med"/>
                    </a:lnB>
                  </a:tcPr>
                </a:tc>
                <a:tc>
                  <a:txBody>
                    <a:bodyPr/>
                    <a:lstStyle/>
                    <a:p>
                      <a:pPr algn="ctr" fontAlgn="ctr"/>
                      <a:r>
                        <a:rPr lang="en-GB" sz="1550" b="0" i="0" u="none" strike="noStrike" dirty="0">
                          <a:solidFill>
                            <a:schemeClr val="tx1"/>
                          </a:solidFill>
                          <a:effectLst/>
                          <a:latin typeface="Corbel" panose="020B0503020204020204" pitchFamily="34" charset="0"/>
                        </a:rPr>
                        <a:t>2.8%</a:t>
                      </a:r>
                    </a:p>
                  </a:txBody>
                  <a:tcPr marL="9525" marR="9525" marT="9525" marB="0" anchor="ctr">
                    <a:lnL w="19050" cap="flat" cmpd="sng" algn="ctr">
                      <a:solidFill>
                        <a:srgbClr val="7F7F7F"/>
                      </a:solidFill>
                      <a:prstDash val="solid"/>
                      <a:round/>
                      <a:headEnd type="none" w="med" len="med"/>
                      <a:tailEnd type="none" w="med" len="med"/>
                    </a:lnL>
                    <a:lnR w="19050" cap="flat" cmpd="sng" algn="ctr">
                      <a:solidFill>
                        <a:schemeClr val="bg1">
                          <a:lumMod val="75000"/>
                        </a:schemeClr>
                      </a:solidFill>
                      <a:prstDash val="solid"/>
                      <a:round/>
                      <a:headEnd type="none" w="med" len="med"/>
                      <a:tailEnd type="none" w="med" len="med"/>
                    </a:lnR>
                    <a:lnT>
                      <a:noFill/>
                    </a:lnT>
                    <a:lnB w="19050" cap="flat" cmpd="sng" algn="ctr">
                      <a:solidFill>
                        <a:srgbClr val="F4AF00"/>
                      </a:solidFill>
                      <a:prstDash val="solid"/>
                      <a:round/>
                      <a:headEnd type="none" w="med" len="med"/>
                      <a:tailEnd type="none" w="med" len="med"/>
                    </a:lnB>
                  </a:tcPr>
                </a:tc>
                <a:tc>
                  <a:txBody>
                    <a:bodyPr/>
                    <a:lstStyle/>
                    <a:p>
                      <a:pPr algn="ctr" fontAlgn="ctr"/>
                      <a:r>
                        <a:rPr lang="en-GB" sz="1550" b="0" i="0" u="none" strike="noStrike" dirty="0">
                          <a:solidFill>
                            <a:schemeClr val="tx1"/>
                          </a:solidFill>
                          <a:effectLst/>
                          <a:latin typeface="Corbel" panose="020B0503020204020204" pitchFamily="34" charset="0"/>
                        </a:rPr>
                        <a:t>5.3%</a:t>
                      </a:r>
                    </a:p>
                  </a:txBody>
                  <a:tcPr marL="9525" marR="9525" marT="9525" marB="0" anchor="ctr">
                    <a:lnL w="19050" cap="flat" cmpd="sng" algn="ctr">
                      <a:solidFill>
                        <a:schemeClr val="bg1">
                          <a:lumMod val="75000"/>
                        </a:schemeClr>
                      </a:solidFill>
                      <a:prstDash val="solid"/>
                      <a:round/>
                      <a:headEnd type="none" w="med" len="med"/>
                      <a:tailEnd type="none" w="med" len="med"/>
                    </a:lnL>
                    <a:lnR>
                      <a:noFill/>
                    </a:lnR>
                    <a:lnT>
                      <a:noFill/>
                    </a:lnT>
                    <a:lnB w="19050" cap="flat" cmpd="sng" algn="ctr">
                      <a:solidFill>
                        <a:srgbClr val="F4AF00"/>
                      </a:solidFill>
                      <a:prstDash val="solid"/>
                      <a:round/>
                      <a:headEnd type="none" w="med" len="med"/>
                      <a:tailEnd type="none" w="med" len="med"/>
                    </a:lnB>
                    <a:noFill/>
                  </a:tcPr>
                </a:tc>
                <a:tc>
                  <a:txBody>
                    <a:bodyPr/>
                    <a:lstStyle/>
                    <a:p>
                      <a:pPr algn="ctr" fontAlgn="ctr"/>
                      <a:r>
                        <a:rPr lang="en-GB" sz="1550" b="0" i="0" u="none" strike="noStrike" dirty="0">
                          <a:solidFill>
                            <a:schemeClr val="tx1"/>
                          </a:solidFill>
                          <a:effectLst/>
                          <a:latin typeface="Corbel" panose="020B0503020204020204" pitchFamily="34" charset="0"/>
                        </a:rPr>
                        <a:t>2.8%</a:t>
                      </a:r>
                    </a:p>
                  </a:txBody>
                  <a:tcPr marL="9525" marR="9525" marT="9525" marB="0"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a:noFill/>
                    </a:lnT>
                    <a:lnB w="19050" cap="flat" cmpd="sng" algn="ctr">
                      <a:solidFill>
                        <a:srgbClr val="F4AF00"/>
                      </a:solidFill>
                      <a:prstDash val="solid"/>
                      <a:round/>
                      <a:headEnd type="none" w="med" len="med"/>
                      <a:tailEnd type="none" w="med" len="med"/>
                    </a:lnB>
                    <a:solidFill>
                      <a:schemeClr val="bg1">
                        <a:lumMod val="75000"/>
                      </a:schemeClr>
                    </a:solidFill>
                  </a:tcPr>
                </a:tc>
                <a:tc>
                  <a:txBody>
                    <a:bodyPr/>
                    <a:lstStyle/>
                    <a:p>
                      <a:pPr algn="ctr" fontAlgn="ctr"/>
                      <a:r>
                        <a:rPr lang="en-GB" sz="1550" b="0" i="0" u="none" strike="noStrike" dirty="0">
                          <a:solidFill>
                            <a:schemeClr val="tx1"/>
                          </a:solidFill>
                          <a:effectLst/>
                          <a:latin typeface="Corbel" panose="020B0503020204020204" pitchFamily="34" charset="0"/>
                        </a:rPr>
                        <a:t>-46.4%</a:t>
                      </a:r>
                    </a:p>
                  </a:txBody>
                  <a:tcPr marL="9525" marR="9525" marT="9525" marB="0" anchor="ctr">
                    <a:lnL w="12700" cap="flat" cmpd="sng" algn="ctr">
                      <a:solidFill>
                        <a:schemeClr val="bg1">
                          <a:lumMod val="75000"/>
                        </a:schemeClr>
                      </a:solidFill>
                      <a:prstDash val="solid"/>
                      <a:round/>
                      <a:headEnd type="none" w="med" len="med"/>
                      <a:tailEnd type="none" w="med" len="med"/>
                    </a:lnL>
                    <a:lnR w="19050" cap="flat" cmpd="sng" algn="ctr">
                      <a:solidFill>
                        <a:schemeClr val="bg1">
                          <a:lumMod val="75000"/>
                        </a:schemeClr>
                      </a:solidFill>
                      <a:prstDash val="solid"/>
                      <a:round/>
                      <a:headEnd type="none" w="med" len="med"/>
                      <a:tailEnd type="none" w="med" len="med"/>
                    </a:lnR>
                    <a:lnT>
                      <a:noFill/>
                    </a:lnT>
                    <a:lnB w="19050" cap="flat" cmpd="sng" algn="ctr">
                      <a:solidFill>
                        <a:srgbClr val="F4AF00"/>
                      </a:solidFill>
                      <a:prstDash val="solid"/>
                      <a:round/>
                      <a:headEnd type="none" w="med" len="med"/>
                      <a:tailEnd type="none" w="med" len="med"/>
                    </a:lnB>
                    <a:noFill/>
                  </a:tcPr>
                </a:tc>
                <a:tc>
                  <a:txBody>
                    <a:bodyPr/>
                    <a:lstStyle/>
                    <a:p>
                      <a:pPr algn="ctr" fontAlgn="ctr"/>
                      <a:r>
                        <a:rPr lang="en-GB" sz="1550" b="0" i="0" u="none" strike="noStrike" dirty="0">
                          <a:solidFill>
                            <a:schemeClr val="tx1"/>
                          </a:solidFill>
                          <a:effectLst/>
                          <a:latin typeface="Corbel" panose="020B0503020204020204" pitchFamily="34" charset="0"/>
                        </a:rPr>
                        <a:t>0.2%</a:t>
                      </a:r>
                    </a:p>
                  </a:txBody>
                  <a:tcPr marL="9525" marR="9525" marT="9525" marB="0" anchor="ctr">
                    <a:lnL w="19050" cap="flat" cmpd="sng" algn="ctr">
                      <a:solidFill>
                        <a:schemeClr val="bg1">
                          <a:lumMod val="75000"/>
                        </a:schemeClr>
                      </a:solidFill>
                      <a:prstDash val="solid"/>
                      <a:round/>
                      <a:headEnd type="none" w="med" len="med"/>
                      <a:tailEnd type="none" w="med" len="med"/>
                    </a:lnL>
                    <a:lnR>
                      <a:noFill/>
                    </a:lnR>
                    <a:lnT>
                      <a:noFill/>
                    </a:lnT>
                    <a:lnB w="19050" cap="flat" cmpd="sng" algn="ctr">
                      <a:solidFill>
                        <a:srgbClr val="F4AF00"/>
                      </a:solidFill>
                      <a:prstDash val="solid"/>
                      <a:round/>
                      <a:headEnd type="none" w="med" len="med"/>
                      <a:tailEnd type="none" w="med" len="med"/>
                    </a:lnB>
                  </a:tcPr>
                </a:tc>
                <a:extLst>
                  <a:ext uri="{0D108BD9-81ED-4DB2-BD59-A6C34878D82A}">
                    <a16:rowId xmlns:a16="http://schemas.microsoft.com/office/drawing/2014/main" xmlns="" val="10011"/>
                  </a:ext>
                </a:extLst>
              </a:tr>
              <a:tr h="203852">
                <a:tc rowSpan="2">
                  <a:txBody>
                    <a:bodyPr/>
                    <a:lstStyle/>
                    <a:p>
                      <a:pPr algn="ctr" rtl="0" fontAlgn="ctr"/>
                      <a:r>
                        <a:rPr lang="en-GB" sz="1550" b="1" i="0" u="none" strike="noStrike" dirty="0">
                          <a:solidFill>
                            <a:schemeClr val="tx1"/>
                          </a:solidFill>
                          <a:effectLst/>
                          <a:latin typeface="Corbel" panose="020B0503020204020204" pitchFamily="34" charset="0"/>
                        </a:rPr>
                        <a:t>Capital &amp; Liquidity </a:t>
                      </a:r>
                    </a:p>
                  </a:txBody>
                  <a:tcPr marL="7550" marR="7550" marT="7550" marB="0" anchor="ctr">
                    <a:lnL>
                      <a:noFill/>
                    </a:lnL>
                    <a:lnR>
                      <a:noFill/>
                    </a:lnR>
                    <a:lnT w="19050" cap="flat" cmpd="sng" algn="ctr">
                      <a:solidFill>
                        <a:srgbClr val="F4AF00"/>
                      </a:solidFill>
                      <a:prstDash val="solid"/>
                      <a:round/>
                      <a:headEnd type="none" w="med" len="med"/>
                      <a:tailEnd type="none" w="med" len="med"/>
                    </a:lnT>
                    <a:lnB w="19050" cap="flat" cmpd="sng" algn="ctr">
                      <a:solidFill>
                        <a:srgbClr val="F4AF00"/>
                      </a:solidFill>
                      <a:prstDash val="solid"/>
                      <a:round/>
                      <a:headEnd type="none" w="med" len="med"/>
                      <a:tailEnd type="none" w="med" len="med"/>
                    </a:lnB>
                  </a:tcPr>
                </a:tc>
                <a:tc>
                  <a:txBody>
                    <a:bodyPr/>
                    <a:lstStyle/>
                    <a:p>
                      <a:pPr algn="l" rtl="0" fontAlgn="ctr"/>
                      <a:r>
                        <a:rPr lang="en-GB" sz="1550" b="0" i="0" u="none" strike="noStrike" dirty="0">
                          <a:solidFill>
                            <a:schemeClr val="tx1"/>
                          </a:solidFill>
                          <a:effectLst/>
                          <a:latin typeface="Corbel" panose="020B0503020204020204" pitchFamily="34" charset="0"/>
                        </a:rPr>
                        <a:t>Capital Adequacy Ratio </a:t>
                      </a:r>
                    </a:p>
                  </a:txBody>
                  <a:tcPr marL="7550" marR="7550" marT="7550" marB="0" anchor="ctr">
                    <a:lnL>
                      <a:noFill/>
                    </a:lnL>
                    <a:lnR w="19050" cap="flat" cmpd="sng" algn="ctr">
                      <a:solidFill>
                        <a:srgbClr val="7F7F7F"/>
                      </a:solidFill>
                      <a:prstDash val="solid"/>
                      <a:round/>
                      <a:headEnd type="none" w="med" len="med"/>
                      <a:tailEnd type="none" w="med" len="med"/>
                    </a:lnR>
                    <a:lnT w="19050" cap="flat" cmpd="sng" algn="ctr">
                      <a:solidFill>
                        <a:srgbClr val="F4AF00"/>
                      </a:solidFill>
                      <a:prstDash val="solid"/>
                      <a:round/>
                      <a:headEnd type="none" w="med" len="med"/>
                      <a:tailEnd type="none" w="med" len="med"/>
                    </a:lnT>
                    <a:lnB>
                      <a:noFill/>
                    </a:lnB>
                  </a:tcPr>
                </a:tc>
                <a:tc>
                  <a:txBody>
                    <a:bodyPr/>
                    <a:lstStyle/>
                    <a:p>
                      <a:pPr algn="ctr" fontAlgn="ctr"/>
                      <a:r>
                        <a:rPr lang="en-GB" sz="1550" b="0" i="0" u="none" strike="noStrike" dirty="0">
                          <a:solidFill>
                            <a:schemeClr val="tx1"/>
                          </a:solidFill>
                          <a:effectLst/>
                          <a:latin typeface="Corbel" panose="020B0503020204020204" pitchFamily="34" charset="0"/>
                        </a:rPr>
                        <a:t>17.2%</a:t>
                      </a:r>
                    </a:p>
                  </a:txBody>
                  <a:tcPr marL="9525" marR="9525" marT="9525" marB="0" anchor="ctr">
                    <a:lnL w="19050" cap="flat" cmpd="sng" algn="ctr">
                      <a:solidFill>
                        <a:srgbClr val="7F7F7F"/>
                      </a:solidFill>
                      <a:prstDash val="solid"/>
                      <a:round/>
                      <a:headEnd type="none" w="med" len="med"/>
                      <a:tailEnd type="none" w="med" len="med"/>
                    </a:lnL>
                    <a:lnR w="19050" cap="flat" cmpd="sng" algn="ctr">
                      <a:solidFill>
                        <a:schemeClr val="bg1">
                          <a:lumMod val="75000"/>
                        </a:schemeClr>
                      </a:solidFill>
                      <a:prstDash val="solid"/>
                      <a:round/>
                      <a:headEnd type="none" w="med" len="med"/>
                      <a:tailEnd type="none" w="med" len="med"/>
                    </a:lnR>
                    <a:lnT w="19050" cap="flat" cmpd="sng" algn="ctr">
                      <a:solidFill>
                        <a:srgbClr val="F4AF00"/>
                      </a:solidFill>
                      <a:prstDash val="solid"/>
                      <a:round/>
                      <a:headEnd type="none" w="med" len="med"/>
                      <a:tailEnd type="none" w="med" len="med"/>
                    </a:lnT>
                    <a:lnB>
                      <a:noFill/>
                    </a:lnB>
                  </a:tcPr>
                </a:tc>
                <a:tc>
                  <a:txBody>
                    <a:bodyPr/>
                    <a:lstStyle/>
                    <a:p>
                      <a:pPr algn="ctr" fontAlgn="ctr"/>
                      <a:r>
                        <a:rPr lang="en-GB" sz="1550" b="0" i="0" u="none" strike="noStrike" dirty="0">
                          <a:solidFill>
                            <a:schemeClr val="tx1"/>
                          </a:solidFill>
                          <a:effectLst/>
                          <a:latin typeface="Corbel" panose="020B0503020204020204" pitchFamily="34" charset="0"/>
                        </a:rPr>
                        <a:t>16.9%</a:t>
                      </a:r>
                    </a:p>
                  </a:txBody>
                  <a:tcPr marL="9525" marR="9525" marT="9525" marB="0" anchor="ctr">
                    <a:lnL w="19050" cap="flat" cmpd="sng" algn="ctr">
                      <a:solidFill>
                        <a:schemeClr val="bg1">
                          <a:lumMod val="75000"/>
                        </a:schemeClr>
                      </a:solidFill>
                      <a:prstDash val="solid"/>
                      <a:round/>
                      <a:headEnd type="none" w="med" len="med"/>
                      <a:tailEnd type="none" w="med" len="med"/>
                    </a:lnL>
                    <a:lnR>
                      <a:noFill/>
                    </a:lnR>
                    <a:lnT w="19050" cap="flat" cmpd="sng" algn="ctr">
                      <a:solidFill>
                        <a:srgbClr val="F4AF00"/>
                      </a:solidFill>
                      <a:prstDash val="solid"/>
                      <a:round/>
                      <a:headEnd type="none" w="med" len="med"/>
                      <a:tailEnd type="none" w="med" len="med"/>
                    </a:lnT>
                    <a:lnB>
                      <a:noFill/>
                    </a:lnB>
                    <a:noFill/>
                  </a:tcPr>
                </a:tc>
                <a:tc>
                  <a:txBody>
                    <a:bodyPr/>
                    <a:lstStyle/>
                    <a:p>
                      <a:pPr algn="ctr" fontAlgn="ctr"/>
                      <a:r>
                        <a:rPr lang="en-GB" sz="1550" b="0" i="0" u="none" strike="noStrike" dirty="0" smtClean="0">
                          <a:solidFill>
                            <a:schemeClr val="tx1"/>
                          </a:solidFill>
                          <a:effectLst/>
                          <a:latin typeface="Corbel" panose="020B0503020204020204" pitchFamily="34" charset="0"/>
                        </a:rPr>
                        <a:t>17.1</a:t>
                      </a:r>
                      <a:r>
                        <a:rPr lang="en-GB" sz="1550" b="0" i="0" u="none" strike="noStrike" dirty="0">
                          <a:solidFill>
                            <a:schemeClr val="tx1"/>
                          </a:solidFill>
                          <a:effectLst/>
                          <a:latin typeface="Corbel" panose="020B0503020204020204" pitchFamily="34" charset="0"/>
                        </a:rPr>
                        <a:t>%</a:t>
                      </a:r>
                    </a:p>
                  </a:txBody>
                  <a:tcPr marL="9525" marR="9525" marT="9525" marB="0"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9050" cap="flat" cmpd="sng" algn="ctr">
                      <a:solidFill>
                        <a:srgbClr val="F4AF00"/>
                      </a:solidFill>
                      <a:prstDash val="solid"/>
                      <a:round/>
                      <a:headEnd type="none" w="med" len="med"/>
                      <a:tailEnd type="none" w="med" len="med"/>
                    </a:lnT>
                    <a:lnB>
                      <a:noFill/>
                    </a:lnB>
                    <a:solidFill>
                      <a:schemeClr val="bg1">
                        <a:lumMod val="75000"/>
                      </a:schemeClr>
                    </a:solidFill>
                  </a:tcPr>
                </a:tc>
                <a:tc>
                  <a:txBody>
                    <a:bodyPr/>
                    <a:lstStyle/>
                    <a:p>
                      <a:pPr algn="ctr" fontAlgn="ctr"/>
                      <a:r>
                        <a:rPr lang="en-GB" sz="1550" b="0" i="0" u="none" strike="noStrike" dirty="0" smtClean="0">
                          <a:solidFill>
                            <a:schemeClr val="tx1"/>
                          </a:solidFill>
                          <a:effectLst/>
                          <a:latin typeface="Corbel" panose="020B0503020204020204" pitchFamily="34" charset="0"/>
                        </a:rPr>
                        <a:t>1.2%</a:t>
                      </a:r>
                      <a:endParaRPr lang="en-GB" sz="1550" b="0" i="0" u="none" strike="noStrike" dirty="0">
                        <a:solidFill>
                          <a:schemeClr val="tx1"/>
                        </a:solidFill>
                        <a:effectLst/>
                        <a:latin typeface="Corbel" panose="020B0503020204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19050" cap="flat" cmpd="sng" algn="ctr">
                      <a:solidFill>
                        <a:schemeClr val="bg1">
                          <a:lumMod val="75000"/>
                        </a:schemeClr>
                      </a:solidFill>
                      <a:prstDash val="solid"/>
                      <a:round/>
                      <a:headEnd type="none" w="med" len="med"/>
                      <a:tailEnd type="none" w="med" len="med"/>
                    </a:lnR>
                    <a:lnT w="19050" cap="flat" cmpd="sng" algn="ctr">
                      <a:solidFill>
                        <a:srgbClr val="F4AF00"/>
                      </a:solidFill>
                      <a:prstDash val="solid"/>
                      <a:round/>
                      <a:headEnd type="none" w="med" len="med"/>
                      <a:tailEnd type="none" w="med" len="med"/>
                    </a:lnT>
                    <a:lnB>
                      <a:noFill/>
                    </a:lnB>
                    <a:noFill/>
                  </a:tcPr>
                </a:tc>
                <a:tc>
                  <a:txBody>
                    <a:bodyPr/>
                    <a:lstStyle/>
                    <a:p>
                      <a:pPr algn="ctr" fontAlgn="ctr"/>
                      <a:r>
                        <a:rPr lang="en-GB" sz="1550" b="0" i="0" u="none" strike="noStrike" dirty="0" smtClean="0">
                          <a:solidFill>
                            <a:schemeClr val="tx1"/>
                          </a:solidFill>
                          <a:effectLst/>
                          <a:latin typeface="Corbel" panose="020B0503020204020204" pitchFamily="34" charset="0"/>
                        </a:rPr>
                        <a:t>-0.7%</a:t>
                      </a:r>
                      <a:endParaRPr lang="en-GB" sz="1550" b="0" i="0" u="none" strike="noStrike" dirty="0">
                        <a:solidFill>
                          <a:schemeClr val="tx1"/>
                        </a:solidFill>
                        <a:effectLst/>
                        <a:latin typeface="Corbel" panose="020B0503020204020204" pitchFamily="34" charset="0"/>
                      </a:endParaRPr>
                    </a:p>
                  </a:txBody>
                  <a:tcPr marL="9525" marR="9525" marT="9525" marB="0" anchor="ctr">
                    <a:lnL w="19050" cap="flat" cmpd="sng" algn="ctr">
                      <a:solidFill>
                        <a:schemeClr val="bg1">
                          <a:lumMod val="75000"/>
                        </a:schemeClr>
                      </a:solidFill>
                      <a:prstDash val="solid"/>
                      <a:round/>
                      <a:headEnd type="none" w="med" len="med"/>
                      <a:tailEnd type="none" w="med" len="med"/>
                    </a:lnL>
                    <a:lnR>
                      <a:noFill/>
                    </a:lnR>
                    <a:lnT w="19050" cap="flat" cmpd="sng" algn="ctr">
                      <a:solidFill>
                        <a:srgbClr val="F4AF00"/>
                      </a:solidFill>
                      <a:prstDash val="solid"/>
                      <a:round/>
                      <a:headEnd type="none" w="med" len="med"/>
                      <a:tailEnd type="none" w="med" len="med"/>
                    </a:lnT>
                    <a:lnB>
                      <a:noFill/>
                    </a:lnB>
                  </a:tcPr>
                </a:tc>
                <a:extLst>
                  <a:ext uri="{0D108BD9-81ED-4DB2-BD59-A6C34878D82A}">
                    <a16:rowId xmlns:a16="http://schemas.microsoft.com/office/drawing/2014/main" xmlns="" val="10012"/>
                  </a:ext>
                </a:extLst>
              </a:tr>
              <a:tr h="203852">
                <a:tc vMerge="1">
                  <a:txBody>
                    <a:bodyPr/>
                    <a:lstStyle/>
                    <a:p>
                      <a:endParaRPr lang="en-GB"/>
                    </a:p>
                  </a:txBody>
                  <a:tcPr/>
                </a:tc>
                <a:tc>
                  <a:txBody>
                    <a:bodyPr/>
                    <a:lstStyle/>
                    <a:p>
                      <a:pPr algn="l" rtl="0" fontAlgn="ctr"/>
                      <a:r>
                        <a:rPr lang="en-GB" sz="1550" b="0" i="0" u="none" strike="noStrike" dirty="0">
                          <a:solidFill>
                            <a:schemeClr val="tx1"/>
                          </a:solidFill>
                          <a:effectLst/>
                          <a:latin typeface="Corbel" panose="020B0503020204020204" pitchFamily="34" charset="0"/>
                        </a:rPr>
                        <a:t>Liquidity Ratio</a:t>
                      </a:r>
                      <a:r>
                        <a:rPr lang="en-GB" sz="1550" b="0" i="0" u="none" strike="noStrike" baseline="30000" dirty="0">
                          <a:solidFill>
                            <a:schemeClr val="tx1"/>
                          </a:solidFill>
                          <a:effectLst/>
                          <a:latin typeface="Corbel" panose="020B0503020204020204" pitchFamily="34" charset="0"/>
                        </a:rPr>
                        <a:t> </a:t>
                      </a:r>
                      <a:r>
                        <a:rPr lang="en-GB" sz="1550" b="0" i="0" u="none" strike="noStrike" dirty="0">
                          <a:solidFill>
                            <a:schemeClr val="tx1"/>
                          </a:solidFill>
                          <a:effectLst/>
                          <a:latin typeface="Corbel" panose="020B0503020204020204" pitchFamily="34" charset="0"/>
                        </a:rPr>
                        <a:t> </a:t>
                      </a:r>
                    </a:p>
                  </a:txBody>
                  <a:tcPr marL="7550" marR="7550" marT="7550" marB="0" anchor="ctr">
                    <a:lnL>
                      <a:noFill/>
                    </a:lnL>
                    <a:lnR w="19050" cap="flat" cmpd="sng" algn="ctr">
                      <a:solidFill>
                        <a:srgbClr val="7F7F7F"/>
                      </a:solidFill>
                      <a:prstDash val="solid"/>
                      <a:round/>
                      <a:headEnd type="none" w="med" len="med"/>
                      <a:tailEnd type="none" w="med" len="med"/>
                    </a:lnR>
                    <a:lnT>
                      <a:noFill/>
                    </a:lnT>
                    <a:lnB w="19050" cap="flat" cmpd="sng" algn="ctr">
                      <a:solidFill>
                        <a:srgbClr val="F4AF00"/>
                      </a:solidFill>
                      <a:prstDash val="solid"/>
                      <a:round/>
                      <a:headEnd type="none" w="med" len="med"/>
                      <a:tailEnd type="none" w="med" len="med"/>
                    </a:lnB>
                  </a:tcPr>
                </a:tc>
                <a:tc>
                  <a:txBody>
                    <a:bodyPr/>
                    <a:lstStyle/>
                    <a:p>
                      <a:pPr algn="ctr" fontAlgn="ctr"/>
                      <a:r>
                        <a:rPr lang="en-GB" sz="1550" b="0" i="0" u="none" strike="noStrike" dirty="0">
                          <a:solidFill>
                            <a:schemeClr val="tx1"/>
                          </a:solidFill>
                          <a:effectLst/>
                          <a:latin typeface="Corbel" panose="020B0503020204020204" pitchFamily="34" charset="0"/>
                        </a:rPr>
                        <a:t>31.9%</a:t>
                      </a:r>
                    </a:p>
                  </a:txBody>
                  <a:tcPr marL="9525" marR="9525" marT="9525" marB="0" anchor="ctr">
                    <a:lnL w="19050" cap="flat" cmpd="sng" algn="ctr">
                      <a:solidFill>
                        <a:srgbClr val="7F7F7F"/>
                      </a:solidFill>
                      <a:prstDash val="solid"/>
                      <a:round/>
                      <a:headEnd type="none" w="med" len="med"/>
                      <a:tailEnd type="none" w="med" len="med"/>
                    </a:lnL>
                    <a:lnR w="19050" cap="flat" cmpd="sng" algn="ctr">
                      <a:solidFill>
                        <a:schemeClr val="bg1">
                          <a:lumMod val="75000"/>
                        </a:schemeClr>
                      </a:solidFill>
                      <a:prstDash val="solid"/>
                      <a:round/>
                      <a:headEnd type="none" w="med" len="med"/>
                      <a:tailEnd type="none" w="med" len="med"/>
                    </a:lnR>
                    <a:lnT>
                      <a:noFill/>
                    </a:lnT>
                    <a:lnB w="19050" cap="flat" cmpd="sng" algn="ctr">
                      <a:solidFill>
                        <a:srgbClr val="F4AF00"/>
                      </a:solidFill>
                      <a:prstDash val="solid"/>
                      <a:round/>
                      <a:headEnd type="none" w="med" len="med"/>
                      <a:tailEnd type="none" w="med" len="med"/>
                    </a:lnB>
                  </a:tcPr>
                </a:tc>
                <a:tc>
                  <a:txBody>
                    <a:bodyPr/>
                    <a:lstStyle/>
                    <a:p>
                      <a:pPr algn="ctr" fontAlgn="ctr"/>
                      <a:r>
                        <a:rPr lang="en-GB" sz="1550" b="0" i="0" u="none" strike="noStrike" dirty="0">
                          <a:solidFill>
                            <a:schemeClr val="tx1"/>
                          </a:solidFill>
                          <a:effectLst/>
                          <a:latin typeface="Corbel" panose="020B0503020204020204" pitchFamily="34" charset="0"/>
                        </a:rPr>
                        <a:t>36.6%</a:t>
                      </a:r>
                    </a:p>
                  </a:txBody>
                  <a:tcPr marL="9525" marR="9525" marT="9525" marB="0" anchor="ctr">
                    <a:lnL w="19050" cap="flat" cmpd="sng" algn="ctr">
                      <a:solidFill>
                        <a:schemeClr val="bg1">
                          <a:lumMod val="75000"/>
                        </a:schemeClr>
                      </a:solidFill>
                      <a:prstDash val="solid"/>
                      <a:round/>
                      <a:headEnd type="none" w="med" len="med"/>
                      <a:tailEnd type="none" w="med" len="med"/>
                    </a:lnL>
                    <a:lnR>
                      <a:noFill/>
                    </a:lnR>
                    <a:lnT>
                      <a:noFill/>
                    </a:lnT>
                    <a:lnB w="19050" cap="flat" cmpd="sng" algn="ctr">
                      <a:solidFill>
                        <a:srgbClr val="F4AF00"/>
                      </a:solidFill>
                      <a:prstDash val="solid"/>
                      <a:round/>
                      <a:headEnd type="none" w="med" len="med"/>
                      <a:tailEnd type="none" w="med" len="med"/>
                    </a:lnB>
                    <a:noFill/>
                  </a:tcPr>
                </a:tc>
                <a:tc>
                  <a:txBody>
                    <a:bodyPr/>
                    <a:lstStyle/>
                    <a:p>
                      <a:pPr algn="ctr" fontAlgn="ctr"/>
                      <a:r>
                        <a:rPr lang="en-GB" sz="1550" b="0" i="0" u="none" strike="noStrike" dirty="0">
                          <a:solidFill>
                            <a:schemeClr val="tx1"/>
                          </a:solidFill>
                          <a:effectLst/>
                          <a:latin typeface="Corbel" panose="020B0503020204020204" pitchFamily="34" charset="0"/>
                        </a:rPr>
                        <a:t>46.6%</a:t>
                      </a:r>
                    </a:p>
                  </a:txBody>
                  <a:tcPr marL="9525" marR="9525" marT="9525" marB="0"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a:noFill/>
                    </a:lnT>
                    <a:lnB w="19050" cap="flat" cmpd="sng" algn="ctr">
                      <a:solidFill>
                        <a:srgbClr val="F4AF00"/>
                      </a:solidFill>
                      <a:prstDash val="solid"/>
                      <a:round/>
                      <a:headEnd type="none" w="med" len="med"/>
                      <a:tailEnd type="none" w="med" len="med"/>
                    </a:lnB>
                    <a:solidFill>
                      <a:schemeClr val="bg1">
                        <a:lumMod val="75000"/>
                      </a:schemeClr>
                    </a:solidFill>
                  </a:tcPr>
                </a:tc>
                <a:tc>
                  <a:txBody>
                    <a:bodyPr/>
                    <a:lstStyle/>
                    <a:p>
                      <a:pPr algn="ctr" fontAlgn="ctr"/>
                      <a:r>
                        <a:rPr lang="en-GB" sz="1550" b="0" i="0" u="none" strike="noStrike" dirty="0">
                          <a:solidFill>
                            <a:schemeClr val="tx1"/>
                          </a:solidFill>
                          <a:effectLst/>
                          <a:latin typeface="Corbel" panose="020B0503020204020204" pitchFamily="34" charset="0"/>
                        </a:rPr>
                        <a:t>27.2%</a:t>
                      </a:r>
                    </a:p>
                  </a:txBody>
                  <a:tcPr marL="9525" marR="9525" marT="9525" marB="0" anchor="ctr">
                    <a:lnL w="12700" cap="flat" cmpd="sng" algn="ctr">
                      <a:solidFill>
                        <a:schemeClr val="bg1">
                          <a:lumMod val="75000"/>
                        </a:schemeClr>
                      </a:solidFill>
                      <a:prstDash val="solid"/>
                      <a:round/>
                      <a:headEnd type="none" w="med" len="med"/>
                      <a:tailEnd type="none" w="med" len="med"/>
                    </a:lnL>
                    <a:lnR w="19050" cap="flat" cmpd="sng" algn="ctr">
                      <a:solidFill>
                        <a:schemeClr val="bg1">
                          <a:lumMod val="75000"/>
                        </a:schemeClr>
                      </a:solidFill>
                      <a:prstDash val="solid"/>
                      <a:round/>
                      <a:headEnd type="none" w="med" len="med"/>
                      <a:tailEnd type="none" w="med" len="med"/>
                    </a:lnR>
                    <a:lnT>
                      <a:noFill/>
                    </a:lnT>
                    <a:lnB w="19050" cap="flat" cmpd="sng" algn="ctr">
                      <a:solidFill>
                        <a:srgbClr val="F4AF00"/>
                      </a:solidFill>
                      <a:prstDash val="solid"/>
                      <a:round/>
                      <a:headEnd type="none" w="med" len="med"/>
                      <a:tailEnd type="none" w="med" len="med"/>
                    </a:lnB>
                    <a:noFill/>
                  </a:tcPr>
                </a:tc>
                <a:tc>
                  <a:txBody>
                    <a:bodyPr/>
                    <a:lstStyle/>
                    <a:p>
                      <a:pPr algn="ctr" fontAlgn="ctr"/>
                      <a:r>
                        <a:rPr lang="en-GB" sz="1550" b="0" i="0" u="none" strike="noStrike" dirty="0">
                          <a:solidFill>
                            <a:schemeClr val="tx1"/>
                          </a:solidFill>
                          <a:effectLst/>
                          <a:latin typeface="Corbel" panose="020B0503020204020204" pitchFamily="34" charset="0"/>
                        </a:rPr>
                        <a:t>46.1%</a:t>
                      </a:r>
                    </a:p>
                  </a:txBody>
                  <a:tcPr marL="9525" marR="9525" marT="9525" marB="0" anchor="ctr">
                    <a:lnL w="19050" cap="flat" cmpd="sng" algn="ctr">
                      <a:solidFill>
                        <a:schemeClr val="bg1">
                          <a:lumMod val="75000"/>
                        </a:schemeClr>
                      </a:solidFill>
                      <a:prstDash val="solid"/>
                      <a:round/>
                      <a:headEnd type="none" w="med" len="med"/>
                      <a:tailEnd type="none" w="med" len="med"/>
                    </a:lnL>
                    <a:lnR>
                      <a:noFill/>
                    </a:lnR>
                    <a:lnT>
                      <a:noFill/>
                    </a:lnT>
                    <a:lnB w="19050" cap="flat" cmpd="sng" algn="ctr">
                      <a:solidFill>
                        <a:srgbClr val="F4AF00"/>
                      </a:solidFill>
                      <a:prstDash val="solid"/>
                      <a:round/>
                      <a:headEnd type="none" w="med" len="med"/>
                      <a:tailEnd type="none" w="med" len="med"/>
                    </a:lnB>
                  </a:tcPr>
                </a:tc>
                <a:extLst>
                  <a:ext uri="{0D108BD9-81ED-4DB2-BD59-A6C34878D82A}">
                    <a16:rowId xmlns:a16="http://schemas.microsoft.com/office/drawing/2014/main" xmlns="" val="10013"/>
                  </a:ext>
                </a:extLst>
              </a:tr>
              <a:tr h="203852">
                <a:tc rowSpan="4">
                  <a:txBody>
                    <a:bodyPr/>
                    <a:lstStyle/>
                    <a:p>
                      <a:pPr algn="ctr" rtl="0" fontAlgn="ctr"/>
                      <a:r>
                        <a:rPr lang="en-GB" sz="1550" b="1" i="0" u="none" strike="noStrike" dirty="0">
                          <a:solidFill>
                            <a:schemeClr val="tx1"/>
                          </a:solidFill>
                          <a:effectLst/>
                          <a:latin typeface="Corbel" panose="020B0503020204020204" pitchFamily="34" charset="0"/>
                        </a:rPr>
                        <a:t>Investment</a:t>
                      </a:r>
                    </a:p>
                  </a:txBody>
                  <a:tcPr marL="7550" marR="7550" marT="7550" marB="0" anchor="ctr">
                    <a:lnL>
                      <a:noFill/>
                    </a:lnL>
                    <a:lnR>
                      <a:noFill/>
                    </a:lnR>
                    <a:lnT w="19050" cap="flat" cmpd="sng" algn="ctr">
                      <a:solidFill>
                        <a:srgbClr val="F4AF00"/>
                      </a:solidFill>
                      <a:prstDash val="solid"/>
                      <a:round/>
                      <a:headEnd type="none" w="med" len="med"/>
                      <a:tailEnd type="none" w="med" len="med"/>
                    </a:lnT>
                    <a:lnB w="19050" cap="flat" cmpd="sng" algn="ctr">
                      <a:solidFill>
                        <a:srgbClr val="F4AF00"/>
                      </a:solidFill>
                      <a:prstDash val="solid"/>
                      <a:round/>
                      <a:headEnd type="none" w="med" len="med"/>
                      <a:tailEnd type="none" w="med" len="med"/>
                    </a:lnB>
                  </a:tcPr>
                </a:tc>
                <a:tc>
                  <a:txBody>
                    <a:bodyPr/>
                    <a:lstStyle/>
                    <a:p>
                      <a:pPr algn="l" rtl="0" fontAlgn="ctr"/>
                      <a:r>
                        <a:rPr lang="en-GB" sz="1550" b="0" i="0" u="none" strike="noStrike" dirty="0">
                          <a:solidFill>
                            <a:schemeClr val="tx1"/>
                          </a:solidFill>
                          <a:effectLst/>
                          <a:latin typeface="Corbel" panose="020B0503020204020204" pitchFamily="34" charset="0"/>
                        </a:rPr>
                        <a:t>Share Price</a:t>
                      </a:r>
                    </a:p>
                  </a:txBody>
                  <a:tcPr marL="7550" marR="7550" marT="7550" marB="0" anchor="ctr">
                    <a:lnL>
                      <a:noFill/>
                    </a:lnL>
                    <a:lnR w="19050" cap="flat" cmpd="sng" algn="ctr">
                      <a:solidFill>
                        <a:srgbClr val="7F7F7F"/>
                      </a:solidFill>
                      <a:prstDash val="solid"/>
                      <a:round/>
                      <a:headEnd type="none" w="med" len="med"/>
                      <a:tailEnd type="none" w="med" len="med"/>
                    </a:lnR>
                    <a:lnT w="19050" cap="flat" cmpd="sng" algn="ctr">
                      <a:solidFill>
                        <a:srgbClr val="F4AF00"/>
                      </a:solidFill>
                      <a:prstDash val="solid"/>
                      <a:round/>
                      <a:headEnd type="none" w="med" len="med"/>
                      <a:tailEnd type="none" w="med" len="med"/>
                    </a:lnT>
                    <a:lnB>
                      <a:noFill/>
                    </a:lnB>
                  </a:tcPr>
                </a:tc>
                <a:tc>
                  <a:txBody>
                    <a:bodyPr/>
                    <a:lstStyle/>
                    <a:p>
                      <a:pPr algn="ctr" fontAlgn="ctr"/>
                      <a:r>
                        <a:rPr lang="en-GB" sz="1550" b="0" i="0" u="none" strike="noStrike" dirty="0">
                          <a:solidFill>
                            <a:schemeClr val="tx1"/>
                          </a:solidFill>
                          <a:effectLst/>
                          <a:latin typeface="Corbel" panose="020B0503020204020204" pitchFamily="34" charset="0"/>
                        </a:rPr>
                        <a:t>1.21 </a:t>
                      </a:r>
                    </a:p>
                  </a:txBody>
                  <a:tcPr marL="9525" marR="9525" marT="9525" marB="0" anchor="ctr">
                    <a:lnL w="19050" cap="flat" cmpd="sng" algn="ctr">
                      <a:solidFill>
                        <a:srgbClr val="7F7F7F"/>
                      </a:solidFill>
                      <a:prstDash val="solid"/>
                      <a:round/>
                      <a:headEnd type="none" w="med" len="med"/>
                      <a:tailEnd type="none" w="med" len="med"/>
                    </a:lnL>
                    <a:lnR w="19050" cap="flat" cmpd="sng" algn="ctr">
                      <a:solidFill>
                        <a:schemeClr val="bg1">
                          <a:lumMod val="75000"/>
                        </a:schemeClr>
                      </a:solidFill>
                      <a:prstDash val="solid"/>
                      <a:round/>
                      <a:headEnd type="none" w="med" len="med"/>
                      <a:tailEnd type="none" w="med" len="med"/>
                    </a:lnR>
                    <a:lnT w="19050" cap="flat" cmpd="sng" algn="ctr">
                      <a:solidFill>
                        <a:srgbClr val="F4AF00"/>
                      </a:solidFill>
                      <a:prstDash val="solid"/>
                      <a:round/>
                      <a:headEnd type="none" w="med" len="med"/>
                      <a:tailEnd type="none" w="med" len="med"/>
                    </a:lnT>
                    <a:lnB>
                      <a:noFill/>
                    </a:lnB>
                  </a:tcPr>
                </a:tc>
                <a:tc>
                  <a:txBody>
                    <a:bodyPr/>
                    <a:lstStyle/>
                    <a:p>
                      <a:pPr algn="ctr" fontAlgn="ctr"/>
                      <a:r>
                        <a:rPr lang="en-GB" sz="1550" b="0" i="0" u="none" strike="noStrike" dirty="0">
                          <a:solidFill>
                            <a:schemeClr val="tx1"/>
                          </a:solidFill>
                          <a:effectLst/>
                          <a:latin typeface="Corbel" panose="020B0503020204020204" pitchFamily="34" charset="0"/>
                        </a:rPr>
                        <a:t>1.48 </a:t>
                      </a:r>
                    </a:p>
                  </a:txBody>
                  <a:tcPr marL="9525" marR="9525" marT="9525" marB="0" anchor="ctr">
                    <a:lnL w="19050" cap="flat" cmpd="sng" algn="ctr">
                      <a:solidFill>
                        <a:schemeClr val="bg1">
                          <a:lumMod val="75000"/>
                        </a:schemeClr>
                      </a:solidFill>
                      <a:prstDash val="solid"/>
                      <a:round/>
                      <a:headEnd type="none" w="med" len="med"/>
                      <a:tailEnd type="none" w="med" len="med"/>
                    </a:lnL>
                    <a:lnR>
                      <a:noFill/>
                    </a:lnR>
                    <a:lnT w="19050" cap="flat" cmpd="sng" algn="ctr">
                      <a:solidFill>
                        <a:srgbClr val="F4AF00"/>
                      </a:solidFill>
                      <a:prstDash val="solid"/>
                      <a:round/>
                      <a:headEnd type="none" w="med" len="med"/>
                      <a:tailEnd type="none" w="med" len="med"/>
                    </a:lnT>
                    <a:lnB>
                      <a:noFill/>
                    </a:lnB>
                    <a:noFill/>
                  </a:tcPr>
                </a:tc>
                <a:tc>
                  <a:txBody>
                    <a:bodyPr/>
                    <a:lstStyle/>
                    <a:p>
                      <a:pPr algn="ctr" fontAlgn="ctr"/>
                      <a:r>
                        <a:rPr lang="en-GB" sz="1550" b="0" i="0" u="none" strike="noStrike" dirty="0">
                          <a:solidFill>
                            <a:schemeClr val="tx1"/>
                          </a:solidFill>
                          <a:effectLst/>
                          <a:latin typeface="Corbel" panose="020B0503020204020204" pitchFamily="34" charset="0"/>
                        </a:rPr>
                        <a:t>2.38 </a:t>
                      </a:r>
                    </a:p>
                  </a:txBody>
                  <a:tcPr marL="9525" marR="9525" marT="9525" marB="0"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9050" cap="flat" cmpd="sng" algn="ctr">
                      <a:solidFill>
                        <a:srgbClr val="F4AF00"/>
                      </a:solidFill>
                      <a:prstDash val="solid"/>
                      <a:round/>
                      <a:headEnd type="none" w="med" len="med"/>
                      <a:tailEnd type="none" w="med" len="med"/>
                    </a:lnT>
                    <a:lnB>
                      <a:noFill/>
                    </a:lnB>
                    <a:solidFill>
                      <a:schemeClr val="bg1">
                        <a:lumMod val="75000"/>
                      </a:schemeClr>
                    </a:solidFill>
                  </a:tcPr>
                </a:tc>
                <a:tc>
                  <a:txBody>
                    <a:bodyPr/>
                    <a:lstStyle/>
                    <a:p>
                      <a:pPr algn="ctr" fontAlgn="ctr"/>
                      <a:r>
                        <a:rPr lang="en-GB" sz="1550" b="0" i="0" u="none" strike="noStrike" dirty="0">
                          <a:solidFill>
                            <a:schemeClr val="tx1"/>
                          </a:solidFill>
                          <a:effectLst/>
                          <a:latin typeface="Corbel" panose="020B0503020204020204" pitchFamily="34" charset="0"/>
                        </a:rPr>
                        <a:t>60.8%</a:t>
                      </a:r>
                    </a:p>
                  </a:txBody>
                  <a:tcPr marL="9525" marR="9525" marT="9525" marB="0" anchor="ctr">
                    <a:lnL w="12700" cap="flat" cmpd="sng" algn="ctr">
                      <a:solidFill>
                        <a:schemeClr val="bg1">
                          <a:lumMod val="75000"/>
                        </a:schemeClr>
                      </a:solidFill>
                      <a:prstDash val="solid"/>
                      <a:round/>
                      <a:headEnd type="none" w="med" len="med"/>
                      <a:tailEnd type="none" w="med" len="med"/>
                    </a:lnL>
                    <a:lnR w="19050" cap="flat" cmpd="sng" algn="ctr">
                      <a:solidFill>
                        <a:schemeClr val="bg1">
                          <a:lumMod val="75000"/>
                        </a:schemeClr>
                      </a:solidFill>
                      <a:prstDash val="solid"/>
                      <a:round/>
                      <a:headEnd type="none" w="med" len="med"/>
                      <a:tailEnd type="none" w="med" len="med"/>
                    </a:lnR>
                    <a:lnT w="19050" cap="flat" cmpd="sng" algn="ctr">
                      <a:solidFill>
                        <a:srgbClr val="F4AF00"/>
                      </a:solidFill>
                      <a:prstDash val="solid"/>
                      <a:round/>
                      <a:headEnd type="none" w="med" len="med"/>
                      <a:tailEnd type="none" w="med" len="med"/>
                    </a:lnT>
                    <a:lnB>
                      <a:noFill/>
                    </a:lnB>
                    <a:noFill/>
                  </a:tcPr>
                </a:tc>
                <a:tc>
                  <a:txBody>
                    <a:bodyPr/>
                    <a:lstStyle/>
                    <a:p>
                      <a:pPr algn="ctr" fontAlgn="ctr"/>
                      <a:r>
                        <a:rPr lang="en-GB" sz="1550" b="0" i="0" u="none" strike="noStrike" dirty="0">
                          <a:solidFill>
                            <a:schemeClr val="tx1"/>
                          </a:solidFill>
                          <a:effectLst/>
                          <a:latin typeface="Corbel" panose="020B0503020204020204" pitchFamily="34" charset="0"/>
                        </a:rPr>
                        <a:t>96.7%</a:t>
                      </a:r>
                    </a:p>
                  </a:txBody>
                  <a:tcPr marL="9525" marR="9525" marT="9525" marB="0" anchor="ctr">
                    <a:lnL w="19050" cap="flat" cmpd="sng" algn="ctr">
                      <a:solidFill>
                        <a:schemeClr val="bg1">
                          <a:lumMod val="75000"/>
                        </a:schemeClr>
                      </a:solidFill>
                      <a:prstDash val="solid"/>
                      <a:round/>
                      <a:headEnd type="none" w="med" len="med"/>
                      <a:tailEnd type="none" w="med" len="med"/>
                    </a:lnL>
                    <a:lnR>
                      <a:noFill/>
                    </a:lnR>
                    <a:lnT w="19050" cap="flat" cmpd="sng" algn="ctr">
                      <a:solidFill>
                        <a:srgbClr val="F4AF00"/>
                      </a:solidFill>
                      <a:prstDash val="solid"/>
                      <a:round/>
                      <a:headEnd type="none" w="med" len="med"/>
                      <a:tailEnd type="none" w="med" len="med"/>
                    </a:lnT>
                    <a:lnB>
                      <a:noFill/>
                    </a:lnB>
                  </a:tcPr>
                </a:tc>
                <a:extLst>
                  <a:ext uri="{0D108BD9-81ED-4DB2-BD59-A6C34878D82A}">
                    <a16:rowId xmlns:a16="http://schemas.microsoft.com/office/drawing/2014/main" xmlns="" val="10014"/>
                  </a:ext>
                </a:extLst>
              </a:tr>
              <a:tr h="196302">
                <a:tc vMerge="1">
                  <a:txBody>
                    <a:bodyPr/>
                    <a:lstStyle/>
                    <a:p>
                      <a:endParaRPr lang="en-GB"/>
                    </a:p>
                  </a:txBody>
                  <a:tcPr/>
                </a:tc>
                <a:tc>
                  <a:txBody>
                    <a:bodyPr/>
                    <a:lstStyle/>
                    <a:p>
                      <a:pPr algn="l" rtl="0" fontAlgn="ctr"/>
                      <a:r>
                        <a:rPr lang="en-GB" sz="1550" b="0" i="0" u="none" strike="noStrike" dirty="0">
                          <a:solidFill>
                            <a:schemeClr val="tx1"/>
                          </a:solidFill>
                          <a:effectLst/>
                          <a:latin typeface="Corbel" panose="020B0503020204020204" pitchFamily="34" charset="0"/>
                        </a:rPr>
                        <a:t>NAV</a:t>
                      </a:r>
                    </a:p>
                  </a:txBody>
                  <a:tcPr marL="7550" marR="7550" marT="7550" marB="0" anchor="ctr">
                    <a:lnL>
                      <a:noFill/>
                    </a:lnL>
                    <a:lnR w="19050" cap="flat" cmpd="sng" algn="ctr">
                      <a:solidFill>
                        <a:srgbClr val="7F7F7F"/>
                      </a:solidFill>
                      <a:prstDash val="solid"/>
                      <a:round/>
                      <a:headEnd type="none" w="med" len="med"/>
                      <a:tailEnd type="none" w="med" len="med"/>
                    </a:lnR>
                    <a:lnT>
                      <a:noFill/>
                    </a:lnT>
                    <a:lnB>
                      <a:noFill/>
                    </a:lnB>
                  </a:tcPr>
                </a:tc>
                <a:tc>
                  <a:txBody>
                    <a:bodyPr/>
                    <a:lstStyle/>
                    <a:p>
                      <a:pPr algn="ctr" fontAlgn="ctr"/>
                      <a:r>
                        <a:rPr lang="en-GB" sz="1550" b="0" i="0" u="none" strike="noStrike" dirty="0">
                          <a:solidFill>
                            <a:schemeClr val="tx1"/>
                          </a:solidFill>
                          <a:effectLst/>
                          <a:latin typeface="Corbel" panose="020B0503020204020204" pitchFamily="34" charset="0"/>
                        </a:rPr>
                        <a:t>181.0 </a:t>
                      </a:r>
                    </a:p>
                  </a:txBody>
                  <a:tcPr marL="9525" marR="9525" marT="9525" marB="0" anchor="ctr">
                    <a:lnL w="19050" cap="flat" cmpd="sng" algn="ctr">
                      <a:solidFill>
                        <a:srgbClr val="7F7F7F"/>
                      </a:solidFill>
                      <a:prstDash val="solid"/>
                      <a:round/>
                      <a:headEnd type="none" w="med" len="med"/>
                      <a:tailEnd type="none" w="med" len="med"/>
                    </a:lnL>
                    <a:lnR w="19050" cap="flat" cmpd="sng" algn="ctr">
                      <a:solidFill>
                        <a:schemeClr val="bg1">
                          <a:lumMod val="75000"/>
                        </a:schemeClr>
                      </a:solidFill>
                      <a:prstDash val="solid"/>
                      <a:round/>
                      <a:headEnd type="none" w="med" len="med"/>
                      <a:tailEnd type="none" w="med" len="med"/>
                    </a:lnR>
                    <a:lnT>
                      <a:noFill/>
                    </a:lnT>
                    <a:lnB>
                      <a:noFill/>
                    </a:lnB>
                  </a:tcPr>
                </a:tc>
                <a:tc>
                  <a:txBody>
                    <a:bodyPr/>
                    <a:lstStyle/>
                    <a:p>
                      <a:pPr algn="ctr" fontAlgn="ctr"/>
                      <a:r>
                        <a:rPr lang="en-GB" sz="1550" b="0" i="0" u="none" strike="noStrike" dirty="0">
                          <a:solidFill>
                            <a:schemeClr val="tx1"/>
                          </a:solidFill>
                          <a:effectLst/>
                          <a:latin typeface="Corbel" panose="020B0503020204020204" pitchFamily="34" charset="0"/>
                        </a:rPr>
                        <a:t>189.0 </a:t>
                      </a:r>
                    </a:p>
                  </a:txBody>
                  <a:tcPr marL="9525" marR="9525" marT="9525" marB="0" anchor="ctr">
                    <a:lnL w="19050" cap="flat" cmpd="sng" algn="ctr">
                      <a:solidFill>
                        <a:schemeClr val="bg1">
                          <a:lumMod val="75000"/>
                        </a:schemeClr>
                      </a:solidFill>
                      <a:prstDash val="solid"/>
                      <a:round/>
                      <a:headEnd type="none" w="med" len="med"/>
                      <a:tailEnd type="none" w="med" len="med"/>
                    </a:lnL>
                    <a:lnR>
                      <a:noFill/>
                    </a:lnR>
                    <a:lnT>
                      <a:noFill/>
                    </a:lnT>
                    <a:lnB>
                      <a:noFill/>
                    </a:lnB>
                    <a:noFill/>
                  </a:tcPr>
                </a:tc>
                <a:tc>
                  <a:txBody>
                    <a:bodyPr/>
                    <a:lstStyle/>
                    <a:p>
                      <a:pPr algn="ctr" fontAlgn="ctr"/>
                      <a:r>
                        <a:rPr lang="en-GB" sz="1550" b="0" i="0" u="none" strike="noStrike" dirty="0">
                          <a:solidFill>
                            <a:schemeClr val="tx1"/>
                          </a:solidFill>
                          <a:effectLst/>
                          <a:latin typeface="Corbel" panose="020B0503020204020204" pitchFamily="34" charset="0"/>
                        </a:rPr>
                        <a:t>176.5 </a:t>
                      </a:r>
                    </a:p>
                  </a:txBody>
                  <a:tcPr marL="9525" marR="9525" marT="9525" marB="0"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a:noFill/>
                    </a:lnT>
                    <a:lnB>
                      <a:noFill/>
                    </a:lnB>
                    <a:solidFill>
                      <a:schemeClr val="bg1">
                        <a:lumMod val="75000"/>
                      </a:schemeClr>
                    </a:solidFill>
                  </a:tcPr>
                </a:tc>
                <a:tc>
                  <a:txBody>
                    <a:bodyPr/>
                    <a:lstStyle/>
                    <a:p>
                      <a:pPr algn="ctr" fontAlgn="ctr"/>
                      <a:r>
                        <a:rPr lang="en-GB" sz="1550" b="0" i="0" u="none" strike="noStrike" dirty="0">
                          <a:solidFill>
                            <a:schemeClr val="tx1"/>
                          </a:solidFill>
                          <a:effectLst/>
                          <a:latin typeface="Corbel" panose="020B0503020204020204" pitchFamily="34" charset="0"/>
                        </a:rPr>
                        <a:t>-6.6%</a:t>
                      </a:r>
                    </a:p>
                  </a:txBody>
                  <a:tcPr marL="9525" marR="9525" marT="9525" marB="0" anchor="ctr">
                    <a:lnL w="12700" cap="flat" cmpd="sng" algn="ctr">
                      <a:solidFill>
                        <a:schemeClr val="bg1">
                          <a:lumMod val="75000"/>
                        </a:schemeClr>
                      </a:solidFill>
                      <a:prstDash val="solid"/>
                      <a:round/>
                      <a:headEnd type="none" w="med" len="med"/>
                      <a:tailEnd type="none" w="med" len="med"/>
                    </a:lnL>
                    <a:lnR w="19050" cap="flat" cmpd="sng" algn="ctr">
                      <a:solidFill>
                        <a:schemeClr val="bg1">
                          <a:lumMod val="75000"/>
                        </a:schemeClr>
                      </a:solidFill>
                      <a:prstDash val="solid"/>
                      <a:round/>
                      <a:headEnd type="none" w="med" len="med"/>
                      <a:tailEnd type="none" w="med" len="med"/>
                    </a:lnR>
                    <a:lnT>
                      <a:noFill/>
                    </a:lnT>
                    <a:lnB>
                      <a:noFill/>
                    </a:lnB>
                    <a:noFill/>
                  </a:tcPr>
                </a:tc>
                <a:tc>
                  <a:txBody>
                    <a:bodyPr/>
                    <a:lstStyle/>
                    <a:p>
                      <a:pPr algn="ctr" fontAlgn="ctr"/>
                      <a:r>
                        <a:rPr lang="en-GB" sz="1550" b="0" i="0" u="none" strike="noStrike" dirty="0">
                          <a:solidFill>
                            <a:schemeClr val="tx1"/>
                          </a:solidFill>
                          <a:effectLst/>
                          <a:latin typeface="Corbel" panose="020B0503020204020204" pitchFamily="34" charset="0"/>
                        </a:rPr>
                        <a:t>-2.5%</a:t>
                      </a:r>
                    </a:p>
                  </a:txBody>
                  <a:tcPr marL="9525" marR="9525" marT="9525" marB="0" anchor="ctr">
                    <a:lnL w="19050" cap="flat" cmpd="sng" algn="ctr">
                      <a:solidFill>
                        <a:schemeClr val="bg1">
                          <a:lumMod val="75000"/>
                        </a:schemeClr>
                      </a:solidFill>
                      <a:prstDash val="solid"/>
                      <a:round/>
                      <a:headEnd type="none" w="med" len="med"/>
                      <a:tailEnd type="none" w="med" len="med"/>
                    </a:lnL>
                    <a:lnR>
                      <a:noFill/>
                    </a:lnR>
                    <a:lnT>
                      <a:noFill/>
                    </a:lnT>
                    <a:lnB>
                      <a:noFill/>
                    </a:lnB>
                  </a:tcPr>
                </a:tc>
                <a:extLst>
                  <a:ext uri="{0D108BD9-81ED-4DB2-BD59-A6C34878D82A}">
                    <a16:rowId xmlns:a16="http://schemas.microsoft.com/office/drawing/2014/main" xmlns="" val="10015"/>
                  </a:ext>
                </a:extLst>
              </a:tr>
              <a:tr h="196302">
                <a:tc vMerge="1">
                  <a:txBody>
                    <a:bodyPr/>
                    <a:lstStyle/>
                    <a:p>
                      <a:endParaRPr lang="en-GB"/>
                    </a:p>
                  </a:txBody>
                  <a:tcPr/>
                </a:tc>
                <a:tc>
                  <a:txBody>
                    <a:bodyPr/>
                    <a:lstStyle/>
                    <a:p>
                      <a:pPr algn="l" rtl="0" fontAlgn="ctr"/>
                      <a:r>
                        <a:rPr lang="en-GB" sz="1550" b="0" i="0" u="none" strike="noStrike" dirty="0">
                          <a:solidFill>
                            <a:schemeClr val="tx1"/>
                          </a:solidFill>
                          <a:effectLst/>
                          <a:latin typeface="Corbel" panose="020B0503020204020204" pitchFamily="34" charset="0"/>
                        </a:rPr>
                        <a:t>Dividend</a:t>
                      </a:r>
                    </a:p>
                  </a:txBody>
                  <a:tcPr marL="7550" marR="7550" marT="7550" marB="0" anchor="ctr">
                    <a:lnL>
                      <a:noFill/>
                    </a:lnL>
                    <a:lnR w="19050" cap="flat" cmpd="sng" algn="ctr">
                      <a:solidFill>
                        <a:srgbClr val="7F7F7F"/>
                      </a:solidFill>
                      <a:prstDash val="solid"/>
                      <a:round/>
                      <a:headEnd type="none" w="med" len="med"/>
                      <a:tailEnd type="none" w="med" len="med"/>
                    </a:lnR>
                    <a:lnT>
                      <a:noFill/>
                    </a:lnT>
                    <a:lnB>
                      <a:noFill/>
                    </a:lnB>
                  </a:tcPr>
                </a:tc>
                <a:tc>
                  <a:txBody>
                    <a:bodyPr/>
                    <a:lstStyle/>
                    <a:p>
                      <a:pPr algn="ctr" fontAlgn="ctr"/>
                      <a:r>
                        <a:rPr lang="en-GB" sz="1550" b="0" i="0" u="none" strike="noStrike" dirty="0">
                          <a:solidFill>
                            <a:schemeClr val="tx1"/>
                          </a:solidFill>
                          <a:effectLst/>
                          <a:latin typeface="Corbel" panose="020B0503020204020204" pitchFamily="34" charset="0"/>
                        </a:rPr>
                        <a:t>n/a</a:t>
                      </a:r>
                    </a:p>
                  </a:txBody>
                  <a:tcPr marL="9525" marR="9525" marT="9525" marB="0" anchor="ctr">
                    <a:lnL w="19050" cap="flat" cmpd="sng" algn="ctr">
                      <a:solidFill>
                        <a:srgbClr val="7F7F7F"/>
                      </a:solidFill>
                      <a:prstDash val="solid"/>
                      <a:round/>
                      <a:headEnd type="none" w="med" len="med"/>
                      <a:tailEnd type="none" w="med" len="med"/>
                    </a:lnL>
                    <a:lnR w="19050" cap="flat" cmpd="sng" algn="ctr">
                      <a:solidFill>
                        <a:schemeClr val="bg1">
                          <a:lumMod val="75000"/>
                        </a:schemeClr>
                      </a:solidFill>
                      <a:prstDash val="solid"/>
                      <a:round/>
                      <a:headEnd type="none" w="med" len="med"/>
                      <a:tailEnd type="none" w="med" len="med"/>
                    </a:lnR>
                    <a:lnT>
                      <a:noFill/>
                    </a:lnT>
                    <a:lnB>
                      <a:noFill/>
                    </a:lnB>
                  </a:tcPr>
                </a:tc>
                <a:tc>
                  <a:txBody>
                    <a:bodyPr/>
                    <a:lstStyle/>
                    <a:p>
                      <a:pPr algn="ctr" fontAlgn="ctr"/>
                      <a:r>
                        <a:rPr lang="en-GB" sz="1550" b="0" i="0" u="none" strike="noStrike" dirty="0">
                          <a:solidFill>
                            <a:schemeClr val="tx1"/>
                          </a:solidFill>
                          <a:effectLst/>
                          <a:latin typeface="Corbel" panose="020B0503020204020204" pitchFamily="34" charset="0"/>
                        </a:rPr>
                        <a:t>10k</a:t>
                      </a:r>
                    </a:p>
                  </a:txBody>
                  <a:tcPr marL="9525" marR="9525" marT="9525" marB="0" anchor="ctr">
                    <a:lnL w="19050" cap="flat" cmpd="sng" algn="ctr">
                      <a:solidFill>
                        <a:schemeClr val="bg1">
                          <a:lumMod val="75000"/>
                        </a:schemeClr>
                      </a:solidFill>
                      <a:prstDash val="solid"/>
                      <a:round/>
                      <a:headEnd type="none" w="med" len="med"/>
                      <a:tailEnd type="none" w="med" len="med"/>
                    </a:lnL>
                    <a:lnR>
                      <a:noFill/>
                    </a:lnR>
                    <a:lnT>
                      <a:noFill/>
                    </a:lnT>
                    <a:lnB>
                      <a:noFill/>
                    </a:lnB>
                    <a:noFill/>
                  </a:tcPr>
                </a:tc>
                <a:tc>
                  <a:txBody>
                    <a:bodyPr/>
                    <a:lstStyle/>
                    <a:p>
                      <a:pPr algn="ctr" fontAlgn="ctr"/>
                      <a:r>
                        <a:rPr lang="en-GB" sz="1550" b="0" i="0" u="none" strike="noStrike" dirty="0">
                          <a:solidFill>
                            <a:schemeClr val="tx1"/>
                          </a:solidFill>
                          <a:effectLst/>
                          <a:latin typeface="Corbel" panose="020B0503020204020204" pitchFamily="34" charset="0"/>
                        </a:rPr>
                        <a:t>n/a</a:t>
                      </a:r>
                    </a:p>
                  </a:txBody>
                  <a:tcPr marL="9525" marR="9525" marT="9525" marB="0"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a:noFill/>
                    </a:lnT>
                    <a:lnB>
                      <a:noFill/>
                    </a:lnB>
                    <a:solidFill>
                      <a:schemeClr val="bg1">
                        <a:lumMod val="75000"/>
                      </a:schemeClr>
                    </a:solidFill>
                  </a:tcPr>
                </a:tc>
                <a:tc>
                  <a:txBody>
                    <a:bodyPr/>
                    <a:lstStyle/>
                    <a:p>
                      <a:pPr algn="ctr" fontAlgn="ctr"/>
                      <a:r>
                        <a:rPr lang="en-GB" sz="1550" b="0" i="0" u="none" strike="noStrike" dirty="0">
                          <a:solidFill>
                            <a:schemeClr val="tx1"/>
                          </a:solidFill>
                          <a:effectLst/>
                          <a:latin typeface="Corbel" panose="020B0503020204020204" pitchFamily="34" charset="0"/>
                        </a:rPr>
                        <a:t>n/a</a:t>
                      </a:r>
                    </a:p>
                  </a:txBody>
                  <a:tcPr marL="9525" marR="9525" marT="9525" marB="0" anchor="ctr">
                    <a:lnL w="12700" cap="flat" cmpd="sng" algn="ctr">
                      <a:solidFill>
                        <a:schemeClr val="bg1">
                          <a:lumMod val="75000"/>
                        </a:schemeClr>
                      </a:solidFill>
                      <a:prstDash val="solid"/>
                      <a:round/>
                      <a:headEnd type="none" w="med" len="med"/>
                      <a:tailEnd type="none" w="med" len="med"/>
                    </a:lnL>
                    <a:lnR w="19050" cap="flat" cmpd="sng" algn="ctr">
                      <a:solidFill>
                        <a:schemeClr val="bg1">
                          <a:lumMod val="75000"/>
                        </a:schemeClr>
                      </a:solidFill>
                      <a:prstDash val="solid"/>
                      <a:round/>
                      <a:headEnd type="none" w="med" len="med"/>
                      <a:tailEnd type="none" w="med" len="med"/>
                    </a:lnR>
                    <a:lnT>
                      <a:noFill/>
                    </a:lnT>
                    <a:lnB>
                      <a:noFill/>
                    </a:lnB>
                    <a:noFill/>
                  </a:tcPr>
                </a:tc>
                <a:tc>
                  <a:txBody>
                    <a:bodyPr/>
                    <a:lstStyle/>
                    <a:p>
                      <a:pPr algn="ctr" fontAlgn="ctr"/>
                      <a:r>
                        <a:rPr lang="en-GB" sz="1550" b="0" i="0" u="none" strike="noStrike" dirty="0">
                          <a:solidFill>
                            <a:schemeClr val="tx1"/>
                          </a:solidFill>
                          <a:effectLst/>
                          <a:latin typeface="Corbel" panose="020B0503020204020204" pitchFamily="34" charset="0"/>
                        </a:rPr>
                        <a:t>n/a</a:t>
                      </a:r>
                    </a:p>
                  </a:txBody>
                  <a:tcPr marL="9525" marR="9525" marT="9525" marB="0" anchor="ctr">
                    <a:lnL w="19050" cap="flat" cmpd="sng" algn="ctr">
                      <a:solidFill>
                        <a:schemeClr val="bg1">
                          <a:lumMod val="75000"/>
                        </a:schemeClr>
                      </a:solidFill>
                      <a:prstDash val="solid"/>
                      <a:round/>
                      <a:headEnd type="none" w="med" len="med"/>
                      <a:tailEnd type="none" w="med" len="med"/>
                    </a:lnL>
                    <a:lnR>
                      <a:noFill/>
                    </a:lnR>
                    <a:lnT>
                      <a:noFill/>
                    </a:lnT>
                    <a:lnB>
                      <a:noFill/>
                    </a:lnB>
                  </a:tcPr>
                </a:tc>
                <a:extLst>
                  <a:ext uri="{0D108BD9-81ED-4DB2-BD59-A6C34878D82A}">
                    <a16:rowId xmlns:a16="http://schemas.microsoft.com/office/drawing/2014/main" xmlns="" val="10016"/>
                  </a:ext>
                </a:extLst>
              </a:tr>
              <a:tr h="203852">
                <a:tc vMerge="1">
                  <a:txBody>
                    <a:bodyPr/>
                    <a:lstStyle/>
                    <a:p>
                      <a:endParaRPr lang="en-GB"/>
                    </a:p>
                  </a:txBody>
                  <a:tcPr/>
                </a:tc>
                <a:tc>
                  <a:txBody>
                    <a:bodyPr/>
                    <a:lstStyle/>
                    <a:p>
                      <a:pPr algn="l" rtl="0" fontAlgn="ctr"/>
                      <a:r>
                        <a:rPr lang="en-GB" sz="1550" b="0" i="0" u="none" strike="noStrike" dirty="0">
                          <a:solidFill>
                            <a:schemeClr val="tx1"/>
                          </a:solidFill>
                          <a:effectLst/>
                          <a:latin typeface="Corbel" panose="020B0503020204020204" pitchFamily="34" charset="0"/>
                        </a:rPr>
                        <a:t>EPS</a:t>
                      </a:r>
                    </a:p>
                  </a:txBody>
                  <a:tcPr marL="7550" marR="7550" marT="7550" marB="0" anchor="ctr">
                    <a:lnL>
                      <a:noFill/>
                    </a:lnL>
                    <a:lnR w="19050" cap="flat" cmpd="sng" algn="ctr">
                      <a:solidFill>
                        <a:srgbClr val="7F7F7F"/>
                      </a:solidFill>
                      <a:prstDash val="solid"/>
                      <a:round/>
                      <a:headEnd type="none" w="med" len="med"/>
                      <a:tailEnd type="none" w="med" len="med"/>
                    </a:lnR>
                    <a:lnT>
                      <a:noFill/>
                    </a:lnT>
                    <a:lnB w="19050" cap="flat" cmpd="sng" algn="ctr">
                      <a:solidFill>
                        <a:srgbClr val="F4AF00"/>
                      </a:solidFill>
                      <a:prstDash val="solid"/>
                      <a:round/>
                      <a:headEnd type="none" w="med" len="med"/>
                      <a:tailEnd type="none" w="med" len="med"/>
                    </a:lnB>
                  </a:tcPr>
                </a:tc>
                <a:tc>
                  <a:txBody>
                    <a:bodyPr/>
                    <a:lstStyle/>
                    <a:p>
                      <a:pPr algn="ctr" fontAlgn="ctr"/>
                      <a:r>
                        <a:rPr lang="en-GB" sz="1550" b="0" i="0" u="none" strike="noStrike" dirty="0">
                          <a:solidFill>
                            <a:schemeClr val="tx1"/>
                          </a:solidFill>
                          <a:effectLst/>
                          <a:latin typeface="Corbel" panose="020B0503020204020204" pitchFamily="34" charset="0"/>
                        </a:rPr>
                        <a:t>31.9 </a:t>
                      </a:r>
                    </a:p>
                  </a:txBody>
                  <a:tcPr marL="9525" marR="9525" marT="9525" marB="0" anchor="ctr">
                    <a:lnL w="19050" cap="flat" cmpd="sng" algn="ctr">
                      <a:solidFill>
                        <a:srgbClr val="7F7F7F"/>
                      </a:solidFill>
                      <a:prstDash val="solid"/>
                      <a:round/>
                      <a:headEnd type="none" w="med" len="med"/>
                      <a:tailEnd type="none" w="med" len="med"/>
                    </a:lnL>
                    <a:lnR w="19050" cap="flat" cmpd="sng" algn="ctr">
                      <a:solidFill>
                        <a:schemeClr val="bg1">
                          <a:lumMod val="75000"/>
                        </a:schemeClr>
                      </a:solidFill>
                      <a:prstDash val="solid"/>
                      <a:round/>
                      <a:headEnd type="none" w="med" len="med"/>
                      <a:tailEnd type="none" w="med" len="med"/>
                    </a:lnR>
                    <a:lnT>
                      <a:noFill/>
                    </a:lnT>
                    <a:lnB w="19050" cap="flat" cmpd="sng" algn="ctr">
                      <a:solidFill>
                        <a:srgbClr val="F4AF00"/>
                      </a:solidFill>
                      <a:prstDash val="solid"/>
                      <a:round/>
                      <a:headEnd type="none" w="med" len="med"/>
                      <a:tailEnd type="none" w="med" len="med"/>
                    </a:lnB>
                  </a:tcPr>
                </a:tc>
                <a:tc>
                  <a:txBody>
                    <a:bodyPr/>
                    <a:lstStyle/>
                    <a:p>
                      <a:pPr algn="ctr" fontAlgn="ctr"/>
                      <a:r>
                        <a:rPr lang="en-GB" sz="1550" b="0" i="0" u="none" strike="noStrike" dirty="0">
                          <a:solidFill>
                            <a:schemeClr val="tx1"/>
                          </a:solidFill>
                          <a:effectLst/>
                          <a:latin typeface="Corbel" panose="020B0503020204020204" pitchFamily="34" charset="0"/>
                        </a:rPr>
                        <a:t>47.5 </a:t>
                      </a:r>
                    </a:p>
                  </a:txBody>
                  <a:tcPr marL="9525" marR="9525" marT="9525" marB="0" anchor="ctr">
                    <a:lnL w="19050" cap="flat" cmpd="sng" algn="ctr">
                      <a:solidFill>
                        <a:schemeClr val="bg1">
                          <a:lumMod val="75000"/>
                        </a:schemeClr>
                      </a:solidFill>
                      <a:prstDash val="solid"/>
                      <a:round/>
                      <a:headEnd type="none" w="med" len="med"/>
                      <a:tailEnd type="none" w="med" len="med"/>
                    </a:lnL>
                    <a:lnR>
                      <a:noFill/>
                    </a:lnR>
                    <a:lnT>
                      <a:noFill/>
                    </a:lnT>
                    <a:lnB w="19050" cap="flat" cmpd="sng" algn="ctr">
                      <a:solidFill>
                        <a:srgbClr val="F4AF00"/>
                      </a:solidFill>
                      <a:prstDash val="solid"/>
                      <a:round/>
                      <a:headEnd type="none" w="med" len="med"/>
                      <a:tailEnd type="none" w="med" len="med"/>
                    </a:lnB>
                    <a:noFill/>
                  </a:tcPr>
                </a:tc>
                <a:tc>
                  <a:txBody>
                    <a:bodyPr/>
                    <a:lstStyle/>
                    <a:p>
                      <a:pPr algn="ctr" fontAlgn="ctr"/>
                      <a:r>
                        <a:rPr lang="en-GB" sz="1550" b="0" i="0" u="none" strike="noStrike" dirty="0">
                          <a:solidFill>
                            <a:schemeClr val="tx1"/>
                          </a:solidFill>
                          <a:effectLst/>
                          <a:latin typeface="Corbel" panose="020B0503020204020204" pitchFamily="34" charset="0"/>
                        </a:rPr>
                        <a:t>52.2 </a:t>
                      </a:r>
                    </a:p>
                  </a:txBody>
                  <a:tcPr marL="9525" marR="9525" marT="9525" marB="0"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a:noFill/>
                    </a:lnT>
                    <a:lnB w="19050" cap="flat" cmpd="sng" algn="ctr">
                      <a:solidFill>
                        <a:srgbClr val="F4AF00"/>
                      </a:solidFill>
                      <a:prstDash val="solid"/>
                      <a:round/>
                      <a:headEnd type="none" w="med" len="med"/>
                      <a:tailEnd type="none" w="med" len="med"/>
                    </a:lnB>
                    <a:solidFill>
                      <a:schemeClr val="bg1">
                        <a:lumMod val="75000"/>
                      </a:schemeClr>
                    </a:solidFill>
                  </a:tcPr>
                </a:tc>
                <a:tc>
                  <a:txBody>
                    <a:bodyPr/>
                    <a:lstStyle/>
                    <a:p>
                      <a:pPr algn="ctr" fontAlgn="ctr"/>
                      <a:r>
                        <a:rPr lang="en-GB" sz="1550" b="0" i="0" u="none" strike="noStrike" dirty="0">
                          <a:solidFill>
                            <a:schemeClr val="tx1"/>
                          </a:solidFill>
                          <a:effectLst/>
                          <a:latin typeface="Corbel" panose="020B0503020204020204" pitchFamily="34" charset="0"/>
                        </a:rPr>
                        <a:t>9.9%</a:t>
                      </a:r>
                    </a:p>
                  </a:txBody>
                  <a:tcPr marL="9525" marR="9525" marT="9525" marB="0" anchor="ctr">
                    <a:lnL w="12700" cap="flat" cmpd="sng" algn="ctr">
                      <a:solidFill>
                        <a:schemeClr val="bg1">
                          <a:lumMod val="75000"/>
                        </a:schemeClr>
                      </a:solidFill>
                      <a:prstDash val="solid"/>
                      <a:round/>
                      <a:headEnd type="none" w="med" len="med"/>
                      <a:tailEnd type="none" w="med" len="med"/>
                    </a:lnL>
                    <a:lnR w="19050" cap="flat" cmpd="sng" algn="ctr">
                      <a:solidFill>
                        <a:schemeClr val="bg1">
                          <a:lumMod val="75000"/>
                        </a:schemeClr>
                      </a:solidFill>
                      <a:prstDash val="solid"/>
                      <a:round/>
                      <a:headEnd type="none" w="med" len="med"/>
                      <a:tailEnd type="none" w="med" len="med"/>
                    </a:lnR>
                    <a:lnT>
                      <a:noFill/>
                    </a:lnT>
                    <a:lnB w="19050" cap="flat" cmpd="sng" algn="ctr">
                      <a:solidFill>
                        <a:srgbClr val="F4AF00"/>
                      </a:solidFill>
                      <a:prstDash val="solid"/>
                      <a:round/>
                      <a:headEnd type="none" w="med" len="med"/>
                      <a:tailEnd type="none" w="med" len="med"/>
                    </a:lnB>
                    <a:noFill/>
                  </a:tcPr>
                </a:tc>
                <a:tc>
                  <a:txBody>
                    <a:bodyPr/>
                    <a:lstStyle/>
                    <a:p>
                      <a:pPr algn="ctr" fontAlgn="ctr"/>
                      <a:r>
                        <a:rPr lang="en-GB" sz="1550" b="0" i="0" u="none" strike="noStrike" dirty="0">
                          <a:solidFill>
                            <a:schemeClr val="tx1"/>
                          </a:solidFill>
                          <a:effectLst/>
                          <a:latin typeface="Corbel" panose="020B0503020204020204" pitchFamily="34" charset="0"/>
                        </a:rPr>
                        <a:t>63.6%</a:t>
                      </a:r>
                    </a:p>
                  </a:txBody>
                  <a:tcPr marL="9525" marR="9525" marT="9525" marB="0" anchor="ctr">
                    <a:lnL w="19050" cap="flat" cmpd="sng" algn="ctr">
                      <a:solidFill>
                        <a:schemeClr val="bg1">
                          <a:lumMod val="75000"/>
                        </a:schemeClr>
                      </a:solidFill>
                      <a:prstDash val="solid"/>
                      <a:round/>
                      <a:headEnd type="none" w="med" len="med"/>
                      <a:tailEnd type="none" w="med" len="med"/>
                    </a:lnL>
                    <a:lnR>
                      <a:noFill/>
                    </a:lnR>
                    <a:lnT>
                      <a:noFill/>
                    </a:lnT>
                    <a:lnB w="19050" cap="flat" cmpd="sng" algn="ctr">
                      <a:solidFill>
                        <a:srgbClr val="F4AF00"/>
                      </a:solidFill>
                      <a:prstDash val="solid"/>
                      <a:round/>
                      <a:headEnd type="none" w="med" len="med"/>
                      <a:tailEnd type="none" w="med" len="med"/>
                    </a:lnB>
                  </a:tcPr>
                </a:tc>
                <a:extLst>
                  <a:ext uri="{0D108BD9-81ED-4DB2-BD59-A6C34878D82A}">
                    <a16:rowId xmlns:a16="http://schemas.microsoft.com/office/drawing/2014/main" xmlns="" val="10017"/>
                  </a:ext>
                </a:extLst>
              </a:tr>
              <a:tr h="203852">
                <a:tc rowSpan="3">
                  <a:txBody>
                    <a:bodyPr/>
                    <a:lstStyle/>
                    <a:p>
                      <a:pPr algn="ctr" rtl="0" fontAlgn="ctr"/>
                      <a:r>
                        <a:rPr lang="en-GB" sz="1550" b="1" i="0" u="none" strike="noStrike" dirty="0">
                          <a:solidFill>
                            <a:schemeClr val="tx1"/>
                          </a:solidFill>
                          <a:effectLst/>
                          <a:latin typeface="Corbel" panose="020B0503020204020204" pitchFamily="34" charset="0"/>
                        </a:rPr>
                        <a:t>Others </a:t>
                      </a:r>
                    </a:p>
                  </a:txBody>
                  <a:tcPr marL="7550" marR="7550" marT="7550" marB="0" anchor="ctr">
                    <a:lnL>
                      <a:noFill/>
                    </a:lnL>
                    <a:lnR>
                      <a:noFill/>
                    </a:lnR>
                    <a:lnT w="19050" cap="flat" cmpd="sng" algn="ctr">
                      <a:solidFill>
                        <a:srgbClr val="F4AF00"/>
                      </a:solidFill>
                      <a:prstDash val="solid"/>
                      <a:round/>
                      <a:headEnd type="none" w="med" len="med"/>
                      <a:tailEnd type="none" w="med" len="med"/>
                    </a:lnT>
                    <a:lnB w="19050" cap="flat" cmpd="sng" algn="ctr">
                      <a:solidFill>
                        <a:srgbClr val="F4AF00"/>
                      </a:solidFill>
                      <a:prstDash val="solid"/>
                      <a:round/>
                      <a:headEnd type="none" w="med" len="med"/>
                      <a:tailEnd type="none" w="med" len="med"/>
                    </a:lnB>
                  </a:tcPr>
                </a:tc>
                <a:tc>
                  <a:txBody>
                    <a:bodyPr/>
                    <a:lstStyle/>
                    <a:p>
                      <a:pPr algn="l" rtl="0" fontAlgn="ctr"/>
                      <a:r>
                        <a:rPr lang="en-GB" sz="1550" b="0" i="0" u="none" strike="noStrike" dirty="0">
                          <a:solidFill>
                            <a:schemeClr val="tx1"/>
                          </a:solidFill>
                          <a:effectLst/>
                          <a:latin typeface="Corbel" panose="020B0503020204020204" pitchFamily="34" charset="0"/>
                        </a:rPr>
                        <a:t>Opex (N‘B) </a:t>
                      </a:r>
                    </a:p>
                  </a:txBody>
                  <a:tcPr marL="7550" marR="7550" marT="7550" marB="0" anchor="ctr">
                    <a:lnL>
                      <a:noFill/>
                    </a:lnL>
                    <a:lnR w="19050" cap="flat" cmpd="sng" algn="ctr">
                      <a:solidFill>
                        <a:srgbClr val="7F7F7F"/>
                      </a:solidFill>
                      <a:prstDash val="solid"/>
                      <a:round/>
                      <a:headEnd type="none" w="med" len="med"/>
                      <a:tailEnd type="none" w="med" len="med"/>
                    </a:lnR>
                    <a:lnT w="19050" cap="flat" cmpd="sng" algn="ctr">
                      <a:solidFill>
                        <a:srgbClr val="F4AF00"/>
                      </a:solidFill>
                      <a:prstDash val="solid"/>
                      <a:round/>
                      <a:headEnd type="none" w="med" len="med"/>
                      <a:tailEnd type="none" w="med" len="med"/>
                    </a:lnT>
                    <a:lnB>
                      <a:noFill/>
                    </a:lnB>
                  </a:tcPr>
                </a:tc>
                <a:tc>
                  <a:txBody>
                    <a:bodyPr/>
                    <a:lstStyle/>
                    <a:p>
                      <a:pPr algn="ctr" fontAlgn="ctr"/>
                      <a:r>
                        <a:rPr lang="en-GB" sz="1550" b="0" i="0" u="none" strike="noStrike" dirty="0">
                          <a:solidFill>
                            <a:schemeClr val="tx1"/>
                          </a:solidFill>
                          <a:effectLst/>
                          <a:latin typeface="Corbel" panose="020B0503020204020204" pitchFamily="34" charset="0"/>
                        </a:rPr>
                        <a:t>16.3 </a:t>
                      </a:r>
                    </a:p>
                  </a:txBody>
                  <a:tcPr marL="9525" marR="9525" marT="9525" marB="0" anchor="ctr">
                    <a:lnL w="19050" cap="flat" cmpd="sng" algn="ctr">
                      <a:solidFill>
                        <a:srgbClr val="7F7F7F"/>
                      </a:solidFill>
                      <a:prstDash val="solid"/>
                      <a:round/>
                      <a:headEnd type="none" w="med" len="med"/>
                      <a:tailEnd type="none" w="med" len="med"/>
                    </a:lnL>
                    <a:lnR w="19050" cap="flat" cmpd="sng" algn="ctr">
                      <a:solidFill>
                        <a:schemeClr val="bg1">
                          <a:lumMod val="75000"/>
                        </a:schemeClr>
                      </a:solidFill>
                      <a:prstDash val="solid"/>
                      <a:round/>
                      <a:headEnd type="none" w="med" len="med"/>
                      <a:tailEnd type="none" w="med" len="med"/>
                    </a:lnR>
                    <a:lnT w="19050" cap="flat" cmpd="sng" algn="ctr">
                      <a:solidFill>
                        <a:srgbClr val="F4AF00"/>
                      </a:solidFill>
                      <a:prstDash val="solid"/>
                      <a:round/>
                      <a:headEnd type="none" w="med" len="med"/>
                      <a:tailEnd type="none" w="med" len="med"/>
                    </a:lnT>
                    <a:lnB>
                      <a:noFill/>
                    </a:lnB>
                  </a:tcPr>
                </a:tc>
                <a:tc>
                  <a:txBody>
                    <a:bodyPr/>
                    <a:lstStyle/>
                    <a:p>
                      <a:pPr algn="ctr" fontAlgn="ctr"/>
                      <a:r>
                        <a:rPr lang="en-GB" sz="1550" b="0" i="0" u="none" strike="noStrike" dirty="0">
                          <a:solidFill>
                            <a:schemeClr val="tx1"/>
                          </a:solidFill>
                          <a:effectLst/>
                          <a:latin typeface="Corbel" panose="020B0503020204020204" pitchFamily="34" charset="0"/>
                        </a:rPr>
                        <a:t>19.4 </a:t>
                      </a:r>
                    </a:p>
                  </a:txBody>
                  <a:tcPr marL="9525" marR="9525" marT="9525" marB="0" anchor="ctr">
                    <a:lnL w="19050" cap="flat" cmpd="sng" algn="ctr">
                      <a:solidFill>
                        <a:schemeClr val="bg1">
                          <a:lumMod val="75000"/>
                        </a:schemeClr>
                      </a:solidFill>
                      <a:prstDash val="solid"/>
                      <a:round/>
                      <a:headEnd type="none" w="med" len="med"/>
                      <a:tailEnd type="none" w="med" len="med"/>
                    </a:lnL>
                    <a:lnR>
                      <a:noFill/>
                    </a:lnR>
                    <a:lnT w="19050" cap="flat" cmpd="sng" algn="ctr">
                      <a:solidFill>
                        <a:srgbClr val="F4AF00"/>
                      </a:solidFill>
                      <a:prstDash val="solid"/>
                      <a:round/>
                      <a:headEnd type="none" w="med" len="med"/>
                      <a:tailEnd type="none" w="med" len="med"/>
                    </a:lnT>
                    <a:lnB>
                      <a:noFill/>
                    </a:lnB>
                    <a:noFill/>
                  </a:tcPr>
                </a:tc>
                <a:tc>
                  <a:txBody>
                    <a:bodyPr/>
                    <a:lstStyle/>
                    <a:p>
                      <a:pPr algn="ctr" fontAlgn="ctr"/>
                      <a:r>
                        <a:rPr lang="en-GB" sz="1550" b="0" i="0" u="none" strike="noStrike" dirty="0">
                          <a:solidFill>
                            <a:schemeClr val="tx1"/>
                          </a:solidFill>
                          <a:effectLst/>
                          <a:latin typeface="Corbel" panose="020B0503020204020204" pitchFamily="34" charset="0"/>
                        </a:rPr>
                        <a:t>17.7 </a:t>
                      </a:r>
                    </a:p>
                  </a:txBody>
                  <a:tcPr marL="9525" marR="9525" marT="9525" marB="0"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9050" cap="flat" cmpd="sng" algn="ctr">
                      <a:solidFill>
                        <a:srgbClr val="F4AF00"/>
                      </a:solidFill>
                      <a:prstDash val="solid"/>
                      <a:round/>
                      <a:headEnd type="none" w="med" len="med"/>
                      <a:tailEnd type="none" w="med" len="med"/>
                    </a:lnT>
                    <a:lnB>
                      <a:noFill/>
                    </a:lnB>
                    <a:solidFill>
                      <a:schemeClr val="bg1">
                        <a:lumMod val="75000"/>
                      </a:schemeClr>
                    </a:solidFill>
                  </a:tcPr>
                </a:tc>
                <a:tc>
                  <a:txBody>
                    <a:bodyPr/>
                    <a:lstStyle/>
                    <a:p>
                      <a:pPr algn="ctr" fontAlgn="ctr"/>
                      <a:r>
                        <a:rPr lang="en-GB" sz="1550" b="0" i="0" u="none" strike="noStrike" dirty="0">
                          <a:solidFill>
                            <a:schemeClr val="tx1"/>
                          </a:solidFill>
                          <a:effectLst/>
                          <a:latin typeface="Corbel" panose="020B0503020204020204" pitchFamily="34" charset="0"/>
                        </a:rPr>
                        <a:t>-8.9%</a:t>
                      </a:r>
                    </a:p>
                  </a:txBody>
                  <a:tcPr marL="9525" marR="9525" marT="9525" marB="0" anchor="ctr">
                    <a:lnL w="12700" cap="flat" cmpd="sng" algn="ctr">
                      <a:solidFill>
                        <a:schemeClr val="bg1">
                          <a:lumMod val="75000"/>
                        </a:schemeClr>
                      </a:solidFill>
                      <a:prstDash val="solid"/>
                      <a:round/>
                      <a:headEnd type="none" w="med" len="med"/>
                      <a:tailEnd type="none" w="med" len="med"/>
                    </a:lnL>
                    <a:lnR w="19050" cap="flat" cmpd="sng" algn="ctr">
                      <a:solidFill>
                        <a:schemeClr val="bg1">
                          <a:lumMod val="75000"/>
                        </a:schemeClr>
                      </a:solidFill>
                      <a:prstDash val="solid"/>
                      <a:round/>
                      <a:headEnd type="none" w="med" len="med"/>
                      <a:tailEnd type="none" w="med" len="med"/>
                    </a:lnR>
                    <a:lnT w="19050" cap="flat" cmpd="sng" algn="ctr">
                      <a:solidFill>
                        <a:srgbClr val="F4AF00"/>
                      </a:solidFill>
                      <a:prstDash val="solid"/>
                      <a:round/>
                      <a:headEnd type="none" w="med" len="med"/>
                      <a:tailEnd type="none" w="med" len="med"/>
                    </a:lnT>
                    <a:lnB>
                      <a:noFill/>
                    </a:lnB>
                    <a:noFill/>
                  </a:tcPr>
                </a:tc>
                <a:tc>
                  <a:txBody>
                    <a:bodyPr/>
                    <a:lstStyle/>
                    <a:p>
                      <a:pPr algn="ctr" fontAlgn="ctr"/>
                      <a:r>
                        <a:rPr lang="en-GB" sz="1550" b="0" i="0" u="none" strike="noStrike" dirty="0">
                          <a:solidFill>
                            <a:schemeClr val="tx1"/>
                          </a:solidFill>
                          <a:effectLst/>
                          <a:latin typeface="Corbel" panose="020B0503020204020204" pitchFamily="34" charset="0"/>
                        </a:rPr>
                        <a:t>8.9%</a:t>
                      </a:r>
                    </a:p>
                  </a:txBody>
                  <a:tcPr marL="9525" marR="9525" marT="9525" marB="0" anchor="ctr">
                    <a:lnL w="19050" cap="flat" cmpd="sng" algn="ctr">
                      <a:solidFill>
                        <a:schemeClr val="bg1">
                          <a:lumMod val="75000"/>
                        </a:schemeClr>
                      </a:solidFill>
                      <a:prstDash val="solid"/>
                      <a:round/>
                      <a:headEnd type="none" w="med" len="med"/>
                      <a:tailEnd type="none" w="med" len="med"/>
                    </a:lnL>
                    <a:lnR>
                      <a:noFill/>
                    </a:lnR>
                    <a:lnT w="19050" cap="flat" cmpd="sng" algn="ctr">
                      <a:solidFill>
                        <a:srgbClr val="F4AF00"/>
                      </a:solidFill>
                      <a:prstDash val="solid"/>
                      <a:round/>
                      <a:headEnd type="none" w="med" len="med"/>
                      <a:tailEnd type="none" w="med" len="med"/>
                    </a:lnT>
                    <a:lnB>
                      <a:noFill/>
                    </a:lnB>
                  </a:tcPr>
                </a:tc>
                <a:extLst>
                  <a:ext uri="{0D108BD9-81ED-4DB2-BD59-A6C34878D82A}">
                    <a16:rowId xmlns:a16="http://schemas.microsoft.com/office/drawing/2014/main" xmlns="" val="10018"/>
                  </a:ext>
                </a:extLst>
              </a:tr>
              <a:tr h="196302">
                <a:tc vMerge="1">
                  <a:txBody>
                    <a:bodyPr/>
                    <a:lstStyle/>
                    <a:p>
                      <a:endParaRPr lang="en-GB"/>
                    </a:p>
                  </a:txBody>
                  <a:tcPr/>
                </a:tc>
                <a:tc>
                  <a:txBody>
                    <a:bodyPr/>
                    <a:lstStyle/>
                    <a:p>
                      <a:pPr algn="l" rtl="0" fontAlgn="ctr"/>
                      <a:r>
                        <a:rPr lang="en-GB" sz="1550" b="0" i="0" u="none" strike="noStrike" dirty="0">
                          <a:solidFill>
                            <a:schemeClr val="tx1"/>
                          </a:solidFill>
                          <a:effectLst/>
                          <a:latin typeface="Corbel" panose="020B0503020204020204" pitchFamily="34" charset="0"/>
                        </a:rPr>
                        <a:t>Risk Assets (net) (N‘B) </a:t>
                      </a:r>
                    </a:p>
                  </a:txBody>
                  <a:tcPr marL="7550" marR="7550" marT="7550" marB="0" anchor="ctr">
                    <a:lnL>
                      <a:noFill/>
                    </a:lnL>
                    <a:lnR w="19050" cap="flat" cmpd="sng" algn="ctr">
                      <a:solidFill>
                        <a:srgbClr val="7F7F7F"/>
                      </a:solidFill>
                      <a:prstDash val="solid"/>
                      <a:round/>
                      <a:headEnd type="none" w="med" len="med"/>
                      <a:tailEnd type="none" w="med" len="med"/>
                    </a:lnR>
                    <a:lnT>
                      <a:noFill/>
                    </a:lnT>
                    <a:lnB>
                      <a:noFill/>
                    </a:lnB>
                  </a:tcPr>
                </a:tc>
                <a:tc>
                  <a:txBody>
                    <a:bodyPr/>
                    <a:lstStyle/>
                    <a:p>
                      <a:pPr algn="ctr" fontAlgn="ctr"/>
                      <a:r>
                        <a:rPr lang="en-GB" sz="1550" b="0" i="0" u="none" strike="noStrike" dirty="0">
                          <a:solidFill>
                            <a:schemeClr val="tx1"/>
                          </a:solidFill>
                          <a:effectLst/>
                          <a:latin typeface="Corbel" panose="020B0503020204020204" pitchFamily="34" charset="0"/>
                        </a:rPr>
                        <a:t>656.1 </a:t>
                      </a:r>
                    </a:p>
                  </a:txBody>
                  <a:tcPr marL="9525" marR="9525" marT="9525" marB="0" anchor="ctr">
                    <a:lnL w="19050" cap="flat" cmpd="sng" algn="ctr">
                      <a:solidFill>
                        <a:srgbClr val="7F7F7F"/>
                      </a:solidFill>
                      <a:prstDash val="solid"/>
                      <a:round/>
                      <a:headEnd type="none" w="med" len="med"/>
                      <a:tailEnd type="none" w="med" len="med"/>
                    </a:lnL>
                    <a:lnR w="19050" cap="flat" cmpd="sng" algn="ctr">
                      <a:solidFill>
                        <a:schemeClr val="bg1">
                          <a:lumMod val="75000"/>
                        </a:schemeClr>
                      </a:solidFill>
                      <a:prstDash val="solid"/>
                      <a:round/>
                      <a:headEnd type="none" w="med" len="med"/>
                      <a:tailEnd type="none" w="med" len="med"/>
                    </a:lnR>
                    <a:lnT>
                      <a:noFill/>
                    </a:lnT>
                    <a:lnB>
                      <a:noFill/>
                    </a:lnB>
                  </a:tcPr>
                </a:tc>
                <a:tc>
                  <a:txBody>
                    <a:bodyPr/>
                    <a:lstStyle/>
                    <a:p>
                      <a:pPr algn="ctr" fontAlgn="ctr"/>
                      <a:r>
                        <a:rPr lang="en-GB" sz="1550" b="0" i="0" u="none" strike="noStrike" dirty="0">
                          <a:solidFill>
                            <a:schemeClr val="tx1"/>
                          </a:solidFill>
                          <a:effectLst/>
                          <a:latin typeface="Corbel" panose="020B0503020204020204" pitchFamily="34" charset="0"/>
                        </a:rPr>
                        <a:t>649.8 </a:t>
                      </a:r>
                    </a:p>
                  </a:txBody>
                  <a:tcPr marL="9525" marR="9525" marT="9525" marB="0" anchor="ctr">
                    <a:lnL w="19050" cap="flat" cmpd="sng" algn="ctr">
                      <a:solidFill>
                        <a:schemeClr val="bg1">
                          <a:lumMod val="75000"/>
                        </a:schemeClr>
                      </a:solidFill>
                      <a:prstDash val="solid"/>
                      <a:round/>
                      <a:headEnd type="none" w="med" len="med"/>
                      <a:tailEnd type="none" w="med" len="med"/>
                    </a:lnL>
                    <a:lnR>
                      <a:noFill/>
                    </a:lnR>
                    <a:lnT>
                      <a:noFill/>
                    </a:lnT>
                    <a:lnB>
                      <a:noFill/>
                    </a:lnB>
                    <a:noFill/>
                  </a:tcPr>
                </a:tc>
                <a:tc>
                  <a:txBody>
                    <a:bodyPr/>
                    <a:lstStyle/>
                    <a:p>
                      <a:pPr algn="ctr" fontAlgn="ctr"/>
                      <a:r>
                        <a:rPr lang="en-GB" sz="1550" b="0" i="0" u="none" strike="noStrike" dirty="0">
                          <a:solidFill>
                            <a:schemeClr val="tx1"/>
                          </a:solidFill>
                          <a:effectLst/>
                          <a:latin typeface="Corbel" panose="020B0503020204020204" pitchFamily="34" charset="0"/>
                        </a:rPr>
                        <a:t>595.8 </a:t>
                      </a:r>
                    </a:p>
                  </a:txBody>
                  <a:tcPr marL="9525" marR="9525" marT="9525" marB="0"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a:noFill/>
                    </a:lnT>
                    <a:lnB>
                      <a:noFill/>
                    </a:lnB>
                    <a:solidFill>
                      <a:schemeClr val="bg1">
                        <a:lumMod val="75000"/>
                      </a:schemeClr>
                    </a:solidFill>
                  </a:tcPr>
                </a:tc>
                <a:tc>
                  <a:txBody>
                    <a:bodyPr/>
                    <a:lstStyle/>
                    <a:p>
                      <a:pPr algn="ctr" fontAlgn="ctr"/>
                      <a:r>
                        <a:rPr lang="en-GB" sz="1550" b="0" i="0" u="none" strike="noStrike" dirty="0">
                          <a:solidFill>
                            <a:schemeClr val="tx1"/>
                          </a:solidFill>
                          <a:effectLst/>
                          <a:latin typeface="Corbel" panose="020B0503020204020204" pitchFamily="34" charset="0"/>
                        </a:rPr>
                        <a:t>-8.3%</a:t>
                      </a:r>
                    </a:p>
                  </a:txBody>
                  <a:tcPr marL="9525" marR="9525" marT="9525" marB="0" anchor="ctr">
                    <a:lnL w="12700" cap="flat" cmpd="sng" algn="ctr">
                      <a:solidFill>
                        <a:schemeClr val="bg1">
                          <a:lumMod val="75000"/>
                        </a:schemeClr>
                      </a:solidFill>
                      <a:prstDash val="solid"/>
                      <a:round/>
                      <a:headEnd type="none" w="med" len="med"/>
                      <a:tailEnd type="none" w="med" len="med"/>
                    </a:lnL>
                    <a:lnR w="19050" cap="flat" cmpd="sng" algn="ctr">
                      <a:solidFill>
                        <a:schemeClr val="bg1">
                          <a:lumMod val="75000"/>
                        </a:schemeClr>
                      </a:solidFill>
                      <a:prstDash val="solid"/>
                      <a:round/>
                      <a:headEnd type="none" w="med" len="med"/>
                      <a:tailEnd type="none" w="med" len="med"/>
                    </a:lnR>
                    <a:lnT>
                      <a:noFill/>
                    </a:lnT>
                    <a:lnB>
                      <a:noFill/>
                    </a:lnB>
                    <a:noFill/>
                  </a:tcPr>
                </a:tc>
                <a:tc>
                  <a:txBody>
                    <a:bodyPr/>
                    <a:lstStyle/>
                    <a:p>
                      <a:pPr algn="ctr" fontAlgn="ctr"/>
                      <a:r>
                        <a:rPr lang="en-GB" sz="1550" b="0" i="0" u="none" strike="noStrike" dirty="0">
                          <a:solidFill>
                            <a:schemeClr val="tx1"/>
                          </a:solidFill>
                          <a:effectLst/>
                          <a:latin typeface="Corbel" panose="020B0503020204020204" pitchFamily="34" charset="0"/>
                        </a:rPr>
                        <a:t>-9.2%</a:t>
                      </a:r>
                    </a:p>
                  </a:txBody>
                  <a:tcPr marL="9525" marR="9525" marT="9525" marB="0" anchor="ctr">
                    <a:lnL w="19050" cap="flat" cmpd="sng" algn="ctr">
                      <a:solidFill>
                        <a:schemeClr val="bg1">
                          <a:lumMod val="75000"/>
                        </a:schemeClr>
                      </a:solidFill>
                      <a:prstDash val="solid"/>
                      <a:round/>
                      <a:headEnd type="none" w="med" len="med"/>
                      <a:tailEnd type="none" w="med" len="med"/>
                    </a:lnL>
                    <a:lnR>
                      <a:noFill/>
                    </a:lnR>
                    <a:lnT>
                      <a:noFill/>
                    </a:lnT>
                    <a:lnB>
                      <a:noFill/>
                    </a:lnB>
                  </a:tcPr>
                </a:tc>
                <a:extLst>
                  <a:ext uri="{0D108BD9-81ED-4DB2-BD59-A6C34878D82A}">
                    <a16:rowId xmlns:a16="http://schemas.microsoft.com/office/drawing/2014/main" xmlns="" val="10019"/>
                  </a:ext>
                </a:extLst>
              </a:tr>
              <a:tr h="203852">
                <a:tc vMerge="1">
                  <a:txBody>
                    <a:bodyPr/>
                    <a:lstStyle/>
                    <a:p>
                      <a:endParaRPr lang="en-GB"/>
                    </a:p>
                  </a:txBody>
                  <a:tcPr/>
                </a:tc>
                <a:tc>
                  <a:txBody>
                    <a:bodyPr/>
                    <a:lstStyle/>
                    <a:p>
                      <a:pPr algn="l" rtl="0" fontAlgn="ctr"/>
                      <a:r>
                        <a:rPr lang="en-GB" sz="1550" b="0" i="0" u="none" strike="noStrike" dirty="0">
                          <a:solidFill>
                            <a:schemeClr val="tx1"/>
                          </a:solidFill>
                          <a:effectLst/>
                          <a:latin typeface="Corbel" panose="020B0503020204020204" pitchFamily="34" charset="0"/>
                        </a:rPr>
                        <a:t>Customer Deposits (N‘B) </a:t>
                      </a:r>
                    </a:p>
                  </a:txBody>
                  <a:tcPr marL="7550" marR="7550" marT="7550" marB="0" anchor="ctr">
                    <a:lnL>
                      <a:noFill/>
                    </a:lnL>
                    <a:lnR w="19050" cap="flat" cmpd="sng" algn="ctr">
                      <a:solidFill>
                        <a:srgbClr val="7F7F7F"/>
                      </a:solidFill>
                      <a:prstDash val="solid"/>
                      <a:round/>
                      <a:headEnd type="none" w="med" len="med"/>
                      <a:tailEnd type="none" w="med" len="med"/>
                    </a:lnR>
                    <a:lnT>
                      <a:noFill/>
                    </a:lnT>
                    <a:lnB w="19050" cap="flat" cmpd="sng" algn="ctr">
                      <a:solidFill>
                        <a:srgbClr val="F4AF00"/>
                      </a:solidFill>
                      <a:prstDash val="solid"/>
                      <a:round/>
                      <a:headEnd type="none" w="med" len="med"/>
                      <a:tailEnd type="none" w="med" len="med"/>
                    </a:lnB>
                  </a:tcPr>
                </a:tc>
                <a:tc>
                  <a:txBody>
                    <a:bodyPr/>
                    <a:lstStyle/>
                    <a:p>
                      <a:pPr algn="ctr" fontAlgn="ctr"/>
                      <a:r>
                        <a:rPr lang="en-GB" sz="1550" b="0" i="0" u="none" strike="noStrike" dirty="0">
                          <a:solidFill>
                            <a:schemeClr val="tx1"/>
                          </a:solidFill>
                          <a:effectLst/>
                          <a:latin typeface="Corbel" panose="020B0503020204020204" pitchFamily="34" charset="0"/>
                        </a:rPr>
                        <a:t>687.2 </a:t>
                      </a:r>
                    </a:p>
                  </a:txBody>
                  <a:tcPr marL="9525" marR="9525" marT="9525" marB="0" anchor="ctr">
                    <a:lnL w="19050" cap="flat" cmpd="sng" algn="ctr">
                      <a:solidFill>
                        <a:srgbClr val="7F7F7F"/>
                      </a:solidFill>
                      <a:prstDash val="solid"/>
                      <a:round/>
                      <a:headEnd type="none" w="med" len="med"/>
                      <a:tailEnd type="none" w="med" len="med"/>
                    </a:lnL>
                    <a:lnR w="19050" cap="flat" cmpd="sng" algn="ctr">
                      <a:solidFill>
                        <a:schemeClr val="bg1">
                          <a:lumMod val="75000"/>
                        </a:schemeClr>
                      </a:solidFill>
                      <a:prstDash val="solid"/>
                      <a:round/>
                      <a:headEnd type="none" w="med" len="med"/>
                      <a:tailEnd type="none" w="med" len="med"/>
                    </a:lnR>
                    <a:lnT>
                      <a:noFill/>
                    </a:lnT>
                    <a:lnB w="19050" cap="flat" cmpd="sng" algn="ctr">
                      <a:solidFill>
                        <a:srgbClr val="F4AF00"/>
                      </a:solidFill>
                      <a:prstDash val="solid"/>
                      <a:round/>
                      <a:headEnd type="none" w="med" len="med"/>
                      <a:tailEnd type="none" w="med" len="med"/>
                    </a:lnB>
                  </a:tcPr>
                </a:tc>
                <a:tc>
                  <a:txBody>
                    <a:bodyPr/>
                    <a:lstStyle/>
                    <a:p>
                      <a:pPr algn="ctr" fontAlgn="ctr"/>
                      <a:r>
                        <a:rPr lang="en-GB" sz="1550" b="0" i="0" u="none" strike="noStrike" dirty="0">
                          <a:solidFill>
                            <a:schemeClr val="tx1"/>
                          </a:solidFill>
                          <a:effectLst/>
                          <a:latin typeface="Corbel" panose="020B0503020204020204" pitchFamily="34" charset="0"/>
                        </a:rPr>
                        <a:t>689.9 </a:t>
                      </a:r>
                    </a:p>
                  </a:txBody>
                  <a:tcPr marL="9525" marR="9525" marT="9525" marB="0" anchor="ctr">
                    <a:lnL w="19050" cap="flat" cmpd="sng" algn="ctr">
                      <a:solidFill>
                        <a:schemeClr val="bg1">
                          <a:lumMod val="75000"/>
                        </a:schemeClr>
                      </a:solidFill>
                      <a:prstDash val="solid"/>
                      <a:round/>
                      <a:headEnd type="none" w="med" len="med"/>
                      <a:tailEnd type="none" w="med" len="med"/>
                    </a:lnL>
                    <a:lnR>
                      <a:noFill/>
                    </a:lnR>
                    <a:lnT>
                      <a:noFill/>
                    </a:lnT>
                    <a:lnB w="19050" cap="flat" cmpd="sng" algn="ctr">
                      <a:solidFill>
                        <a:srgbClr val="F4AF00"/>
                      </a:solidFill>
                      <a:prstDash val="solid"/>
                      <a:round/>
                      <a:headEnd type="none" w="med" len="med"/>
                      <a:tailEnd type="none" w="med" len="med"/>
                    </a:lnB>
                    <a:noFill/>
                  </a:tcPr>
                </a:tc>
                <a:tc>
                  <a:txBody>
                    <a:bodyPr/>
                    <a:lstStyle/>
                    <a:p>
                      <a:pPr algn="ctr" fontAlgn="ctr"/>
                      <a:r>
                        <a:rPr lang="en-GB" sz="1550" b="0" i="0" u="none" strike="noStrike" dirty="0">
                          <a:solidFill>
                            <a:schemeClr val="tx1"/>
                          </a:solidFill>
                          <a:effectLst/>
                          <a:latin typeface="Corbel" panose="020B0503020204020204" pitchFamily="34" charset="0"/>
                        </a:rPr>
                        <a:t>747.7 </a:t>
                      </a:r>
                    </a:p>
                  </a:txBody>
                  <a:tcPr marL="9525" marR="9525" marT="9525" marB="0"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a:noFill/>
                    </a:lnT>
                    <a:lnB w="19050" cap="flat" cmpd="sng" algn="ctr">
                      <a:solidFill>
                        <a:srgbClr val="F4AF00"/>
                      </a:solidFill>
                      <a:prstDash val="solid"/>
                      <a:round/>
                      <a:headEnd type="none" w="med" len="med"/>
                      <a:tailEnd type="none" w="med" len="med"/>
                    </a:lnB>
                    <a:solidFill>
                      <a:schemeClr val="bg1">
                        <a:lumMod val="75000"/>
                      </a:schemeClr>
                    </a:solidFill>
                  </a:tcPr>
                </a:tc>
                <a:tc>
                  <a:txBody>
                    <a:bodyPr/>
                    <a:lstStyle/>
                    <a:p>
                      <a:pPr algn="ctr" fontAlgn="ctr"/>
                      <a:r>
                        <a:rPr lang="en-GB" sz="1550" b="0" i="0" u="none" strike="noStrike" dirty="0">
                          <a:solidFill>
                            <a:schemeClr val="tx1"/>
                          </a:solidFill>
                          <a:effectLst/>
                          <a:latin typeface="Corbel" panose="020B0503020204020204" pitchFamily="34" charset="0"/>
                        </a:rPr>
                        <a:t>8.4%</a:t>
                      </a:r>
                    </a:p>
                  </a:txBody>
                  <a:tcPr marL="9525" marR="9525" marT="9525" marB="0" anchor="ctr">
                    <a:lnL w="12700" cap="flat" cmpd="sng" algn="ctr">
                      <a:solidFill>
                        <a:schemeClr val="bg1">
                          <a:lumMod val="75000"/>
                        </a:schemeClr>
                      </a:solidFill>
                      <a:prstDash val="solid"/>
                      <a:round/>
                      <a:headEnd type="none" w="med" len="med"/>
                      <a:tailEnd type="none" w="med" len="med"/>
                    </a:lnL>
                    <a:lnR w="19050" cap="flat" cmpd="sng" algn="ctr">
                      <a:solidFill>
                        <a:schemeClr val="bg1">
                          <a:lumMod val="75000"/>
                        </a:schemeClr>
                      </a:solidFill>
                      <a:prstDash val="solid"/>
                      <a:round/>
                      <a:headEnd type="none" w="med" len="med"/>
                      <a:tailEnd type="none" w="med" len="med"/>
                    </a:lnR>
                    <a:lnT>
                      <a:noFill/>
                    </a:lnT>
                    <a:lnB w="19050" cap="flat" cmpd="sng" algn="ctr">
                      <a:solidFill>
                        <a:srgbClr val="F4AF00"/>
                      </a:solidFill>
                      <a:prstDash val="solid"/>
                      <a:round/>
                      <a:headEnd type="none" w="med" len="med"/>
                      <a:tailEnd type="none" w="med" len="med"/>
                    </a:lnB>
                    <a:noFill/>
                  </a:tcPr>
                </a:tc>
                <a:tc>
                  <a:txBody>
                    <a:bodyPr/>
                    <a:lstStyle/>
                    <a:p>
                      <a:pPr algn="ctr" fontAlgn="ctr"/>
                      <a:r>
                        <a:rPr lang="en-GB" sz="1550" b="0" i="0" u="none" strike="noStrike" dirty="0">
                          <a:solidFill>
                            <a:schemeClr val="tx1"/>
                          </a:solidFill>
                          <a:effectLst/>
                          <a:latin typeface="Corbel" panose="020B0503020204020204" pitchFamily="34" charset="0"/>
                        </a:rPr>
                        <a:t>8.8%</a:t>
                      </a:r>
                    </a:p>
                  </a:txBody>
                  <a:tcPr marL="9525" marR="9525" marT="9525" marB="0" anchor="ctr">
                    <a:lnL w="19050" cap="flat" cmpd="sng" algn="ctr">
                      <a:solidFill>
                        <a:schemeClr val="bg1">
                          <a:lumMod val="75000"/>
                        </a:schemeClr>
                      </a:solidFill>
                      <a:prstDash val="solid"/>
                      <a:round/>
                      <a:headEnd type="none" w="med" len="med"/>
                      <a:tailEnd type="none" w="med" len="med"/>
                    </a:lnL>
                    <a:lnR>
                      <a:noFill/>
                    </a:lnR>
                    <a:lnT>
                      <a:noFill/>
                    </a:lnT>
                    <a:lnB w="19050" cap="flat" cmpd="sng" algn="ctr">
                      <a:solidFill>
                        <a:srgbClr val="F4AF00"/>
                      </a:solidFill>
                      <a:prstDash val="solid"/>
                      <a:round/>
                      <a:headEnd type="none" w="med" len="med"/>
                      <a:tailEnd type="none" w="med" len="med"/>
                    </a:lnB>
                  </a:tcPr>
                </a:tc>
                <a:extLst>
                  <a:ext uri="{0D108BD9-81ED-4DB2-BD59-A6C34878D82A}">
                    <a16:rowId xmlns:a16="http://schemas.microsoft.com/office/drawing/2014/main" xmlns="" val="10020"/>
                  </a:ext>
                </a:extLst>
              </a:tr>
            </a:tbl>
          </a:graphicData>
        </a:graphic>
      </p:graphicFrame>
      <p:sp>
        <p:nvSpPr>
          <p:cNvPr id="16" name="TextBox 15"/>
          <p:cNvSpPr txBox="1"/>
          <p:nvPr/>
        </p:nvSpPr>
        <p:spPr>
          <a:xfrm>
            <a:off x="6925957" y="0"/>
            <a:ext cx="2218043" cy="338554"/>
          </a:xfrm>
          <a:prstGeom prst="rect">
            <a:avLst/>
          </a:prstGeom>
          <a:solidFill>
            <a:schemeClr val="bg1">
              <a:lumMod val="85000"/>
            </a:schemeClr>
          </a:solidFill>
        </p:spPr>
        <p:txBody>
          <a:bodyPr wrap="none" rtlCol="0">
            <a:spAutoFit/>
          </a:bodyPr>
          <a:lstStyle/>
          <a:p>
            <a:r>
              <a:rPr lang="en-US" sz="1600" b="1" dirty="0">
                <a:solidFill>
                  <a:srgbClr val="F4AF00"/>
                </a:solidFill>
                <a:latin typeface="Corbel" pitchFamily="34" charset="0"/>
              </a:rPr>
              <a:t>1Q18 Results Overview</a:t>
            </a:r>
            <a:endParaRPr lang="en-GB" sz="1600" b="1" dirty="0">
              <a:solidFill>
                <a:srgbClr val="F4AF00"/>
              </a:solidFill>
              <a:latin typeface="Corbel" pitchFamily="34" charset="0"/>
            </a:endParaRPr>
          </a:p>
        </p:txBody>
      </p:sp>
      <p:sp>
        <p:nvSpPr>
          <p:cNvPr id="2" name="TextBox 1"/>
          <p:cNvSpPr txBox="1"/>
          <p:nvPr/>
        </p:nvSpPr>
        <p:spPr>
          <a:xfrm>
            <a:off x="0" y="6400800"/>
            <a:ext cx="2611612" cy="477054"/>
          </a:xfrm>
          <a:prstGeom prst="rect">
            <a:avLst/>
          </a:prstGeom>
          <a:noFill/>
        </p:spPr>
        <p:txBody>
          <a:bodyPr wrap="none" rtlCol="0">
            <a:spAutoFit/>
          </a:bodyPr>
          <a:lstStyle/>
          <a:p>
            <a:r>
              <a:rPr lang="en-GB" sz="1250" dirty="0" smtClean="0">
                <a:latin typeface="Corbel" panose="020B0503020204020204" pitchFamily="34" charset="0"/>
              </a:rPr>
              <a:t>Note:</a:t>
            </a:r>
          </a:p>
          <a:p>
            <a:r>
              <a:rPr lang="en-GB" sz="1250" dirty="0" smtClean="0">
                <a:latin typeface="Corbel" panose="020B0503020204020204" pitchFamily="34" charset="0"/>
              </a:rPr>
              <a:t>1. Inclusive of regulatory risk reserve.</a:t>
            </a:r>
            <a:endParaRPr lang="en-GB" sz="1250" dirty="0">
              <a:latin typeface="Corbel" panose="020B0503020204020204" pitchFamily="34" charset="0"/>
            </a:endParaRPr>
          </a:p>
        </p:txBody>
      </p:sp>
    </p:spTree>
    <p:extLst>
      <p:ext uri="{BB962C8B-B14F-4D97-AF65-F5344CB8AC3E}">
        <p14:creationId xmlns:p14="http://schemas.microsoft.com/office/powerpoint/2010/main" val="86012399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p:cNvSpPr>
            <a:spLocks noGrp="1"/>
          </p:cNvSpPr>
          <p:nvPr>
            <p:ph type="sldNum" sz="quarter" idx="12"/>
          </p:nvPr>
        </p:nvSpPr>
        <p:spPr>
          <a:xfrm>
            <a:off x="8686800" y="6553200"/>
            <a:ext cx="480646" cy="292100"/>
          </a:xfrm>
        </p:spPr>
        <p:txBody>
          <a:bodyPr/>
          <a:lstStyle/>
          <a:p>
            <a:fld id="{5B1C2CD0-820B-5044-BB6F-43ECDF7114E2}" type="slidenum">
              <a:rPr lang="en-US" smtClean="0">
                <a:solidFill>
                  <a:prstClr val="black">
                    <a:tint val="75000"/>
                  </a:prstClr>
                </a:solidFill>
                <a:latin typeface="Corbel" pitchFamily="34" charset="0"/>
              </a:rPr>
              <a:pPr/>
              <a:t>6</a:t>
            </a:fld>
            <a:endParaRPr lang="en-US" dirty="0">
              <a:solidFill>
                <a:prstClr val="black">
                  <a:tint val="75000"/>
                </a:prstClr>
              </a:solidFill>
              <a:latin typeface="Corbel" pitchFamily="34" charset="0"/>
            </a:endParaRPr>
          </a:p>
        </p:txBody>
      </p:sp>
      <p:pic>
        <p:nvPicPr>
          <p:cNvPr id="9" name="Picture 8" descr="FCMB LOGOS.pdf"/>
          <p:cNvPicPr>
            <a:picLocks noChangeAspect="1"/>
          </p:cNvPicPr>
          <p:nvPr/>
        </p:nvPicPr>
        <p:blipFill rotWithShape="1">
          <a:blip r:embed="rId2" cstate="print">
            <a:extLst>
              <a:ext uri="{28A0092B-C50C-407E-A947-70E740481C1C}">
                <a14:useLocalDpi xmlns:a14="http://schemas.microsoft.com/office/drawing/2010/main" val="0"/>
              </a:ext>
            </a:extLst>
          </a:blip>
          <a:srcRect l="5682" t="18059" r="54951" b="25515"/>
          <a:stretch/>
        </p:blipFill>
        <p:spPr>
          <a:xfrm>
            <a:off x="76200" y="97728"/>
            <a:ext cx="1031527" cy="1045272"/>
          </a:xfrm>
          <a:prstGeom prst="rect">
            <a:avLst/>
          </a:prstGeom>
        </p:spPr>
      </p:pic>
      <p:sp>
        <p:nvSpPr>
          <p:cNvPr id="14" name="Title 1"/>
          <p:cNvSpPr txBox="1">
            <a:spLocks/>
          </p:cNvSpPr>
          <p:nvPr/>
        </p:nvSpPr>
        <p:spPr>
          <a:xfrm>
            <a:off x="1219200" y="189803"/>
            <a:ext cx="7924800" cy="876997"/>
          </a:xfrm>
          <a:prstGeom prst="rect">
            <a:avLst/>
          </a:prstGeom>
          <a:noFill/>
        </p:spPr>
        <p:txBody>
          <a:bodyPr lIns="0" rIns="0" anchor="b"/>
          <a:lstStyle/>
          <a:p>
            <a:r>
              <a:rPr lang="en-GB" b="1" i="1" dirty="0">
                <a:solidFill>
                  <a:prstClr val="black">
                    <a:lumMod val="65000"/>
                    <a:lumOff val="35000"/>
                  </a:prstClr>
                </a:solidFill>
                <a:latin typeface="Corbel" panose="020B0503020204020204" pitchFamily="34" charset="0"/>
              </a:rPr>
              <a:t>FCMB’s Operating Companies Contribution to Profitability:</a:t>
            </a:r>
          </a:p>
          <a:p>
            <a:r>
              <a:rPr lang="en-GB" sz="1700" b="1" i="1" dirty="0">
                <a:solidFill>
                  <a:prstClr val="black">
                    <a:lumMod val="65000"/>
                    <a:lumOff val="35000"/>
                  </a:prstClr>
                </a:solidFill>
                <a:latin typeface="Corbel" panose="020B0503020204020204" pitchFamily="34" charset="0"/>
              </a:rPr>
              <a:t>Commercial &amp; Retail Banking </a:t>
            </a:r>
            <a:r>
              <a:rPr lang="en-GB" sz="1700" b="1" i="1" dirty="0" smtClean="0">
                <a:solidFill>
                  <a:prstClr val="black">
                    <a:lumMod val="65000"/>
                    <a:lumOff val="35000"/>
                  </a:prstClr>
                </a:solidFill>
                <a:latin typeface="Corbel" panose="020B0503020204020204" pitchFamily="34" charset="0"/>
              </a:rPr>
              <a:t>was </a:t>
            </a:r>
            <a:r>
              <a:rPr lang="en-GB" sz="1700" b="1" i="1" dirty="0">
                <a:solidFill>
                  <a:prstClr val="black">
                    <a:lumMod val="65000"/>
                    <a:lumOff val="35000"/>
                  </a:prstClr>
                </a:solidFill>
                <a:latin typeface="Corbel" panose="020B0503020204020204" pitchFamily="34" charset="0"/>
              </a:rPr>
              <a:t>the dominant contributor, but there’ll be growing contribution from Asset &amp; Wealth Management </a:t>
            </a:r>
            <a:r>
              <a:rPr lang="en-GB" sz="1700" b="1" i="1" dirty="0" smtClean="0">
                <a:solidFill>
                  <a:prstClr val="black">
                    <a:lumMod val="65000"/>
                    <a:lumOff val="35000"/>
                  </a:prstClr>
                </a:solidFill>
                <a:latin typeface="Corbel" panose="020B0503020204020204" pitchFamily="34" charset="0"/>
              </a:rPr>
              <a:t>during the course of</a:t>
            </a:r>
            <a:r>
              <a:rPr lang="en-GB" sz="1700" b="1" i="1" dirty="0" smtClean="0">
                <a:solidFill>
                  <a:prstClr val="black">
                    <a:lumMod val="65000"/>
                    <a:lumOff val="35000"/>
                  </a:prstClr>
                </a:solidFill>
                <a:latin typeface="Corbel" panose="020B0503020204020204" pitchFamily="34" charset="0"/>
              </a:rPr>
              <a:t> </a:t>
            </a:r>
            <a:r>
              <a:rPr lang="en-GB" sz="1700" b="1" i="1" dirty="0">
                <a:solidFill>
                  <a:prstClr val="black">
                    <a:lumMod val="65000"/>
                    <a:lumOff val="35000"/>
                  </a:prstClr>
                </a:solidFill>
                <a:latin typeface="Corbel" panose="020B0503020204020204" pitchFamily="34" charset="0"/>
              </a:rPr>
              <a:t>2018. </a:t>
            </a:r>
          </a:p>
        </p:txBody>
      </p:sp>
      <p:sp>
        <p:nvSpPr>
          <p:cNvPr id="25" name="TextBox 24"/>
          <p:cNvSpPr txBox="1"/>
          <p:nvPr/>
        </p:nvSpPr>
        <p:spPr>
          <a:xfrm>
            <a:off x="76200" y="6096000"/>
            <a:ext cx="3525324" cy="669414"/>
          </a:xfrm>
          <a:prstGeom prst="rect">
            <a:avLst/>
          </a:prstGeom>
          <a:noFill/>
        </p:spPr>
        <p:txBody>
          <a:bodyPr wrap="none" rtlCol="0">
            <a:spAutoFit/>
          </a:bodyPr>
          <a:lstStyle/>
          <a:p>
            <a:r>
              <a:rPr lang="en-GB" sz="1250" b="1" i="1" dirty="0" smtClean="0">
                <a:solidFill>
                  <a:prstClr val="black"/>
                </a:solidFill>
                <a:latin typeface="Corbel" panose="020B0503020204020204" pitchFamily="34" charset="0"/>
              </a:rPr>
              <a:t>Notes:</a:t>
            </a:r>
            <a:endParaRPr lang="en-GB" sz="1250" b="1" i="1" dirty="0">
              <a:solidFill>
                <a:prstClr val="black"/>
              </a:solidFill>
              <a:latin typeface="Corbel" panose="020B0503020204020204" pitchFamily="34" charset="0"/>
            </a:endParaRPr>
          </a:p>
          <a:p>
            <a:pPr marL="342900" indent="-342900">
              <a:buFontTx/>
              <a:buAutoNum type="arabicPeriod"/>
            </a:pPr>
            <a:r>
              <a:rPr lang="en-GB" sz="1250" dirty="0" smtClean="0">
                <a:solidFill>
                  <a:prstClr val="black"/>
                </a:solidFill>
                <a:latin typeface="Corbel" panose="020B0503020204020204" pitchFamily="34" charset="0"/>
              </a:rPr>
              <a:t>Includes FCMB Microfinance Bank Ltd.</a:t>
            </a:r>
          </a:p>
          <a:p>
            <a:pPr marL="342900" indent="-342900">
              <a:buFontTx/>
              <a:buAutoNum type="arabicPeriod"/>
            </a:pPr>
            <a:r>
              <a:rPr lang="en-GB" sz="1250" dirty="0" smtClean="0">
                <a:solidFill>
                  <a:prstClr val="black"/>
                </a:solidFill>
                <a:latin typeface="Corbel" panose="020B0503020204020204" pitchFamily="34" charset="0"/>
              </a:rPr>
              <a:t>Includes Credit </a:t>
            </a:r>
            <a:r>
              <a:rPr lang="en-GB" sz="1250" dirty="0">
                <a:solidFill>
                  <a:prstClr val="black"/>
                </a:solidFill>
                <a:latin typeface="Corbel" panose="020B0503020204020204" pitchFamily="34" charset="0"/>
              </a:rPr>
              <a:t>Direct Ltd and FCMB (UK) Ltd.</a:t>
            </a:r>
          </a:p>
        </p:txBody>
      </p:sp>
      <p:cxnSp>
        <p:nvCxnSpPr>
          <p:cNvPr id="28" name="Straight Connector 27"/>
          <p:cNvCxnSpPr/>
          <p:nvPr/>
        </p:nvCxnSpPr>
        <p:spPr>
          <a:xfrm>
            <a:off x="0" y="1143000"/>
            <a:ext cx="7632700" cy="0"/>
          </a:xfrm>
          <a:prstGeom prst="line">
            <a:avLst/>
          </a:prstGeom>
          <a:ln w="38100" cap="flat" cmpd="sng" algn="ctr">
            <a:solidFill>
              <a:srgbClr val="FFC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6925957" y="0"/>
            <a:ext cx="2218043" cy="338554"/>
          </a:xfrm>
          <a:prstGeom prst="rect">
            <a:avLst/>
          </a:prstGeom>
          <a:solidFill>
            <a:schemeClr val="bg1">
              <a:lumMod val="85000"/>
            </a:schemeClr>
          </a:solidFill>
        </p:spPr>
        <p:txBody>
          <a:bodyPr wrap="none" rtlCol="0">
            <a:spAutoFit/>
          </a:bodyPr>
          <a:lstStyle/>
          <a:p>
            <a:r>
              <a:rPr lang="en-US" sz="1600" b="1" dirty="0">
                <a:solidFill>
                  <a:srgbClr val="F4AF00"/>
                </a:solidFill>
                <a:latin typeface="Corbel" pitchFamily="34" charset="0"/>
              </a:rPr>
              <a:t>1Q18 Results Overview</a:t>
            </a:r>
            <a:endParaRPr lang="en-GB" sz="1600" b="1" dirty="0">
              <a:solidFill>
                <a:srgbClr val="F4AF00"/>
              </a:solidFill>
              <a:latin typeface="Corbe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629950994"/>
              </p:ext>
            </p:extLst>
          </p:nvPr>
        </p:nvGraphicFramePr>
        <p:xfrm>
          <a:off x="152400" y="1461978"/>
          <a:ext cx="8915400" cy="4176822"/>
        </p:xfrm>
        <a:graphic>
          <a:graphicData uri="http://schemas.openxmlformats.org/drawingml/2006/table">
            <a:tbl>
              <a:tblPr/>
              <a:tblGrid>
                <a:gridCol w="2825496">
                  <a:extLst>
                    <a:ext uri="{9D8B030D-6E8A-4147-A177-3AD203B41FA5}">
                      <a16:colId xmlns:a16="http://schemas.microsoft.com/office/drawing/2014/main" xmlns="" val="20000"/>
                    </a:ext>
                  </a:extLst>
                </a:gridCol>
                <a:gridCol w="1042416">
                  <a:extLst>
                    <a:ext uri="{9D8B030D-6E8A-4147-A177-3AD203B41FA5}">
                      <a16:colId xmlns:a16="http://schemas.microsoft.com/office/drawing/2014/main" xmlns="" val="20001"/>
                    </a:ext>
                  </a:extLst>
                </a:gridCol>
                <a:gridCol w="726948">
                  <a:extLst>
                    <a:ext uri="{9D8B030D-6E8A-4147-A177-3AD203B41FA5}">
                      <a16:colId xmlns:a16="http://schemas.microsoft.com/office/drawing/2014/main" xmlns="" val="20002"/>
                    </a:ext>
                  </a:extLst>
                </a:gridCol>
                <a:gridCol w="1014984">
                  <a:extLst>
                    <a:ext uri="{9D8B030D-6E8A-4147-A177-3AD203B41FA5}">
                      <a16:colId xmlns:a16="http://schemas.microsoft.com/office/drawing/2014/main" xmlns="" val="20003"/>
                    </a:ext>
                  </a:extLst>
                </a:gridCol>
                <a:gridCol w="877824">
                  <a:extLst>
                    <a:ext uri="{9D8B030D-6E8A-4147-A177-3AD203B41FA5}">
                      <a16:colId xmlns:a16="http://schemas.microsoft.com/office/drawing/2014/main" xmlns="" val="20004"/>
                    </a:ext>
                  </a:extLst>
                </a:gridCol>
                <a:gridCol w="1083564">
                  <a:extLst>
                    <a:ext uri="{9D8B030D-6E8A-4147-A177-3AD203B41FA5}">
                      <a16:colId xmlns:a16="http://schemas.microsoft.com/office/drawing/2014/main" xmlns="" val="20005"/>
                    </a:ext>
                  </a:extLst>
                </a:gridCol>
                <a:gridCol w="1344168">
                  <a:extLst>
                    <a:ext uri="{9D8B030D-6E8A-4147-A177-3AD203B41FA5}">
                      <a16:colId xmlns:a16="http://schemas.microsoft.com/office/drawing/2014/main" xmlns="" val="20006"/>
                    </a:ext>
                  </a:extLst>
                </a:gridCol>
              </a:tblGrid>
              <a:tr h="410214">
                <a:tc>
                  <a:txBody>
                    <a:bodyPr/>
                    <a:lstStyle/>
                    <a:p>
                      <a:pPr algn="l" rtl="0" fontAlgn="ctr"/>
                      <a:r>
                        <a:rPr lang="en-GB" sz="1550" b="1" i="0" u="none" strike="noStrike" dirty="0">
                          <a:solidFill>
                            <a:srgbClr val="404040"/>
                          </a:solidFill>
                          <a:effectLst/>
                          <a:latin typeface="Corbel" panose="020B0503020204020204" pitchFamily="34" charset="0"/>
                        </a:rPr>
                        <a:t> N’m </a:t>
                      </a:r>
                    </a:p>
                  </a:txBody>
                  <a:tcPr marL="7597" marR="7597" marT="7597" marB="0" anchor="ctr">
                    <a:lnL w="19050" cap="flat" cmpd="sng" algn="ctr">
                      <a:no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tcPr>
                </a:tc>
                <a:tc>
                  <a:txBody>
                    <a:bodyPr/>
                    <a:lstStyle/>
                    <a:p>
                      <a:pPr algn="ctr" rtl="0" fontAlgn="ctr"/>
                      <a:r>
                        <a:rPr lang="en-GB" sz="1550" b="1" i="0" u="none" strike="noStrike" dirty="0">
                          <a:solidFill>
                            <a:srgbClr val="404040"/>
                          </a:solidFill>
                          <a:effectLst/>
                          <a:latin typeface="Corbel" panose="020B0503020204020204" pitchFamily="34" charset="0"/>
                        </a:rPr>
                        <a:t>PBT</a:t>
                      </a:r>
                    </a:p>
                  </a:txBody>
                  <a:tcPr marL="7597" marR="7597" marT="7597"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tcPr>
                </a:tc>
                <a:tc>
                  <a:txBody>
                    <a:bodyPr/>
                    <a:lstStyle/>
                    <a:p>
                      <a:pPr algn="ctr" rtl="0" fontAlgn="ctr"/>
                      <a:r>
                        <a:rPr lang="en-GB" sz="1550" b="1" i="0" u="none" strike="noStrike" dirty="0">
                          <a:solidFill>
                            <a:srgbClr val="404040"/>
                          </a:solidFill>
                          <a:effectLst/>
                          <a:latin typeface="Corbel" panose="020B0503020204020204" pitchFamily="34" charset="0"/>
                        </a:rPr>
                        <a:t>PAT</a:t>
                      </a:r>
                    </a:p>
                  </a:txBody>
                  <a:tcPr marL="7597" marR="7597" marT="7597"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tcPr>
                </a:tc>
                <a:tc>
                  <a:txBody>
                    <a:bodyPr/>
                    <a:lstStyle/>
                    <a:p>
                      <a:pPr algn="ctr" rtl="0" fontAlgn="ctr"/>
                      <a:r>
                        <a:rPr lang="en-GB" sz="1550" b="1" i="0" u="none" strike="noStrike" dirty="0">
                          <a:solidFill>
                            <a:srgbClr val="404040"/>
                          </a:solidFill>
                          <a:effectLst/>
                          <a:latin typeface="Corbel" panose="020B0503020204020204" pitchFamily="34" charset="0"/>
                        </a:rPr>
                        <a:t>Revenue</a:t>
                      </a:r>
                    </a:p>
                  </a:txBody>
                  <a:tcPr marL="7597" marR="7597" marT="7597"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tcPr>
                </a:tc>
                <a:tc>
                  <a:txBody>
                    <a:bodyPr/>
                    <a:lstStyle/>
                    <a:p>
                      <a:pPr algn="ctr" rtl="0" fontAlgn="ctr"/>
                      <a:r>
                        <a:rPr lang="en-GB" sz="1550" b="1" i="0" u="none" strike="noStrike" dirty="0">
                          <a:solidFill>
                            <a:srgbClr val="404040"/>
                          </a:solidFill>
                          <a:effectLst/>
                          <a:latin typeface="Corbel" panose="020B0503020204020204" pitchFamily="34" charset="0"/>
                        </a:rPr>
                        <a:t>ROAE</a:t>
                      </a:r>
                    </a:p>
                  </a:txBody>
                  <a:tcPr marL="7597" marR="7597" marT="7597"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solidFill>
                      <a:srgbClr val="D9D9D9"/>
                    </a:solidFill>
                  </a:tcPr>
                </a:tc>
                <a:tc>
                  <a:txBody>
                    <a:bodyPr/>
                    <a:lstStyle/>
                    <a:p>
                      <a:pPr algn="ctr" rtl="0" fontAlgn="ctr"/>
                      <a:r>
                        <a:rPr lang="en-GB" sz="1550" b="1" i="0" u="none" strike="noStrike" dirty="0">
                          <a:solidFill>
                            <a:srgbClr val="404040"/>
                          </a:solidFill>
                          <a:effectLst/>
                          <a:latin typeface="Corbel" panose="020B0503020204020204" pitchFamily="34" charset="0"/>
                        </a:rPr>
                        <a:t> NAV </a:t>
                      </a:r>
                    </a:p>
                  </a:txBody>
                  <a:tcPr marL="7597" marR="7597" marT="7597"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tcPr>
                </a:tc>
                <a:tc>
                  <a:txBody>
                    <a:bodyPr/>
                    <a:lstStyle/>
                    <a:p>
                      <a:pPr algn="ctr" rtl="0" fontAlgn="ctr"/>
                      <a:r>
                        <a:rPr lang="en-GB" sz="1550" b="1" i="0" u="none" strike="noStrike" dirty="0">
                          <a:solidFill>
                            <a:srgbClr val="404040"/>
                          </a:solidFill>
                          <a:effectLst/>
                          <a:latin typeface="Corbel" panose="020B0503020204020204" pitchFamily="34" charset="0"/>
                        </a:rPr>
                        <a:t>% Contribution to Group PBT</a:t>
                      </a:r>
                    </a:p>
                  </a:txBody>
                  <a:tcPr marL="7597" marR="7597" marT="7597" marB="0" anchor="ctr">
                    <a:lnL w="19050" cap="flat" cmpd="sng" algn="ctr">
                      <a:solidFill>
                        <a:srgbClr val="D9D9D9"/>
                      </a:solidFill>
                      <a:prstDash val="solid"/>
                      <a:round/>
                      <a:headEnd type="none" w="med" len="med"/>
                      <a:tailEnd type="none" w="med" len="med"/>
                    </a:lnL>
                    <a:lnR w="28575" cap="flat" cmpd="sng" algn="ctr">
                      <a:noFill/>
                      <a:prstDash val="solid"/>
                      <a:round/>
                      <a:headEnd type="none" w="med" len="med"/>
                      <a:tailEnd type="none" w="med" len="med"/>
                    </a:lnR>
                    <a:lnT w="190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tcPr>
                </a:tc>
                <a:extLst>
                  <a:ext uri="{0D108BD9-81ED-4DB2-BD59-A6C34878D82A}">
                    <a16:rowId xmlns:a16="http://schemas.microsoft.com/office/drawing/2014/main" xmlns="" val="10000"/>
                  </a:ext>
                </a:extLst>
              </a:tr>
              <a:tr h="258283">
                <a:tc>
                  <a:txBody>
                    <a:bodyPr/>
                    <a:lstStyle/>
                    <a:p>
                      <a:pPr algn="l" rtl="0" fontAlgn="b"/>
                      <a:r>
                        <a:rPr lang="en-GB" sz="1550" b="1" i="1" u="none" strike="noStrike" dirty="0">
                          <a:solidFill>
                            <a:srgbClr val="404040"/>
                          </a:solidFill>
                          <a:effectLst/>
                          <a:latin typeface="Corbel" panose="020B0503020204020204" pitchFamily="34" charset="0"/>
                        </a:rPr>
                        <a:t>Commercial &amp; Retail </a:t>
                      </a:r>
                      <a:r>
                        <a:rPr lang="en-GB" sz="1550" b="1" i="1" u="none" strike="noStrike" dirty="0" smtClean="0">
                          <a:solidFill>
                            <a:srgbClr val="404040"/>
                          </a:solidFill>
                          <a:effectLst/>
                          <a:latin typeface="Corbel" panose="020B0503020204020204" pitchFamily="34" charset="0"/>
                        </a:rPr>
                        <a:t>Banking </a:t>
                      </a:r>
                      <a:r>
                        <a:rPr lang="en-GB" sz="1550" b="1" i="1" u="none" strike="noStrike" baseline="30000" dirty="0" smtClean="0">
                          <a:solidFill>
                            <a:srgbClr val="404040"/>
                          </a:solidFill>
                          <a:effectLst/>
                          <a:latin typeface="Corbel" panose="020B0503020204020204" pitchFamily="34" charset="0"/>
                        </a:rPr>
                        <a:t>1</a:t>
                      </a:r>
                      <a:endParaRPr lang="en-GB" sz="1550" b="1" i="1" u="none" strike="noStrike" baseline="30000" dirty="0">
                        <a:solidFill>
                          <a:srgbClr val="404040"/>
                        </a:solidFill>
                        <a:effectLst/>
                        <a:latin typeface="Corbel" panose="020B0503020204020204" pitchFamily="34" charset="0"/>
                      </a:endParaRPr>
                    </a:p>
                  </a:txBody>
                  <a:tcPr marL="7597" marR="7597" marT="7597" marB="0" anchor="ctr">
                    <a:lnL w="19050" cap="flat" cmpd="sng" algn="ctr">
                      <a:noFill/>
                      <a:prstDash val="solid"/>
                      <a:round/>
                      <a:headEnd type="none" w="med" len="med"/>
                      <a:tailEnd type="none" w="med" len="med"/>
                    </a:lnL>
                    <a:lnR w="6350" cap="flat" cmpd="sng" algn="ctr">
                      <a:solidFill>
                        <a:srgbClr val="D9D9D9"/>
                      </a:solidFill>
                      <a:prstDash val="solid"/>
                      <a:round/>
                      <a:headEnd type="none" w="med" len="med"/>
                      <a:tailEnd type="none" w="med" len="med"/>
                    </a:lnR>
                    <a:lnT w="19050" cap="flat" cmpd="sng" algn="ctr">
                      <a:solidFill>
                        <a:srgbClr val="FFC000"/>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rtl="0" fontAlgn="ctr"/>
                      <a:r>
                        <a:rPr lang="en-GB" sz="1550" b="1" i="0" u="none" strike="noStrike" dirty="0">
                          <a:solidFill>
                            <a:srgbClr val="404040"/>
                          </a:solidFill>
                          <a:effectLst/>
                          <a:latin typeface="Corbel" panose="020B0503020204020204" pitchFamily="34" charset="0"/>
                        </a:rPr>
                        <a:t>2,200</a:t>
                      </a:r>
                    </a:p>
                  </a:txBody>
                  <a:tcPr marL="7597" marR="7597" marT="7597"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19050" cap="flat" cmpd="sng" algn="ctr">
                      <a:solidFill>
                        <a:srgbClr val="FFC000"/>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rtl="0" fontAlgn="ctr"/>
                      <a:r>
                        <a:rPr lang="en-GB" sz="1550" b="1" i="0" u="none" strike="noStrike" dirty="0">
                          <a:solidFill>
                            <a:srgbClr val="404040"/>
                          </a:solidFill>
                          <a:effectLst/>
                          <a:latin typeface="Corbel" panose="020B0503020204020204" pitchFamily="34" charset="0"/>
                        </a:rPr>
                        <a:t>1,747</a:t>
                      </a:r>
                    </a:p>
                  </a:txBody>
                  <a:tcPr marL="7597" marR="7597" marT="7597"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19050" cap="flat" cmpd="sng" algn="ctr">
                      <a:solidFill>
                        <a:srgbClr val="FFC000"/>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rtl="0" fontAlgn="ctr"/>
                      <a:r>
                        <a:rPr lang="en-GB" sz="1550" b="1" i="0" u="none" strike="noStrike" dirty="0">
                          <a:solidFill>
                            <a:srgbClr val="404040"/>
                          </a:solidFill>
                          <a:effectLst/>
                          <a:latin typeface="Corbel" panose="020B0503020204020204" pitchFamily="34" charset="0"/>
                        </a:rPr>
                        <a:t>40,131</a:t>
                      </a:r>
                    </a:p>
                  </a:txBody>
                  <a:tcPr marL="7597" marR="7597" marT="7597"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19050" cap="flat" cmpd="sng" algn="ctr">
                      <a:solidFill>
                        <a:srgbClr val="FFC000"/>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rtl="0" fontAlgn="ctr"/>
                      <a:r>
                        <a:rPr lang="en-GB" sz="1550" b="1" i="0" u="none" strike="noStrike" dirty="0">
                          <a:solidFill>
                            <a:srgbClr val="404040"/>
                          </a:solidFill>
                          <a:effectLst/>
                          <a:latin typeface="Corbel" panose="020B0503020204020204" pitchFamily="34" charset="0"/>
                        </a:rPr>
                        <a:t>4.1%</a:t>
                      </a:r>
                    </a:p>
                  </a:txBody>
                  <a:tcPr marL="7597" marR="7597" marT="7597"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19050" cap="flat" cmpd="sng" algn="ctr">
                      <a:solidFill>
                        <a:srgbClr val="FFC000"/>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D9D9D9"/>
                    </a:solidFill>
                  </a:tcPr>
                </a:tc>
                <a:tc>
                  <a:txBody>
                    <a:bodyPr/>
                    <a:lstStyle/>
                    <a:p>
                      <a:pPr algn="ctr" rtl="0" fontAlgn="ctr"/>
                      <a:r>
                        <a:rPr lang="en-GB" sz="1550" b="1" i="0" u="none" strike="noStrike" dirty="0">
                          <a:solidFill>
                            <a:srgbClr val="404040"/>
                          </a:solidFill>
                          <a:effectLst/>
                          <a:latin typeface="Corbel" panose="020B0503020204020204" pitchFamily="34" charset="0"/>
                        </a:rPr>
                        <a:t>171,619</a:t>
                      </a:r>
                    </a:p>
                  </a:txBody>
                  <a:tcPr marL="9525" marR="9525" marT="9525"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19050" cap="flat" cmpd="sng" algn="ctr">
                      <a:solidFill>
                        <a:srgbClr val="FFC000"/>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rtl="0" fontAlgn="ctr"/>
                      <a:r>
                        <a:rPr lang="en-GB" sz="1550" b="1" i="0" u="none" strike="noStrike" dirty="0">
                          <a:solidFill>
                            <a:srgbClr val="404040"/>
                          </a:solidFill>
                          <a:effectLst/>
                          <a:latin typeface="Corbel" panose="020B0503020204020204" pitchFamily="34" charset="0"/>
                        </a:rPr>
                        <a:t>68%</a:t>
                      </a:r>
                    </a:p>
                  </a:txBody>
                  <a:tcPr marL="7597" marR="7597" marT="7597" marB="0" anchor="ctr">
                    <a:lnL w="6350" cap="flat" cmpd="sng" algn="ctr">
                      <a:solidFill>
                        <a:srgbClr val="D9D9D9"/>
                      </a:solidFill>
                      <a:prstDash val="solid"/>
                      <a:round/>
                      <a:headEnd type="none" w="med" len="med"/>
                      <a:tailEnd type="none" w="med" len="med"/>
                    </a:lnL>
                    <a:lnR w="28575" cap="flat" cmpd="sng" algn="ctr">
                      <a:noFill/>
                      <a:prstDash val="solid"/>
                      <a:round/>
                      <a:headEnd type="none" w="med" len="med"/>
                      <a:tailEnd type="none" w="med" len="med"/>
                    </a:lnR>
                    <a:lnT w="19050" cap="flat" cmpd="sng" algn="ctr">
                      <a:solidFill>
                        <a:srgbClr val="FFC000"/>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extLst>
                  <a:ext uri="{0D108BD9-81ED-4DB2-BD59-A6C34878D82A}">
                    <a16:rowId xmlns:a16="http://schemas.microsoft.com/office/drawing/2014/main" xmlns="" val="10001"/>
                  </a:ext>
                </a:extLst>
              </a:tr>
              <a:tr h="220300">
                <a:tc>
                  <a:txBody>
                    <a:bodyPr/>
                    <a:lstStyle/>
                    <a:p>
                      <a:pPr algn="l" rtl="0" fontAlgn="b"/>
                      <a:r>
                        <a:rPr lang="en-GB" sz="1550" b="0" i="0" u="none" strike="noStrike" dirty="0">
                          <a:solidFill>
                            <a:srgbClr val="404040"/>
                          </a:solidFill>
                          <a:effectLst/>
                          <a:latin typeface="Corbel" panose="020B0503020204020204" pitchFamily="34" charset="0"/>
                        </a:rPr>
                        <a:t>FCMB </a:t>
                      </a:r>
                      <a:r>
                        <a:rPr lang="en-GB" sz="1550" b="0" i="0" u="none" strike="noStrike" dirty="0" smtClean="0">
                          <a:solidFill>
                            <a:srgbClr val="404040"/>
                          </a:solidFill>
                          <a:effectLst/>
                          <a:latin typeface="Corbel" panose="020B0503020204020204" pitchFamily="34" charset="0"/>
                        </a:rPr>
                        <a:t>Ltd </a:t>
                      </a:r>
                      <a:r>
                        <a:rPr lang="en-GB" sz="1550" b="0" i="0" u="none" strike="noStrike" baseline="30000" dirty="0" smtClean="0">
                          <a:solidFill>
                            <a:srgbClr val="404040"/>
                          </a:solidFill>
                          <a:effectLst/>
                          <a:latin typeface="Corbel" panose="020B0503020204020204" pitchFamily="34" charset="0"/>
                        </a:rPr>
                        <a:t>2</a:t>
                      </a:r>
                      <a:endParaRPr lang="en-GB" sz="1550" b="0" i="0" u="none" strike="noStrike" dirty="0">
                        <a:solidFill>
                          <a:srgbClr val="404040"/>
                        </a:solidFill>
                        <a:effectLst/>
                        <a:latin typeface="Corbel" panose="020B0503020204020204" pitchFamily="34" charset="0"/>
                      </a:endParaRPr>
                    </a:p>
                  </a:txBody>
                  <a:tcPr marL="7597" marR="7597" marT="7597" marB="0" anchor="ctr">
                    <a:lnL w="19050" cap="flat" cmpd="sng" algn="ctr">
                      <a:no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rtl="0" fontAlgn="ctr"/>
                      <a:r>
                        <a:rPr lang="en-GB" sz="1550" b="0" i="0" u="none" strike="noStrike" dirty="0">
                          <a:solidFill>
                            <a:srgbClr val="000000"/>
                          </a:solidFill>
                          <a:effectLst/>
                          <a:latin typeface="Corbel" panose="020B0503020204020204" pitchFamily="34" charset="0"/>
                        </a:rPr>
                        <a:t>2,199</a:t>
                      </a:r>
                    </a:p>
                  </a:txBody>
                  <a:tcPr marL="7597" marR="7597" marT="7597"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rtl="0" fontAlgn="ctr"/>
                      <a:r>
                        <a:rPr lang="en-GB" sz="1550" b="0" i="0" u="none" strike="noStrike" dirty="0">
                          <a:solidFill>
                            <a:srgbClr val="000000"/>
                          </a:solidFill>
                          <a:effectLst/>
                          <a:latin typeface="Corbel" panose="020B0503020204020204" pitchFamily="34" charset="0"/>
                        </a:rPr>
                        <a:t>1,747</a:t>
                      </a:r>
                    </a:p>
                  </a:txBody>
                  <a:tcPr marL="7597" marR="7597" marT="7597"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rtl="0" fontAlgn="ctr"/>
                      <a:r>
                        <a:rPr lang="en-GB" sz="1550" b="0" i="0" u="none" strike="noStrike" dirty="0">
                          <a:solidFill>
                            <a:srgbClr val="000000"/>
                          </a:solidFill>
                          <a:effectLst/>
                          <a:latin typeface="Corbel" panose="020B0503020204020204" pitchFamily="34" charset="0"/>
                        </a:rPr>
                        <a:t>40,112</a:t>
                      </a:r>
                    </a:p>
                  </a:txBody>
                  <a:tcPr marL="7597" marR="7597" marT="7597"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rtl="0" fontAlgn="ctr"/>
                      <a:r>
                        <a:rPr lang="en-GB" sz="1550" b="0" i="0" u="none" strike="noStrike" dirty="0">
                          <a:solidFill>
                            <a:srgbClr val="000000"/>
                          </a:solidFill>
                          <a:effectLst/>
                          <a:latin typeface="Corbel" panose="020B0503020204020204" pitchFamily="34" charset="0"/>
                        </a:rPr>
                        <a:t>4.1%</a:t>
                      </a:r>
                    </a:p>
                  </a:txBody>
                  <a:tcPr marL="7597" marR="7597" marT="7597"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D9D9D9"/>
                    </a:solidFill>
                  </a:tcPr>
                </a:tc>
                <a:tc>
                  <a:txBody>
                    <a:bodyPr/>
                    <a:lstStyle/>
                    <a:p>
                      <a:pPr algn="ctr" rtl="0" fontAlgn="ctr"/>
                      <a:r>
                        <a:rPr lang="en-GB" sz="1550" b="0" i="0" u="none" strike="noStrike" dirty="0">
                          <a:solidFill>
                            <a:srgbClr val="000000"/>
                          </a:solidFill>
                          <a:effectLst/>
                          <a:latin typeface="Corbel" panose="020B0503020204020204" pitchFamily="34" charset="0"/>
                        </a:rPr>
                        <a:t>171,529</a:t>
                      </a:r>
                    </a:p>
                  </a:txBody>
                  <a:tcPr marL="9525" marR="9525" marT="9525"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rtl="0" fontAlgn="ctr"/>
                      <a:r>
                        <a:rPr lang="en-GB" sz="1550" b="1" i="0" u="none" strike="noStrike" dirty="0">
                          <a:solidFill>
                            <a:srgbClr val="404040"/>
                          </a:solidFill>
                          <a:effectLst/>
                          <a:latin typeface="Corbel" panose="020B0503020204020204" pitchFamily="34" charset="0"/>
                        </a:rPr>
                        <a:t>68%</a:t>
                      </a:r>
                    </a:p>
                  </a:txBody>
                  <a:tcPr marL="7597" marR="7597" marT="7597" marB="0" anchor="ctr">
                    <a:lnL w="6350" cap="flat" cmpd="sng" algn="ctr">
                      <a:solidFill>
                        <a:srgbClr val="D9D9D9"/>
                      </a:solidFill>
                      <a:prstDash val="solid"/>
                      <a:round/>
                      <a:headEnd type="none" w="med" len="med"/>
                      <a:tailEnd type="none" w="med" len="med"/>
                    </a:lnL>
                    <a:lnR w="28575" cap="flat" cmpd="sng" algn="ctr">
                      <a:no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extLst>
                  <a:ext uri="{0D108BD9-81ED-4DB2-BD59-A6C34878D82A}">
                    <a16:rowId xmlns:a16="http://schemas.microsoft.com/office/drawing/2014/main" xmlns="" val="10002"/>
                  </a:ext>
                </a:extLst>
              </a:tr>
              <a:tr h="197510">
                <a:tc>
                  <a:txBody>
                    <a:bodyPr/>
                    <a:lstStyle/>
                    <a:p>
                      <a:pPr algn="l" rtl="0" fontAlgn="b"/>
                      <a:r>
                        <a:rPr lang="en-GB" sz="1550" b="0" i="0" u="none" strike="noStrike" dirty="0">
                          <a:solidFill>
                            <a:srgbClr val="404040"/>
                          </a:solidFill>
                          <a:effectLst/>
                          <a:latin typeface="Corbel" panose="020B0503020204020204" pitchFamily="34" charset="0"/>
                        </a:rPr>
                        <a:t> </a:t>
                      </a:r>
                    </a:p>
                  </a:txBody>
                  <a:tcPr marL="7597" marR="7597" marT="7597" marB="0" anchor="ctr">
                    <a:lnL w="19050" cap="flat" cmpd="sng" algn="ctr">
                      <a:no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rtl="0" fontAlgn="ctr"/>
                      <a:r>
                        <a:rPr lang="en-GB" sz="1550" b="0" i="0" u="none" strike="noStrike" dirty="0">
                          <a:solidFill>
                            <a:srgbClr val="000000"/>
                          </a:solidFill>
                          <a:effectLst/>
                          <a:latin typeface="Corbel" panose="020B0503020204020204" pitchFamily="34" charset="0"/>
                        </a:rPr>
                        <a:t> </a:t>
                      </a:r>
                    </a:p>
                  </a:txBody>
                  <a:tcPr marL="7597" marR="7597" marT="7597"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rtl="0" fontAlgn="ctr"/>
                      <a:r>
                        <a:rPr lang="en-GB" sz="1550" b="0" i="0" u="none" strike="noStrike" dirty="0">
                          <a:solidFill>
                            <a:srgbClr val="000000"/>
                          </a:solidFill>
                          <a:effectLst/>
                          <a:latin typeface="Corbel" panose="020B0503020204020204" pitchFamily="34" charset="0"/>
                        </a:rPr>
                        <a:t> </a:t>
                      </a:r>
                    </a:p>
                  </a:txBody>
                  <a:tcPr marL="7597" marR="7597" marT="7597"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rtl="0" fontAlgn="ctr"/>
                      <a:r>
                        <a:rPr lang="en-GB" sz="1550" b="0" i="0" u="none" strike="noStrike" dirty="0">
                          <a:solidFill>
                            <a:srgbClr val="000000"/>
                          </a:solidFill>
                          <a:effectLst/>
                          <a:latin typeface="Corbel" panose="020B0503020204020204" pitchFamily="34" charset="0"/>
                        </a:rPr>
                        <a:t> </a:t>
                      </a:r>
                    </a:p>
                  </a:txBody>
                  <a:tcPr marL="7597" marR="7597" marT="7597"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rtl="0" fontAlgn="ctr"/>
                      <a:r>
                        <a:rPr lang="en-GB" sz="1550" b="0" i="0" u="none" strike="noStrike" dirty="0">
                          <a:solidFill>
                            <a:srgbClr val="000000"/>
                          </a:solidFill>
                          <a:effectLst/>
                          <a:latin typeface="Corbel" panose="020B0503020204020204" pitchFamily="34" charset="0"/>
                        </a:rPr>
                        <a:t> </a:t>
                      </a:r>
                    </a:p>
                  </a:txBody>
                  <a:tcPr marL="7597" marR="7597" marT="7597"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D9D9D9"/>
                    </a:solidFill>
                  </a:tcPr>
                </a:tc>
                <a:tc>
                  <a:txBody>
                    <a:bodyPr/>
                    <a:lstStyle/>
                    <a:p>
                      <a:pPr algn="ctr" rtl="0" fontAlgn="ctr"/>
                      <a:r>
                        <a:rPr lang="en-GB" sz="1550" b="0" i="0" u="none" strike="noStrike" dirty="0">
                          <a:solidFill>
                            <a:srgbClr val="000000"/>
                          </a:solidFill>
                          <a:effectLst/>
                          <a:latin typeface="Corbel" panose="020B0503020204020204" pitchFamily="34" charset="0"/>
                        </a:rPr>
                        <a:t> </a:t>
                      </a:r>
                    </a:p>
                  </a:txBody>
                  <a:tcPr marL="9525" marR="9525" marT="9525"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rtl="0" fontAlgn="ctr"/>
                      <a:r>
                        <a:rPr lang="en-GB" sz="1550" b="0" i="0" u="none" strike="noStrike" dirty="0">
                          <a:solidFill>
                            <a:srgbClr val="000000"/>
                          </a:solidFill>
                          <a:effectLst/>
                          <a:latin typeface="Corbel" panose="020B0503020204020204" pitchFamily="34" charset="0"/>
                        </a:rPr>
                        <a:t> </a:t>
                      </a:r>
                    </a:p>
                  </a:txBody>
                  <a:tcPr marL="7597" marR="7597" marT="7597" marB="0" anchor="ctr">
                    <a:lnL w="6350" cap="flat" cmpd="sng" algn="ctr">
                      <a:solidFill>
                        <a:srgbClr val="D9D9D9"/>
                      </a:solidFill>
                      <a:prstDash val="solid"/>
                      <a:round/>
                      <a:headEnd type="none" w="med" len="med"/>
                      <a:tailEnd type="none" w="med" len="med"/>
                    </a:lnL>
                    <a:lnR w="28575" cap="flat" cmpd="sng" algn="ctr">
                      <a:no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extLst>
                  <a:ext uri="{0D108BD9-81ED-4DB2-BD59-A6C34878D82A}">
                    <a16:rowId xmlns:a16="http://schemas.microsoft.com/office/drawing/2014/main" xmlns="" val="10004"/>
                  </a:ext>
                </a:extLst>
              </a:tr>
              <a:tr h="197510">
                <a:tc>
                  <a:txBody>
                    <a:bodyPr/>
                    <a:lstStyle/>
                    <a:p>
                      <a:pPr algn="l" rtl="0" fontAlgn="b"/>
                      <a:r>
                        <a:rPr lang="en-GB" sz="1550" b="1" i="1" u="none" strike="noStrike" dirty="0">
                          <a:solidFill>
                            <a:srgbClr val="404040"/>
                          </a:solidFill>
                          <a:effectLst/>
                          <a:latin typeface="Corbel" panose="020B0503020204020204" pitchFamily="34" charset="0"/>
                        </a:rPr>
                        <a:t>Asset &amp; Wealth Management</a:t>
                      </a:r>
                    </a:p>
                  </a:txBody>
                  <a:tcPr marL="7597" marR="7597" marT="7597" marB="0" anchor="ctr">
                    <a:lnL w="19050" cap="flat" cmpd="sng" algn="ctr">
                      <a:no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rtl="0" fontAlgn="ctr"/>
                      <a:r>
                        <a:rPr lang="en-GB" sz="1550" b="0" i="0" u="none" strike="noStrike" dirty="0">
                          <a:solidFill>
                            <a:srgbClr val="000000"/>
                          </a:solidFill>
                          <a:effectLst/>
                          <a:latin typeface="Corbel" panose="020B0503020204020204" pitchFamily="34" charset="0"/>
                        </a:rPr>
                        <a:t>508</a:t>
                      </a:r>
                    </a:p>
                  </a:txBody>
                  <a:tcPr marL="7597" marR="7597" marT="7597"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rtl="0" fontAlgn="ctr"/>
                      <a:r>
                        <a:rPr lang="en-GB" sz="1550" b="0" i="0" u="none" strike="noStrike" dirty="0">
                          <a:solidFill>
                            <a:srgbClr val="000000"/>
                          </a:solidFill>
                          <a:effectLst/>
                          <a:latin typeface="Corbel" panose="020B0503020204020204" pitchFamily="34" charset="0"/>
                        </a:rPr>
                        <a:t>357</a:t>
                      </a:r>
                    </a:p>
                  </a:txBody>
                  <a:tcPr marL="7597" marR="7597" marT="7597"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rtl="0" fontAlgn="ctr"/>
                      <a:r>
                        <a:rPr lang="en-GB" sz="1550" b="0" i="0" u="none" strike="noStrike" dirty="0">
                          <a:solidFill>
                            <a:srgbClr val="000000"/>
                          </a:solidFill>
                          <a:effectLst/>
                          <a:latin typeface="Corbel" panose="020B0503020204020204" pitchFamily="34" charset="0"/>
                        </a:rPr>
                        <a:t>982</a:t>
                      </a:r>
                    </a:p>
                  </a:txBody>
                  <a:tcPr marL="7597" marR="7597" marT="7597"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rtl="0" fontAlgn="ctr"/>
                      <a:r>
                        <a:rPr lang="en-GB" sz="1550" b="1" i="0" u="none" strike="noStrike" dirty="0">
                          <a:solidFill>
                            <a:srgbClr val="000000"/>
                          </a:solidFill>
                          <a:effectLst/>
                          <a:latin typeface="Corbel" panose="020B0503020204020204" pitchFamily="34" charset="0"/>
                        </a:rPr>
                        <a:t>32.8%</a:t>
                      </a:r>
                    </a:p>
                  </a:txBody>
                  <a:tcPr marL="7597" marR="7597" marT="7597"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D9D9D9"/>
                    </a:solidFill>
                  </a:tcPr>
                </a:tc>
                <a:tc>
                  <a:txBody>
                    <a:bodyPr/>
                    <a:lstStyle/>
                    <a:p>
                      <a:pPr algn="ctr" rtl="0" fontAlgn="ctr"/>
                      <a:r>
                        <a:rPr lang="en-GB" sz="1550" b="0" i="0" u="none" strike="noStrike" dirty="0">
                          <a:solidFill>
                            <a:srgbClr val="000000"/>
                          </a:solidFill>
                          <a:effectLst/>
                          <a:latin typeface="Corbel" panose="020B0503020204020204" pitchFamily="34" charset="0"/>
                        </a:rPr>
                        <a:t>4,134</a:t>
                      </a:r>
                    </a:p>
                  </a:txBody>
                  <a:tcPr marL="9525" marR="9525" marT="9525"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rtl="0" fontAlgn="ctr"/>
                      <a:r>
                        <a:rPr lang="en-GB" sz="1550" b="1" i="0" u="none" strike="noStrike" dirty="0">
                          <a:solidFill>
                            <a:srgbClr val="404040"/>
                          </a:solidFill>
                          <a:effectLst/>
                          <a:latin typeface="Corbel" panose="020B0503020204020204" pitchFamily="34" charset="0"/>
                        </a:rPr>
                        <a:t>16%</a:t>
                      </a:r>
                    </a:p>
                  </a:txBody>
                  <a:tcPr marL="7597" marR="7597" marT="7597" marB="0" anchor="ctr">
                    <a:lnL w="6350" cap="flat" cmpd="sng" algn="ctr">
                      <a:solidFill>
                        <a:srgbClr val="D9D9D9"/>
                      </a:solidFill>
                      <a:prstDash val="solid"/>
                      <a:round/>
                      <a:headEnd type="none" w="med" len="med"/>
                      <a:tailEnd type="none" w="med" len="med"/>
                    </a:lnL>
                    <a:lnR w="28575" cap="flat" cmpd="sng" algn="ctr">
                      <a:no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extLst>
                  <a:ext uri="{0D108BD9-81ED-4DB2-BD59-A6C34878D82A}">
                    <a16:rowId xmlns:a16="http://schemas.microsoft.com/office/drawing/2014/main" xmlns="" val="10005"/>
                  </a:ext>
                </a:extLst>
              </a:tr>
              <a:tr h="220300">
                <a:tc>
                  <a:txBody>
                    <a:bodyPr/>
                    <a:lstStyle/>
                    <a:p>
                      <a:pPr algn="l" rtl="0" fontAlgn="b"/>
                      <a:r>
                        <a:rPr lang="en-GB" sz="1550" b="0" i="0" u="none" strike="noStrike" dirty="0">
                          <a:solidFill>
                            <a:srgbClr val="404040"/>
                          </a:solidFill>
                          <a:effectLst/>
                          <a:latin typeface="Corbel" panose="020B0503020204020204" pitchFamily="34" charset="0"/>
                        </a:rPr>
                        <a:t>Legacy Pension Managers</a:t>
                      </a:r>
                      <a:r>
                        <a:rPr lang="en-GB" sz="1550" b="0" i="0" u="none" strike="noStrike" baseline="30000" dirty="0">
                          <a:solidFill>
                            <a:srgbClr val="404040"/>
                          </a:solidFill>
                          <a:effectLst/>
                          <a:latin typeface="Corbel" panose="020B0503020204020204" pitchFamily="34" charset="0"/>
                        </a:rPr>
                        <a:t>2</a:t>
                      </a:r>
                      <a:endParaRPr lang="en-GB" sz="1550" b="0" i="0" u="none" strike="noStrike" dirty="0">
                        <a:solidFill>
                          <a:srgbClr val="404040"/>
                        </a:solidFill>
                        <a:effectLst/>
                        <a:latin typeface="Corbel" panose="020B0503020204020204" pitchFamily="34" charset="0"/>
                      </a:endParaRPr>
                    </a:p>
                  </a:txBody>
                  <a:tcPr marL="7597" marR="7597" marT="7597" marB="0" anchor="ctr">
                    <a:lnL w="19050" cap="flat" cmpd="sng" algn="ctr">
                      <a:no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rtl="0" fontAlgn="ctr"/>
                      <a:r>
                        <a:rPr lang="en-GB" sz="1550" b="0" i="0" u="none" strike="noStrike" dirty="0">
                          <a:solidFill>
                            <a:srgbClr val="000000"/>
                          </a:solidFill>
                          <a:effectLst/>
                          <a:latin typeface="Corbel" panose="020B0503020204020204" pitchFamily="34" charset="0"/>
                        </a:rPr>
                        <a:t>427</a:t>
                      </a:r>
                    </a:p>
                  </a:txBody>
                  <a:tcPr marL="7597" marR="7597" marT="7597"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rtl="0" fontAlgn="ctr"/>
                      <a:r>
                        <a:rPr lang="en-GB" sz="1550" b="0" i="0" u="none" strike="noStrike" dirty="0">
                          <a:solidFill>
                            <a:srgbClr val="000000"/>
                          </a:solidFill>
                          <a:effectLst/>
                          <a:latin typeface="Corbel" panose="020B0503020204020204" pitchFamily="34" charset="0"/>
                        </a:rPr>
                        <a:t>299</a:t>
                      </a:r>
                    </a:p>
                  </a:txBody>
                  <a:tcPr marL="7597" marR="7597" marT="7597"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rtl="0" fontAlgn="ctr"/>
                      <a:r>
                        <a:rPr lang="en-GB" sz="1550" b="0" i="0" u="none" strike="noStrike" dirty="0">
                          <a:solidFill>
                            <a:srgbClr val="000000"/>
                          </a:solidFill>
                          <a:effectLst/>
                          <a:latin typeface="Corbel" panose="020B0503020204020204" pitchFamily="34" charset="0"/>
                        </a:rPr>
                        <a:t>835</a:t>
                      </a:r>
                    </a:p>
                  </a:txBody>
                  <a:tcPr marL="7597" marR="7597" marT="7597"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rtl="0" fontAlgn="ctr"/>
                      <a:r>
                        <a:rPr lang="en-GB" sz="1550" b="0" i="0" u="none" strike="noStrike" dirty="0">
                          <a:solidFill>
                            <a:srgbClr val="000000"/>
                          </a:solidFill>
                          <a:effectLst/>
                          <a:latin typeface="Corbel" panose="020B0503020204020204" pitchFamily="34" charset="0"/>
                        </a:rPr>
                        <a:t>40.8%</a:t>
                      </a:r>
                    </a:p>
                  </a:txBody>
                  <a:tcPr marL="7597" marR="7597" marT="7597"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D9D9D9"/>
                    </a:solidFill>
                  </a:tcPr>
                </a:tc>
                <a:tc>
                  <a:txBody>
                    <a:bodyPr/>
                    <a:lstStyle/>
                    <a:p>
                      <a:pPr algn="ctr" rtl="0" fontAlgn="ctr"/>
                      <a:r>
                        <a:rPr lang="en-GB" sz="1550" b="0" i="0" u="none" strike="noStrike" dirty="0">
                          <a:solidFill>
                            <a:srgbClr val="000000"/>
                          </a:solidFill>
                          <a:effectLst/>
                          <a:latin typeface="Corbel" panose="020B0503020204020204" pitchFamily="34" charset="0"/>
                        </a:rPr>
                        <a:t>2,734</a:t>
                      </a:r>
                    </a:p>
                  </a:txBody>
                  <a:tcPr marL="9525" marR="9525" marT="9525"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rtl="0" fontAlgn="ctr"/>
                      <a:r>
                        <a:rPr lang="en-GB" sz="1550" b="1" i="0" u="none" strike="noStrike" dirty="0">
                          <a:solidFill>
                            <a:srgbClr val="404040"/>
                          </a:solidFill>
                          <a:effectLst/>
                          <a:latin typeface="Corbel" panose="020B0503020204020204" pitchFamily="34" charset="0"/>
                        </a:rPr>
                        <a:t>13%</a:t>
                      </a:r>
                    </a:p>
                  </a:txBody>
                  <a:tcPr marL="7597" marR="7597" marT="7597" marB="0" anchor="ctr">
                    <a:lnL w="6350" cap="flat" cmpd="sng" algn="ctr">
                      <a:solidFill>
                        <a:srgbClr val="D9D9D9"/>
                      </a:solidFill>
                      <a:prstDash val="solid"/>
                      <a:round/>
                      <a:headEnd type="none" w="med" len="med"/>
                      <a:tailEnd type="none" w="med" len="med"/>
                    </a:lnL>
                    <a:lnR w="28575" cap="flat" cmpd="sng" algn="ctr">
                      <a:no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extLst>
                  <a:ext uri="{0D108BD9-81ED-4DB2-BD59-A6C34878D82A}">
                    <a16:rowId xmlns:a16="http://schemas.microsoft.com/office/drawing/2014/main" xmlns="" val="10006"/>
                  </a:ext>
                </a:extLst>
              </a:tr>
              <a:tr h="197510">
                <a:tc>
                  <a:txBody>
                    <a:bodyPr/>
                    <a:lstStyle/>
                    <a:p>
                      <a:pPr algn="l" rtl="0" fontAlgn="b"/>
                      <a:r>
                        <a:rPr lang="en-GB" sz="1550" b="0" i="0" u="none" strike="noStrike" dirty="0">
                          <a:solidFill>
                            <a:srgbClr val="404040"/>
                          </a:solidFill>
                          <a:effectLst/>
                          <a:latin typeface="Corbel" panose="020B0503020204020204" pitchFamily="34" charset="0"/>
                        </a:rPr>
                        <a:t>FCAM</a:t>
                      </a:r>
                    </a:p>
                  </a:txBody>
                  <a:tcPr marL="7597" marR="7597" marT="7597" marB="0" anchor="ctr">
                    <a:lnL w="19050" cap="flat" cmpd="sng" algn="ctr">
                      <a:no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rtl="0" fontAlgn="ctr"/>
                      <a:r>
                        <a:rPr lang="en-GB" sz="1550" b="0" i="0" u="none" strike="noStrike" dirty="0">
                          <a:solidFill>
                            <a:srgbClr val="000000"/>
                          </a:solidFill>
                          <a:effectLst/>
                          <a:latin typeface="Corbel" panose="020B0503020204020204" pitchFamily="34" charset="0"/>
                        </a:rPr>
                        <a:t>40</a:t>
                      </a:r>
                    </a:p>
                  </a:txBody>
                  <a:tcPr marL="7597" marR="7597" marT="7597"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rtl="0" fontAlgn="ctr"/>
                      <a:r>
                        <a:rPr lang="en-GB" sz="1550" b="0" i="0" u="none" strike="noStrike" dirty="0">
                          <a:solidFill>
                            <a:srgbClr val="000000"/>
                          </a:solidFill>
                          <a:effectLst/>
                          <a:latin typeface="Corbel" panose="020B0503020204020204" pitchFamily="34" charset="0"/>
                        </a:rPr>
                        <a:t>29</a:t>
                      </a:r>
                    </a:p>
                  </a:txBody>
                  <a:tcPr marL="7597" marR="7597" marT="7597"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rtl="0" fontAlgn="ctr"/>
                      <a:r>
                        <a:rPr lang="en-GB" sz="1550" b="0" i="0" u="none" strike="noStrike" dirty="0">
                          <a:solidFill>
                            <a:srgbClr val="000000"/>
                          </a:solidFill>
                          <a:effectLst/>
                          <a:latin typeface="Corbel" panose="020B0503020204020204" pitchFamily="34" charset="0"/>
                        </a:rPr>
                        <a:t>80</a:t>
                      </a:r>
                    </a:p>
                  </a:txBody>
                  <a:tcPr marL="7597" marR="7597" marT="7597"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rtl="0" fontAlgn="ctr"/>
                      <a:r>
                        <a:rPr lang="en-GB" sz="1550" b="0" i="0" u="none" strike="noStrike" dirty="0">
                          <a:solidFill>
                            <a:srgbClr val="000000"/>
                          </a:solidFill>
                          <a:effectLst/>
                          <a:latin typeface="Corbel" panose="020B0503020204020204" pitchFamily="34" charset="0"/>
                        </a:rPr>
                        <a:t>14.6%</a:t>
                      </a:r>
                    </a:p>
                  </a:txBody>
                  <a:tcPr marL="7597" marR="7597" marT="7597"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D9D9D9"/>
                    </a:solidFill>
                  </a:tcPr>
                </a:tc>
                <a:tc>
                  <a:txBody>
                    <a:bodyPr/>
                    <a:lstStyle/>
                    <a:p>
                      <a:pPr algn="ctr" rtl="0" fontAlgn="ctr"/>
                      <a:r>
                        <a:rPr lang="en-GB" sz="1550" b="0" i="0" u="none" strike="noStrike" dirty="0">
                          <a:solidFill>
                            <a:srgbClr val="000000"/>
                          </a:solidFill>
                          <a:effectLst/>
                          <a:latin typeface="Corbel" panose="020B0503020204020204" pitchFamily="34" charset="0"/>
                        </a:rPr>
                        <a:t>847</a:t>
                      </a:r>
                    </a:p>
                  </a:txBody>
                  <a:tcPr marL="9525" marR="9525" marT="9525"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rtl="0" fontAlgn="ctr"/>
                      <a:r>
                        <a:rPr lang="en-GB" sz="1550" b="1" i="0" u="none" strike="noStrike" dirty="0">
                          <a:solidFill>
                            <a:srgbClr val="404040"/>
                          </a:solidFill>
                          <a:effectLst/>
                          <a:latin typeface="Corbel" panose="020B0503020204020204" pitchFamily="34" charset="0"/>
                        </a:rPr>
                        <a:t>1%</a:t>
                      </a:r>
                    </a:p>
                  </a:txBody>
                  <a:tcPr marL="7597" marR="7597" marT="7597" marB="0" anchor="ctr">
                    <a:lnL w="6350" cap="flat" cmpd="sng" algn="ctr">
                      <a:solidFill>
                        <a:srgbClr val="D9D9D9"/>
                      </a:solidFill>
                      <a:prstDash val="solid"/>
                      <a:round/>
                      <a:headEnd type="none" w="med" len="med"/>
                      <a:tailEnd type="none" w="med" len="med"/>
                    </a:lnL>
                    <a:lnR w="28575" cap="flat" cmpd="sng" algn="ctr">
                      <a:no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extLst>
                  <a:ext uri="{0D108BD9-81ED-4DB2-BD59-A6C34878D82A}">
                    <a16:rowId xmlns:a16="http://schemas.microsoft.com/office/drawing/2014/main" xmlns="" val="10007"/>
                  </a:ext>
                </a:extLst>
              </a:tr>
              <a:tr h="197510">
                <a:tc>
                  <a:txBody>
                    <a:bodyPr/>
                    <a:lstStyle/>
                    <a:p>
                      <a:pPr algn="l" rtl="0" fontAlgn="b"/>
                      <a:r>
                        <a:rPr lang="en-GB" sz="1550" b="0" i="0" u="none" strike="noStrike" dirty="0">
                          <a:solidFill>
                            <a:srgbClr val="404040"/>
                          </a:solidFill>
                          <a:effectLst/>
                          <a:latin typeface="Corbel" panose="020B0503020204020204" pitchFamily="34" charset="0"/>
                        </a:rPr>
                        <a:t>CSL Trustees</a:t>
                      </a:r>
                    </a:p>
                  </a:txBody>
                  <a:tcPr marL="7597" marR="7597" marT="7597" marB="0" anchor="ctr">
                    <a:lnL w="19050" cap="flat" cmpd="sng" algn="ctr">
                      <a:no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rtl="0" fontAlgn="ctr"/>
                      <a:r>
                        <a:rPr lang="en-GB" sz="1550" b="0" i="0" u="none" strike="noStrike" dirty="0">
                          <a:solidFill>
                            <a:srgbClr val="000000"/>
                          </a:solidFill>
                          <a:effectLst/>
                          <a:latin typeface="Corbel" panose="020B0503020204020204" pitchFamily="34" charset="0"/>
                        </a:rPr>
                        <a:t>41</a:t>
                      </a:r>
                    </a:p>
                  </a:txBody>
                  <a:tcPr marL="7597" marR="7597" marT="7597"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rtl="0" fontAlgn="ctr"/>
                      <a:r>
                        <a:rPr lang="en-GB" sz="1550" b="0" i="0" u="none" strike="noStrike" dirty="0">
                          <a:solidFill>
                            <a:srgbClr val="000000"/>
                          </a:solidFill>
                          <a:effectLst/>
                          <a:latin typeface="Corbel" panose="020B0503020204020204" pitchFamily="34" charset="0"/>
                        </a:rPr>
                        <a:t>29</a:t>
                      </a:r>
                    </a:p>
                  </a:txBody>
                  <a:tcPr marL="7597" marR="7597" marT="7597"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rtl="0" fontAlgn="ctr"/>
                      <a:r>
                        <a:rPr lang="en-GB" sz="1550" b="0" i="0" u="none" strike="noStrike" dirty="0">
                          <a:solidFill>
                            <a:srgbClr val="000000"/>
                          </a:solidFill>
                          <a:effectLst/>
                          <a:latin typeface="Corbel" panose="020B0503020204020204" pitchFamily="34" charset="0"/>
                        </a:rPr>
                        <a:t>67</a:t>
                      </a:r>
                    </a:p>
                  </a:txBody>
                  <a:tcPr marL="7597" marR="7597" marT="7597"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rtl="0" fontAlgn="ctr"/>
                      <a:r>
                        <a:rPr lang="en-GB" sz="1550" b="0" i="0" u="none" strike="noStrike" dirty="0">
                          <a:solidFill>
                            <a:srgbClr val="000000"/>
                          </a:solidFill>
                          <a:effectLst/>
                          <a:latin typeface="Corbel" panose="020B0503020204020204" pitchFamily="34" charset="0"/>
                        </a:rPr>
                        <a:t>22.1%</a:t>
                      </a:r>
                    </a:p>
                  </a:txBody>
                  <a:tcPr marL="7597" marR="7597" marT="7597"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D9D9D9"/>
                    </a:solidFill>
                  </a:tcPr>
                </a:tc>
                <a:tc>
                  <a:txBody>
                    <a:bodyPr/>
                    <a:lstStyle/>
                    <a:p>
                      <a:pPr algn="ctr" rtl="0" fontAlgn="ctr"/>
                      <a:r>
                        <a:rPr lang="en-GB" sz="1550" b="0" i="0" u="none" strike="noStrike" dirty="0">
                          <a:solidFill>
                            <a:srgbClr val="000000"/>
                          </a:solidFill>
                          <a:effectLst/>
                          <a:latin typeface="Corbel" panose="020B0503020204020204" pitchFamily="34" charset="0"/>
                        </a:rPr>
                        <a:t>552</a:t>
                      </a:r>
                    </a:p>
                  </a:txBody>
                  <a:tcPr marL="9525" marR="9525" marT="9525"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rtl="0" fontAlgn="ctr"/>
                      <a:r>
                        <a:rPr lang="en-GB" sz="1550" b="1" i="0" u="none" strike="noStrike" dirty="0">
                          <a:solidFill>
                            <a:srgbClr val="404040"/>
                          </a:solidFill>
                          <a:effectLst/>
                          <a:latin typeface="Corbel" panose="020B0503020204020204" pitchFamily="34" charset="0"/>
                        </a:rPr>
                        <a:t>1%</a:t>
                      </a:r>
                    </a:p>
                  </a:txBody>
                  <a:tcPr marL="7597" marR="7597" marT="7597" marB="0" anchor="ctr">
                    <a:lnL w="6350" cap="flat" cmpd="sng" algn="ctr">
                      <a:solidFill>
                        <a:srgbClr val="D9D9D9"/>
                      </a:solidFill>
                      <a:prstDash val="solid"/>
                      <a:round/>
                      <a:headEnd type="none" w="med" len="med"/>
                      <a:tailEnd type="none" w="med" len="med"/>
                    </a:lnL>
                    <a:lnR w="28575" cap="flat" cmpd="sng" algn="ctr">
                      <a:no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extLst>
                  <a:ext uri="{0D108BD9-81ED-4DB2-BD59-A6C34878D82A}">
                    <a16:rowId xmlns:a16="http://schemas.microsoft.com/office/drawing/2014/main" xmlns="" val="10008"/>
                  </a:ext>
                </a:extLst>
              </a:tr>
              <a:tr h="197510">
                <a:tc>
                  <a:txBody>
                    <a:bodyPr/>
                    <a:lstStyle/>
                    <a:p>
                      <a:pPr algn="l" rtl="0" fontAlgn="b"/>
                      <a:r>
                        <a:rPr lang="en-GB" sz="1550" b="0" i="0" u="none" strike="noStrike" dirty="0">
                          <a:solidFill>
                            <a:srgbClr val="404040"/>
                          </a:solidFill>
                          <a:effectLst/>
                          <a:latin typeface="Corbel" panose="020B0503020204020204" pitchFamily="34" charset="0"/>
                        </a:rPr>
                        <a:t> </a:t>
                      </a:r>
                    </a:p>
                  </a:txBody>
                  <a:tcPr marL="7597" marR="7597" marT="7597" marB="0" anchor="ctr">
                    <a:lnL w="19050" cap="flat" cmpd="sng" algn="ctr">
                      <a:no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rtl="0" fontAlgn="ctr"/>
                      <a:r>
                        <a:rPr lang="en-GB" sz="1550" b="0" i="0" u="none" strike="noStrike" dirty="0">
                          <a:solidFill>
                            <a:srgbClr val="000000"/>
                          </a:solidFill>
                          <a:effectLst/>
                          <a:latin typeface="Corbel" panose="020B0503020204020204" pitchFamily="34" charset="0"/>
                        </a:rPr>
                        <a:t> </a:t>
                      </a:r>
                    </a:p>
                  </a:txBody>
                  <a:tcPr marL="7597" marR="7597" marT="7597"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rtl="0" fontAlgn="ctr"/>
                      <a:r>
                        <a:rPr lang="en-GB" sz="1550" b="0" i="0" u="none" strike="noStrike" dirty="0">
                          <a:solidFill>
                            <a:srgbClr val="000000"/>
                          </a:solidFill>
                          <a:effectLst/>
                          <a:latin typeface="Corbel" panose="020B0503020204020204" pitchFamily="34" charset="0"/>
                        </a:rPr>
                        <a:t> </a:t>
                      </a:r>
                    </a:p>
                  </a:txBody>
                  <a:tcPr marL="7597" marR="7597" marT="7597"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rtl="0" fontAlgn="ctr"/>
                      <a:r>
                        <a:rPr lang="en-GB" sz="1550" b="0" i="0" u="none" strike="noStrike" dirty="0">
                          <a:solidFill>
                            <a:srgbClr val="000000"/>
                          </a:solidFill>
                          <a:effectLst/>
                          <a:latin typeface="Corbel" panose="020B0503020204020204" pitchFamily="34" charset="0"/>
                        </a:rPr>
                        <a:t> </a:t>
                      </a:r>
                    </a:p>
                  </a:txBody>
                  <a:tcPr marL="7597" marR="7597" marT="7597"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rtl="0" fontAlgn="ctr"/>
                      <a:r>
                        <a:rPr lang="en-GB" sz="1550" b="0" i="0" u="none" strike="noStrike" dirty="0">
                          <a:solidFill>
                            <a:srgbClr val="000000"/>
                          </a:solidFill>
                          <a:effectLst/>
                          <a:latin typeface="Corbel" panose="020B0503020204020204" pitchFamily="34" charset="0"/>
                        </a:rPr>
                        <a:t> </a:t>
                      </a:r>
                    </a:p>
                  </a:txBody>
                  <a:tcPr marL="7597" marR="7597" marT="7597"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D9D9D9"/>
                    </a:solidFill>
                  </a:tcPr>
                </a:tc>
                <a:tc>
                  <a:txBody>
                    <a:bodyPr/>
                    <a:lstStyle/>
                    <a:p>
                      <a:pPr algn="ctr" rtl="0" fontAlgn="ctr"/>
                      <a:r>
                        <a:rPr lang="en-GB" sz="1550" b="0" i="0" u="none" strike="noStrike" dirty="0">
                          <a:solidFill>
                            <a:srgbClr val="000000"/>
                          </a:solidFill>
                          <a:effectLst/>
                          <a:latin typeface="Corbel" panose="020B0503020204020204" pitchFamily="34" charset="0"/>
                        </a:rPr>
                        <a:t> </a:t>
                      </a:r>
                    </a:p>
                  </a:txBody>
                  <a:tcPr marL="9525" marR="9525" marT="9525"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rtl="0" fontAlgn="ctr"/>
                      <a:r>
                        <a:rPr lang="en-GB" sz="1550" b="0" i="0" u="none" strike="noStrike" dirty="0">
                          <a:solidFill>
                            <a:srgbClr val="000000"/>
                          </a:solidFill>
                          <a:effectLst/>
                          <a:latin typeface="Corbel" panose="020B0503020204020204" pitchFamily="34" charset="0"/>
                        </a:rPr>
                        <a:t> </a:t>
                      </a:r>
                    </a:p>
                  </a:txBody>
                  <a:tcPr marL="7597" marR="7597" marT="7597" marB="0" anchor="ctr">
                    <a:lnL w="6350" cap="flat" cmpd="sng" algn="ctr">
                      <a:solidFill>
                        <a:srgbClr val="D9D9D9"/>
                      </a:solidFill>
                      <a:prstDash val="solid"/>
                      <a:round/>
                      <a:headEnd type="none" w="med" len="med"/>
                      <a:tailEnd type="none" w="med" len="med"/>
                    </a:lnL>
                    <a:lnR w="28575" cap="flat" cmpd="sng" algn="ctr">
                      <a:no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extLst>
                  <a:ext uri="{0D108BD9-81ED-4DB2-BD59-A6C34878D82A}">
                    <a16:rowId xmlns:a16="http://schemas.microsoft.com/office/drawing/2014/main" xmlns="" val="10009"/>
                  </a:ext>
                </a:extLst>
              </a:tr>
              <a:tr h="197510">
                <a:tc>
                  <a:txBody>
                    <a:bodyPr/>
                    <a:lstStyle/>
                    <a:p>
                      <a:pPr algn="l" rtl="0" fontAlgn="b"/>
                      <a:r>
                        <a:rPr lang="en-GB" sz="1550" b="1" i="1" u="none" strike="noStrike" dirty="0">
                          <a:solidFill>
                            <a:srgbClr val="404040"/>
                          </a:solidFill>
                          <a:effectLst/>
                          <a:latin typeface="Corbel" panose="020B0503020204020204" pitchFamily="34" charset="0"/>
                        </a:rPr>
                        <a:t>Investment Banking</a:t>
                      </a:r>
                    </a:p>
                  </a:txBody>
                  <a:tcPr marL="7597" marR="7597" marT="7597" marB="0" anchor="ctr">
                    <a:lnL w="19050" cap="flat" cmpd="sng" algn="ctr">
                      <a:no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rtl="0" fontAlgn="ctr"/>
                      <a:r>
                        <a:rPr lang="en-GB" sz="1550" b="0" i="0" u="none" strike="noStrike" dirty="0">
                          <a:solidFill>
                            <a:srgbClr val="000000"/>
                          </a:solidFill>
                          <a:effectLst/>
                          <a:latin typeface="Corbel" panose="020B0503020204020204" pitchFamily="34" charset="0"/>
                        </a:rPr>
                        <a:t>148</a:t>
                      </a:r>
                    </a:p>
                  </a:txBody>
                  <a:tcPr marL="7597" marR="7597" marT="7597"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rtl="0" fontAlgn="ctr"/>
                      <a:r>
                        <a:rPr lang="en-GB" sz="1550" b="0" i="0" u="none" strike="noStrike" dirty="0">
                          <a:solidFill>
                            <a:srgbClr val="000000"/>
                          </a:solidFill>
                          <a:effectLst/>
                          <a:latin typeface="Corbel" panose="020B0503020204020204" pitchFamily="34" charset="0"/>
                        </a:rPr>
                        <a:t>82</a:t>
                      </a:r>
                    </a:p>
                  </a:txBody>
                  <a:tcPr marL="7597" marR="7597" marT="7597"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rtl="0" fontAlgn="ctr"/>
                      <a:r>
                        <a:rPr lang="en-GB" sz="1550" b="0" i="0" u="none" strike="noStrike" dirty="0">
                          <a:solidFill>
                            <a:srgbClr val="000000"/>
                          </a:solidFill>
                          <a:effectLst/>
                          <a:latin typeface="Corbel" panose="020B0503020204020204" pitchFamily="34" charset="0"/>
                        </a:rPr>
                        <a:t>485</a:t>
                      </a:r>
                    </a:p>
                  </a:txBody>
                  <a:tcPr marL="7597" marR="7597" marT="7597"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rtl="0" fontAlgn="ctr"/>
                      <a:r>
                        <a:rPr lang="en-GB" sz="1550" b="0" i="0" u="none" strike="noStrike" dirty="0">
                          <a:solidFill>
                            <a:srgbClr val="000000"/>
                          </a:solidFill>
                          <a:effectLst/>
                          <a:latin typeface="Corbel" panose="020B0503020204020204" pitchFamily="34" charset="0"/>
                        </a:rPr>
                        <a:t>9.9%</a:t>
                      </a:r>
                    </a:p>
                  </a:txBody>
                  <a:tcPr marL="7597" marR="7597" marT="7597"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D9D9D9"/>
                    </a:solidFill>
                  </a:tcPr>
                </a:tc>
                <a:tc>
                  <a:txBody>
                    <a:bodyPr/>
                    <a:lstStyle/>
                    <a:p>
                      <a:pPr algn="ctr" rtl="0" fontAlgn="ctr"/>
                      <a:r>
                        <a:rPr lang="en-GB" sz="1550" b="0" i="0" u="none" strike="noStrike" dirty="0">
                          <a:solidFill>
                            <a:srgbClr val="000000"/>
                          </a:solidFill>
                          <a:effectLst/>
                          <a:latin typeface="Corbel" panose="020B0503020204020204" pitchFamily="34" charset="0"/>
                        </a:rPr>
                        <a:t>3,318 </a:t>
                      </a:r>
                    </a:p>
                  </a:txBody>
                  <a:tcPr marL="9525" marR="9525" marT="9525"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rtl="0" fontAlgn="ctr"/>
                      <a:r>
                        <a:rPr lang="en-GB" sz="1550" b="1" i="0" u="none" strike="noStrike" dirty="0">
                          <a:solidFill>
                            <a:srgbClr val="404040"/>
                          </a:solidFill>
                          <a:effectLst/>
                          <a:latin typeface="Corbel" panose="020B0503020204020204" pitchFamily="34" charset="0"/>
                        </a:rPr>
                        <a:t>5%</a:t>
                      </a:r>
                    </a:p>
                  </a:txBody>
                  <a:tcPr marL="7597" marR="7597" marT="7597" marB="0" anchor="ctr">
                    <a:lnL w="6350" cap="flat" cmpd="sng" algn="ctr">
                      <a:solidFill>
                        <a:srgbClr val="D9D9D9"/>
                      </a:solidFill>
                      <a:prstDash val="solid"/>
                      <a:round/>
                      <a:headEnd type="none" w="med" len="med"/>
                      <a:tailEnd type="none" w="med" len="med"/>
                    </a:lnL>
                    <a:lnR w="28575" cap="flat" cmpd="sng" algn="ctr">
                      <a:no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extLst>
                  <a:ext uri="{0D108BD9-81ED-4DB2-BD59-A6C34878D82A}">
                    <a16:rowId xmlns:a16="http://schemas.microsoft.com/office/drawing/2014/main" xmlns="" val="10010"/>
                  </a:ext>
                </a:extLst>
              </a:tr>
              <a:tr h="197510">
                <a:tc>
                  <a:txBody>
                    <a:bodyPr/>
                    <a:lstStyle/>
                    <a:p>
                      <a:pPr algn="l" rtl="0" fontAlgn="b"/>
                      <a:r>
                        <a:rPr lang="en-GB" sz="1550" b="0" i="0" u="none" strike="noStrike" dirty="0">
                          <a:solidFill>
                            <a:srgbClr val="404040"/>
                          </a:solidFill>
                          <a:effectLst/>
                          <a:latin typeface="Corbel" panose="020B0503020204020204" pitchFamily="34" charset="0"/>
                        </a:rPr>
                        <a:t>CSL Stockbrokers (ex FCAM)</a:t>
                      </a:r>
                    </a:p>
                  </a:txBody>
                  <a:tcPr marL="7597" marR="7597" marT="7597" marB="0" anchor="ctr">
                    <a:lnL w="19050" cap="flat" cmpd="sng" algn="ctr">
                      <a:no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rtl="0" fontAlgn="ctr"/>
                      <a:r>
                        <a:rPr lang="en-GB" sz="1550" b="0" i="0" u="none" strike="noStrike" dirty="0">
                          <a:solidFill>
                            <a:srgbClr val="000000"/>
                          </a:solidFill>
                          <a:effectLst/>
                          <a:latin typeface="Corbel" panose="020B0503020204020204" pitchFamily="34" charset="0"/>
                        </a:rPr>
                        <a:t>201</a:t>
                      </a:r>
                    </a:p>
                  </a:txBody>
                  <a:tcPr marL="7597" marR="7597" marT="7597"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rtl="0" fontAlgn="ctr"/>
                      <a:r>
                        <a:rPr lang="en-GB" sz="1550" b="0" i="0" u="none" strike="noStrike" dirty="0">
                          <a:solidFill>
                            <a:srgbClr val="000000"/>
                          </a:solidFill>
                          <a:effectLst/>
                          <a:latin typeface="Corbel" panose="020B0503020204020204" pitchFamily="34" charset="0"/>
                        </a:rPr>
                        <a:t>135</a:t>
                      </a:r>
                    </a:p>
                  </a:txBody>
                  <a:tcPr marL="7597" marR="7597" marT="7597"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rtl="0" fontAlgn="ctr"/>
                      <a:r>
                        <a:rPr lang="en-GB" sz="1550" b="0" i="0" u="none" strike="noStrike" dirty="0">
                          <a:solidFill>
                            <a:srgbClr val="000000"/>
                          </a:solidFill>
                          <a:effectLst/>
                          <a:latin typeface="Corbel" panose="020B0503020204020204" pitchFamily="34" charset="0"/>
                        </a:rPr>
                        <a:t>414</a:t>
                      </a:r>
                    </a:p>
                  </a:txBody>
                  <a:tcPr marL="7597" marR="7597" marT="7597"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rtl="0" fontAlgn="ctr"/>
                      <a:r>
                        <a:rPr lang="en-GB" sz="1550" b="0" i="0" u="none" strike="noStrike" dirty="0">
                          <a:solidFill>
                            <a:srgbClr val="000000"/>
                          </a:solidFill>
                          <a:effectLst/>
                          <a:latin typeface="Corbel" panose="020B0503020204020204" pitchFamily="34" charset="0"/>
                        </a:rPr>
                        <a:t>26.4%</a:t>
                      </a:r>
                    </a:p>
                  </a:txBody>
                  <a:tcPr marL="7597" marR="7597" marT="7597"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D9D9D9"/>
                    </a:solidFill>
                  </a:tcPr>
                </a:tc>
                <a:tc>
                  <a:txBody>
                    <a:bodyPr/>
                    <a:lstStyle/>
                    <a:p>
                      <a:pPr algn="ctr" rtl="0" fontAlgn="ctr"/>
                      <a:r>
                        <a:rPr lang="en-GB" sz="1550" b="0" i="0" u="none" strike="noStrike" dirty="0">
                          <a:solidFill>
                            <a:srgbClr val="000000"/>
                          </a:solidFill>
                          <a:effectLst/>
                          <a:latin typeface="Corbel" panose="020B0503020204020204" pitchFamily="34" charset="0"/>
                        </a:rPr>
                        <a:t>2,145 </a:t>
                      </a:r>
                    </a:p>
                  </a:txBody>
                  <a:tcPr marL="9525" marR="9525" marT="9525"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rtl="0" fontAlgn="ctr"/>
                      <a:r>
                        <a:rPr lang="en-GB" sz="1550" b="1" i="0" u="none" strike="noStrike" dirty="0">
                          <a:solidFill>
                            <a:srgbClr val="404040"/>
                          </a:solidFill>
                          <a:effectLst/>
                          <a:latin typeface="Corbel" panose="020B0503020204020204" pitchFamily="34" charset="0"/>
                        </a:rPr>
                        <a:t>6%</a:t>
                      </a:r>
                    </a:p>
                  </a:txBody>
                  <a:tcPr marL="7597" marR="7597" marT="7597" marB="0" anchor="ctr">
                    <a:lnL w="6350" cap="flat" cmpd="sng" algn="ctr">
                      <a:solidFill>
                        <a:srgbClr val="D9D9D9"/>
                      </a:solidFill>
                      <a:prstDash val="solid"/>
                      <a:round/>
                      <a:headEnd type="none" w="med" len="med"/>
                      <a:tailEnd type="none" w="med" len="med"/>
                    </a:lnL>
                    <a:lnR w="28575" cap="flat" cmpd="sng" algn="ctr">
                      <a:no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extLst>
                  <a:ext uri="{0D108BD9-81ED-4DB2-BD59-A6C34878D82A}">
                    <a16:rowId xmlns:a16="http://schemas.microsoft.com/office/drawing/2014/main" xmlns="" val="10011"/>
                  </a:ext>
                </a:extLst>
              </a:tr>
              <a:tr h="197510">
                <a:tc>
                  <a:txBody>
                    <a:bodyPr/>
                    <a:lstStyle/>
                    <a:p>
                      <a:pPr algn="l" rtl="0" fontAlgn="b"/>
                      <a:r>
                        <a:rPr lang="en-GB" sz="1550" b="0" i="0" u="none" strike="noStrike" dirty="0">
                          <a:solidFill>
                            <a:srgbClr val="404040"/>
                          </a:solidFill>
                          <a:effectLst/>
                          <a:latin typeface="Corbel" panose="020B0503020204020204" pitchFamily="34" charset="0"/>
                        </a:rPr>
                        <a:t>FCMB Capital Markets Ltd</a:t>
                      </a:r>
                    </a:p>
                  </a:txBody>
                  <a:tcPr marL="7597" marR="7597" marT="7597" marB="0" anchor="ctr">
                    <a:lnL w="19050" cap="flat" cmpd="sng" algn="ctr">
                      <a:no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rtl="0" fontAlgn="ctr"/>
                      <a:r>
                        <a:rPr lang="en-GB" sz="1550" b="0" i="0" u="none" strike="noStrike" dirty="0">
                          <a:solidFill>
                            <a:srgbClr val="000000"/>
                          </a:solidFill>
                          <a:effectLst/>
                          <a:latin typeface="Corbel" panose="020B0503020204020204" pitchFamily="34" charset="0"/>
                        </a:rPr>
                        <a:t>-53</a:t>
                      </a:r>
                    </a:p>
                  </a:txBody>
                  <a:tcPr marL="7597" marR="7597" marT="7597"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rtl="0" fontAlgn="ctr"/>
                      <a:r>
                        <a:rPr lang="en-GB" sz="1550" b="0" i="0" u="none" strike="noStrike" dirty="0">
                          <a:solidFill>
                            <a:srgbClr val="000000"/>
                          </a:solidFill>
                          <a:effectLst/>
                          <a:latin typeface="Corbel" panose="020B0503020204020204" pitchFamily="34" charset="0"/>
                        </a:rPr>
                        <a:t>-53</a:t>
                      </a:r>
                    </a:p>
                  </a:txBody>
                  <a:tcPr marL="7597" marR="7597" marT="7597"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rtl="0" fontAlgn="ctr"/>
                      <a:r>
                        <a:rPr lang="en-GB" sz="1550" b="0" i="0" u="none" strike="noStrike" dirty="0">
                          <a:solidFill>
                            <a:srgbClr val="000000"/>
                          </a:solidFill>
                          <a:effectLst/>
                          <a:latin typeface="Corbel" panose="020B0503020204020204" pitchFamily="34" charset="0"/>
                        </a:rPr>
                        <a:t>71</a:t>
                      </a:r>
                    </a:p>
                  </a:txBody>
                  <a:tcPr marL="7597" marR="7597" marT="7597"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rtl="0" fontAlgn="ctr"/>
                      <a:r>
                        <a:rPr lang="en-GB" sz="1550" b="0" i="0" u="none" strike="noStrike" dirty="0">
                          <a:solidFill>
                            <a:srgbClr val="000000"/>
                          </a:solidFill>
                          <a:effectLst/>
                          <a:latin typeface="Corbel" panose="020B0503020204020204" pitchFamily="34" charset="0"/>
                        </a:rPr>
                        <a:t>-18.1%</a:t>
                      </a:r>
                    </a:p>
                  </a:txBody>
                  <a:tcPr marL="7597" marR="7597" marT="7597"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D9D9D9"/>
                    </a:solidFill>
                  </a:tcPr>
                </a:tc>
                <a:tc>
                  <a:txBody>
                    <a:bodyPr/>
                    <a:lstStyle/>
                    <a:p>
                      <a:pPr algn="ctr" rtl="0" fontAlgn="ctr"/>
                      <a:r>
                        <a:rPr lang="en-GB" sz="1550" b="0" i="0" u="none" strike="noStrike" dirty="0">
                          <a:solidFill>
                            <a:srgbClr val="000000"/>
                          </a:solidFill>
                          <a:effectLst/>
                          <a:latin typeface="Corbel" panose="020B0503020204020204" pitchFamily="34" charset="0"/>
                        </a:rPr>
                        <a:t>1,172 </a:t>
                      </a:r>
                    </a:p>
                  </a:txBody>
                  <a:tcPr marL="9525" marR="9525" marT="9525"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rtl="0" fontAlgn="ctr"/>
                      <a:r>
                        <a:rPr lang="en-GB" sz="1550" b="1" i="0" u="none" strike="noStrike" dirty="0">
                          <a:solidFill>
                            <a:srgbClr val="404040"/>
                          </a:solidFill>
                          <a:effectLst/>
                          <a:latin typeface="Corbel" panose="020B0503020204020204" pitchFamily="34" charset="0"/>
                        </a:rPr>
                        <a:t>-2%</a:t>
                      </a:r>
                    </a:p>
                  </a:txBody>
                  <a:tcPr marL="7597" marR="7597" marT="7597" marB="0" anchor="ctr">
                    <a:lnL w="6350" cap="flat" cmpd="sng" algn="ctr">
                      <a:solidFill>
                        <a:srgbClr val="D9D9D9"/>
                      </a:solidFill>
                      <a:prstDash val="solid"/>
                      <a:round/>
                      <a:headEnd type="none" w="med" len="med"/>
                      <a:tailEnd type="none" w="med" len="med"/>
                    </a:lnL>
                    <a:lnR w="28575" cap="flat" cmpd="sng" algn="ctr">
                      <a:no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extLst>
                  <a:ext uri="{0D108BD9-81ED-4DB2-BD59-A6C34878D82A}">
                    <a16:rowId xmlns:a16="http://schemas.microsoft.com/office/drawing/2014/main" xmlns="" val="10012"/>
                  </a:ext>
                </a:extLst>
              </a:tr>
              <a:tr h="197510">
                <a:tc>
                  <a:txBody>
                    <a:bodyPr/>
                    <a:lstStyle/>
                    <a:p>
                      <a:pPr algn="l" rtl="0" fontAlgn="b"/>
                      <a:r>
                        <a:rPr lang="en-GB" sz="1550" b="0" i="0" u="none" strike="noStrike" dirty="0">
                          <a:solidFill>
                            <a:srgbClr val="404040"/>
                          </a:solidFill>
                          <a:effectLst/>
                          <a:latin typeface="Corbel" panose="020B0503020204020204" pitchFamily="34" charset="0"/>
                        </a:rPr>
                        <a:t> </a:t>
                      </a:r>
                    </a:p>
                  </a:txBody>
                  <a:tcPr marL="7597" marR="7597" marT="7597" marB="0" anchor="ctr">
                    <a:lnL w="19050" cap="flat" cmpd="sng" algn="ctr">
                      <a:no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rtl="0" fontAlgn="ctr"/>
                      <a:r>
                        <a:rPr lang="en-GB" sz="1550" b="0" i="0" u="none" strike="noStrike" dirty="0">
                          <a:solidFill>
                            <a:srgbClr val="000000"/>
                          </a:solidFill>
                          <a:effectLst/>
                          <a:latin typeface="Corbel" panose="020B0503020204020204" pitchFamily="34" charset="0"/>
                        </a:rPr>
                        <a:t> </a:t>
                      </a:r>
                    </a:p>
                  </a:txBody>
                  <a:tcPr marL="7597" marR="7597" marT="7597"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rtl="0" fontAlgn="ctr"/>
                      <a:r>
                        <a:rPr lang="en-GB" sz="1550" b="0" i="0" u="none" strike="noStrike" dirty="0">
                          <a:solidFill>
                            <a:srgbClr val="000000"/>
                          </a:solidFill>
                          <a:effectLst/>
                          <a:latin typeface="Corbel" panose="020B0503020204020204" pitchFamily="34" charset="0"/>
                        </a:rPr>
                        <a:t> </a:t>
                      </a:r>
                    </a:p>
                  </a:txBody>
                  <a:tcPr marL="7597" marR="7597" marT="7597"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rtl="0" fontAlgn="ctr"/>
                      <a:r>
                        <a:rPr lang="en-GB" sz="1550" b="0" i="0" u="none" strike="noStrike" dirty="0">
                          <a:solidFill>
                            <a:srgbClr val="000000"/>
                          </a:solidFill>
                          <a:effectLst/>
                          <a:latin typeface="Corbel" panose="020B0503020204020204" pitchFamily="34" charset="0"/>
                        </a:rPr>
                        <a:t> </a:t>
                      </a:r>
                    </a:p>
                  </a:txBody>
                  <a:tcPr marL="7597" marR="7597" marT="7597"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rtl="0" fontAlgn="ctr"/>
                      <a:r>
                        <a:rPr lang="en-GB" sz="1550" b="0" i="0" u="none" strike="noStrike" dirty="0">
                          <a:solidFill>
                            <a:srgbClr val="000000"/>
                          </a:solidFill>
                          <a:effectLst/>
                          <a:latin typeface="Corbel" panose="020B0503020204020204" pitchFamily="34" charset="0"/>
                        </a:rPr>
                        <a:t> </a:t>
                      </a:r>
                    </a:p>
                  </a:txBody>
                  <a:tcPr marL="7597" marR="7597" marT="7597"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D9D9D9"/>
                    </a:solidFill>
                  </a:tcPr>
                </a:tc>
                <a:tc>
                  <a:txBody>
                    <a:bodyPr/>
                    <a:lstStyle/>
                    <a:p>
                      <a:pPr algn="ctr" rtl="0" fontAlgn="ctr"/>
                      <a:r>
                        <a:rPr lang="en-GB" sz="1550" b="0" i="0" u="none" strike="noStrike" dirty="0">
                          <a:solidFill>
                            <a:srgbClr val="000000"/>
                          </a:solidFill>
                          <a:effectLst/>
                          <a:latin typeface="Corbel" panose="020B0503020204020204" pitchFamily="34" charset="0"/>
                        </a:rPr>
                        <a:t> </a:t>
                      </a:r>
                    </a:p>
                  </a:txBody>
                  <a:tcPr marL="9525" marR="9525" marT="9525"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rtl="0" fontAlgn="ctr"/>
                      <a:r>
                        <a:rPr lang="en-GB" sz="1550" b="0" i="0" u="none" strike="noStrike" dirty="0">
                          <a:solidFill>
                            <a:srgbClr val="000000"/>
                          </a:solidFill>
                          <a:effectLst/>
                          <a:latin typeface="Corbel" panose="020B0503020204020204" pitchFamily="34" charset="0"/>
                        </a:rPr>
                        <a:t> </a:t>
                      </a:r>
                    </a:p>
                  </a:txBody>
                  <a:tcPr marL="7597" marR="7597" marT="7597" marB="0" anchor="ctr">
                    <a:lnL w="6350" cap="flat" cmpd="sng" algn="ctr">
                      <a:solidFill>
                        <a:srgbClr val="D9D9D9"/>
                      </a:solidFill>
                      <a:prstDash val="solid"/>
                      <a:round/>
                      <a:headEnd type="none" w="med" len="med"/>
                      <a:tailEnd type="none" w="med" len="med"/>
                    </a:lnL>
                    <a:lnR w="28575" cap="flat" cmpd="sng" algn="ctr">
                      <a:no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extLst>
                  <a:ext uri="{0D108BD9-81ED-4DB2-BD59-A6C34878D82A}">
                    <a16:rowId xmlns:a16="http://schemas.microsoft.com/office/drawing/2014/main" xmlns="" val="10013"/>
                  </a:ext>
                </a:extLst>
              </a:tr>
              <a:tr h="197510">
                <a:tc>
                  <a:txBody>
                    <a:bodyPr/>
                    <a:lstStyle/>
                    <a:p>
                      <a:pPr algn="l" rtl="0" fontAlgn="b"/>
                      <a:r>
                        <a:rPr lang="en-GB" sz="1550" b="1" i="1" u="none" strike="noStrike" dirty="0">
                          <a:solidFill>
                            <a:srgbClr val="404040"/>
                          </a:solidFill>
                          <a:effectLst/>
                          <a:latin typeface="Corbel" panose="020B0503020204020204" pitchFamily="34" charset="0"/>
                        </a:rPr>
                        <a:t>FCMB Group Plc (Separate)</a:t>
                      </a:r>
                      <a:r>
                        <a:rPr lang="en-GB" sz="1550" b="1" i="1" u="none" strike="noStrike" baseline="30000" dirty="0">
                          <a:solidFill>
                            <a:srgbClr val="404040"/>
                          </a:solidFill>
                          <a:effectLst/>
                          <a:latin typeface="Corbel" panose="020B0503020204020204" pitchFamily="34" charset="0"/>
                        </a:rPr>
                        <a:t> </a:t>
                      </a:r>
                      <a:endParaRPr lang="en-GB" sz="1550" b="1" i="1" u="none" strike="noStrike" dirty="0">
                        <a:solidFill>
                          <a:srgbClr val="404040"/>
                        </a:solidFill>
                        <a:effectLst/>
                        <a:latin typeface="Corbel" panose="020B0503020204020204" pitchFamily="34" charset="0"/>
                      </a:endParaRPr>
                    </a:p>
                  </a:txBody>
                  <a:tcPr marL="7597" marR="7597" marT="7597" marB="0" anchor="ctr">
                    <a:lnL w="19050" cap="flat" cmpd="sng" algn="ctr">
                      <a:no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rtl="0" fontAlgn="ctr"/>
                      <a:r>
                        <a:rPr lang="en-GB" sz="1550" b="0" i="0" u="none" strike="noStrike" dirty="0">
                          <a:solidFill>
                            <a:srgbClr val="000000"/>
                          </a:solidFill>
                          <a:effectLst/>
                          <a:latin typeface="Corbel" panose="020B0503020204020204" pitchFamily="34" charset="0"/>
                        </a:rPr>
                        <a:t>401</a:t>
                      </a:r>
                    </a:p>
                  </a:txBody>
                  <a:tcPr marL="7597" marR="7597" marT="7597"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rtl="0" fontAlgn="ctr"/>
                      <a:r>
                        <a:rPr lang="en-GB" sz="1550" b="0" i="0" u="none" strike="noStrike" dirty="0">
                          <a:solidFill>
                            <a:srgbClr val="000000"/>
                          </a:solidFill>
                          <a:effectLst/>
                          <a:latin typeface="Corbel" panose="020B0503020204020204" pitchFamily="34" charset="0"/>
                        </a:rPr>
                        <a:t>401</a:t>
                      </a:r>
                    </a:p>
                  </a:txBody>
                  <a:tcPr marL="7597" marR="7597" marT="7597"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rtl="0" fontAlgn="ctr"/>
                      <a:r>
                        <a:rPr lang="en-GB" sz="1550" b="0" i="0" u="none" strike="noStrike" dirty="0">
                          <a:solidFill>
                            <a:srgbClr val="000000"/>
                          </a:solidFill>
                          <a:effectLst/>
                          <a:latin typeface="Corbel" panose="020B0503020204020204" pitchFamily="34" charset="0"/>
                        </a:rPr>
                        <a:t>633</a:t>
                      </a:r>
                    </a:p>
                  </a:txBody>
                  <a:tcPr marL="7597" marR="7597" marT="7597"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rtl="0" fontAlgn="ctr"/>
                      <a:r>
                        <a:rPr lang="en-GB" sz="1550" b="0" i="0" u="none" strike="noStrike" dirty="0">
                          <a:solidFill>
                            <a:srgbClr val="000000"/>
                          </a:solidFill>
                          <a:effectLst/>
                          <a:latin typeface="Corbel" panose="020B0503020204020204" pitchFamily="34" charset="0"/>
                        </a:rPr>
                        <a:t>n/a</a:t>
                      </a:r>
                    </a:p>
                  </a:txBody>
                  <a:tcPr marL="7597" marR="7597" marT="7597"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D9D9D9"/>
                    </a:solidFill>
                  </a:tcPr>
                </a:tc>
                <a:tc>
                  <a:txBody>
                    <a:bodyPr/>
                    <a:lstStyle/>
                    <a:p>
                      <a:pPr algn="ctr" rtl="0" fontAlgn="ctr"/>
                      <a:r>
                        <a:rPr lang="en-GB" sz="1550" b="0" i="0" u="none" strike="noStrike" dirty="0">
                          <a:solidFill>
                            <a:srgbClr val="000000"/>
                          </a:solidFill>
                          <a:effectLst/>
                          <a:latin typeface="Corbel" panose="020B0503020204020204" pitchFamily="34" charset="0"/>
                        </a:rPr>
                        <a:t>130,045 </a:t>
                      </a:r>
                    </a:p>
                  </a:txBody>
                  <a:tcPr marL="9525" marR="9525" marT="9525"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rtl="0" fontAlgn="ctr"/>
                      <a:r>
                        <a:rPr lang="en-GB" sz="1550" b="1" i="0" u="none" strike="noStrike" dirty="0">
                          <a:solidFill>
                            <a:srgbClr val="404040"/>
                          </a:solidFill>
                          <a:effectLst/>
                          <a:latin typeface="Corbel" panose="020B0503020204020204" pitchFamily="34" charset="0"/>
                        </a:rPr>
                        <a:t>12%</a:t>
                      </a:r>
                    </a:p>
                  </a:txBody>
                  <a:tcPr marL="7597" marR="7597" marT="7597" marB="0" anchor="ctr">
                    <a:lnL w="6350" cap="flat" cmpd="sng" algn="ctr">
                      <a:solidFill>
                        <a:srgbClr val="D9D9D9"/>
                      </a:solidFill>
                      <a:prstDash val="solid"/>
                      <a:round/>
                      <a:headEnd type="none" w="med" len="med"/>
                      <a:tailEnd type="none" w="med" len="med"/>
                    </a:lnL>
                    <a:lnR w="28575" cap="flat" cmpd="sng" algn="ctr">
                      <a:no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extLst>
                  <a:ext uri="{0D108BD9-81ED-4DB2-BD59-A6C34878D82A}">
                    <a16:rowId xmlns:a16="http://schemas.microsoft.com/office/drawing/2014/main" xmlns="" val="10014"/>
                  </a:ext>
                </a:extLst>
              </a:tr>
              <a:tr h="197510">
                <a:tc>
                  <a:txBody>
                    <a:bodyPr/>
                    <a:lstStyle/>
                    <a:p>
                      <a:pPr algn="l" fontAlgn="b"/>
                      <a:endParaRPr lang="en-GB" sz="1550" b="0" i="0" u="none" strike="noStrike" dirty="0">
                        <a:solidFill>
                          <a:srgbClr val="000000"/>
                        </a:solidFill>
                        <a:effectLst/>
                        <a:latin typeface="Corbel" panose="020B0503020204020204" pitchFamily="34" charset="0"/>
                      </a:endParaRPr>
                    </a:p>
                  </a:txBody>
                  <a:tcPr marL="7597" marR="7597" marT="7597" marB="0" anchor="ctr">
                    <a:lnL w="19050" cap="flat" cmpd="sng" algn="ctr">
                      <a:no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a:noFill/>
                    </a:lnB>
                  </a:tcPr>
                </a:tc>
                <a:tc>
                  <a:txBody>
                    <a:bodyPr/>
                    <a:lstStyle/>
                    <a:p>
                      <a:pPr algn="ctr" rtl="0" fontAlgn="ctr"/>
                      <a:r>
                        <a:rPr lang="en-GB" sz="1550" b="0" i="0" u="none" strike="noStrike" dirty="0">
                          <a:solidFill>
                            <a:srgbClr val="000000"/>
                          </a:solidFill>
                          <a:effectLst/>
                          <a:latin typeface="Corbel" panose="020B0503020204020204" pitchFamily="34" charset="0"/>
                        </a:rPr>
                        <a:t> </a:t>
                      </a:r>
                    </a:p>
                  </a:txBody>
                  <a:tcPr marL="7597" marR="7597" marT="7597"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rtl="0" fontAlgn="ctr"/>
                      <a:r>
                        <a:rPr lang="en-GB" sz="1550" b="0" i="0" u="none" strike="noStrike" dirty="0">
                          <a:solidFill>
                            <a:srgbClr val="000000"/>
                          </a:solidFill>
                          <a:effectLst/>
                          <a:latin typeface="Corbel" panose="020B0503020204020204" pitchFamily="34" charset="0"/>
                        </a:rPr>
                        <a:t> </a:t>
                      </a:r>
                    </a:p>
                  </a:txBody>
                  <a:tcPr marL="7597" marR="7597" marT="7597"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rtl="0" fontAlgn="ctr"/>
                      <a:r>
                        <a:rPr lang="en-GB" sz="1550" b="0" i="0" u="none" strike="noStrike" dirty="0">
                          <a:solidFill>
                            <a:srgbClr val="000000"/>
                          </a:solidFill>
                          <a:effectLst/>
                          <a:latin typeface="Corbel" panose="020B0503020204020204" pitchFamily="34" charset="0"/>
                        </a:rPr>
                        <a:t> </a:t>
                      </a:r>
                    </a:p>
                  </a:txBody>
                  <a:tcPr marL="7597" marR="7597" marT="7597"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rtl="0" fontAlgn="ctr"/>
                      <a:r>
                        <a:rPr lang="en-GB" sz="1550" b="0" i="0" u="none" strike="noStrike" dirty="0">
                          <a:solidFill>
                            <a:srgbClr val="000000"/>
                          </a:solidFill>
                          <a:effectLst/>
                          <a:latin typeface="Corbel" panose="020B0503020204020204" pitchFamily="34" charset="0"/>
                        </a:rPr>
                        <a:t> </a:t>
                      </a:r>
                    </a:p>
                  </a:txBody>
                  <a:tcPr marL="7597" marR="7597" marT="7597"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D9D9D9"/>
                    </a:solidFill>
                  </a:tcPr>
                </a:tc>
                <a:tc>
                  <a:txBody>
                    <a:bodyPr/>
                    <a:lstStyle/>
                    <a:p>
                      <a:pPr algn="ctr" rtl="0" fontAlgn="ctr"/>
                      <a:r>
                        <a:rPr lang="en-GB" sz="1550" b="0" i="0" u="none" strike="noStrike" dirty="0">
                          <a:solidFill>
                            <a:srgbClr val="000000"/>
                          </a:solidFill>
                          <a:effectLst/>
                          <a:latin typeface="Corbel" panose="020B0503020204020204" pitchFamily="34" charset="0"/>
                        </a:rPr>
                        <a:t> </a:t>
                      </a:r>
                    </a:p>
                  </a:txBody>
                  <a:tcPr marL="7597" marR="7597" marT="7597"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rtl="0" fontAlgn="ctr"/>
                      <a:r>
                        <a:rPr lang="en-GB" sz="1550" b="1" i="0" u="none" strike="noStrike" dirty="0">
                          <a:solidFill>
                            <a:srgbClr val="404040"/>
                          </a:solidFill>
                          <a:effectLst/>
                          <a:latin typeface="Corbel" panose="020B0503020204020204" pitchFamily="34" charset="0"/>
                        </a:rPr>
                        <a:t> </a:t>
                      </a:r>
                    </a:p>
                  </a:txBody>
                  <a:tcPr marL="7597" marR="7597" marT="7597" marB="0" anchor="ctr">
                    <a:lnL w="6350" cap="flat" cmpd="sng" algn="ctr">
                      <a:solidFill>
                        <a:srgbClr val="D9D9D9"/>
                      </a:solidFill>
                      <a:prstDash val="solid"/>
                      <a:round/>
                      <a:headEnd type="none" w="med" len="med"/>
                      <a:tailEnd type="none" w="med" len="med"/>
                    </a:lnL>
                    <a:lnR w="28575" cap="flat" cmpd="sng" algn="ctr">
                      <a:no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extLst>
                  <a:ext uri="{0D108BD9-81ED-4DB2-BD59-A6C34878D82A}">
                    <a16:rowId xmlns:a16="http://schemas.microsoft.com/office/drawing/2014/main" xmlns="" val="10015"/>
                  </a:ext>
                </a:extLst>
              </a:tr>
              <a:tr h="205107">
                <a:tc>
                  <a:txBody>
                    <a:bodyPr/>
                    <a:lstStyle/>
                    <a:p>
                      <a:pPr algn="l" rtl="0" fontAlgn="b"/>
                      <a:r>
                        <a:rPr lang="en-GB" sz="1550" b="1" i="0" u="none" strike="noStrike" dirty="0">
                          <a:solidFill>
                            <a:srgbClr val="404040"/>
                          </a:solidFill>
                          <a:effectLst/>
                          <a:latin typeface="Corbel" panose="020B0503020204020204" pitchFamily="34" charset="0"/>
                        </a:rPr>
                        <a:t>FCMB Group Plc (consolidated)</a:t>
                      </a:r>
                    </a:p>
                  </a:txBody>
                  <a:tcPr marL="7597" marR="7597" marT="7597" marB="0" anchor="ctr">
                    <a:lnL w="19050" cap="flat" cmpd="sng" algn="ctr">
                      <a:noFill/>
                      <a:prstDash val="solid"/>
                      <a:round/>
                      <a:headEnd type="none" w="med" len="med"/>
                      <a:tailEnd type="none" w="med" len="med"/>
                    </a:lnL>
                    <a:lnR w="6350" cap="flat" cmpd="sng" algn="ctr">
                      <a:solidFill>
                        <a:srgbClr val="BFBFBF"/>
                      </a:solidFill>
                      <a:prstDash val="solid"/>
                      <a:round/>
                      <a:headEnd type="none" w="med" len="med"/>
                      <a:tailEnd type="none" w="med" len="med"/>
                    </a:lnR>
                    <a:lnT>
                      <a:noFill/>
                    </a:lnT>
                    <a:lnB w="28575" cap="flat" cmpd="sng" algn="ctr">
                      <a:solidFill>
                        <a:srgbClr val="F4AF00"/>
                      </a:solidFill>
                      <a:prstDash val="solid"/>
                      <a:round/>
                      <a:headEnd type="none" w="med" len="med"/>
                      <a:tailEnd type="none" w="med" len="med"/>
                    </a:lnB>
                  </a:tcPr>
                </a:tc>
                <a:tc>
                  <a:txBody>
                    <a:bodyPr/>
                    <a:lstStyle/>
                    <a:p>
                      <a:pPr algn="ctr" rtl="0" fontAlgn="ctr"/>
                      <a:r>
                        <a:rPr lang="en-GB" sz="1550" b="1" i="0" u="none" strike="noStrike" dirty="0">
                          <a:solidFill>
                            <a:srgbClr val="404040"/>
                          </a:solidFill>
                          <a:effectLst/>
                          <a:latin typeface="Corbel" panose="020B0503020204020204" pitchFamily="34" charset="0"/>
                        </a:rPr>
                        <a:t>3,256 </a:t>
                      </a: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D9D9D9"/>
                      </a:solidFill>
                      <a:prstDash val="solid"/>
                      <a:round/>
                      <a:headEnd type="none" w="med" len="med"/>
                      <a:tailEnd type="none" w="med" len="med"/>
                    </a:lnT>
                    <a:lnB w="28575" cap="flat" cmpd="sng" algn="ctr">
                      <a:solidFill>
                        <a:srgbClr val="F4AF00"/>
                      </a:solidFill>
                      <a:prstDash val="solid"/>
                      <a:round/>
                      <a:headEnd type="none" w="med" len="med"/>
                      <a:tailEnd type="none" w="med" len="med"/>
                    </a:lnB>
                  </a:tcPr>
                </a:tc>
                <a:tc>
                  <a:txBody>
                    <a:bodyPr/>
                    <a:lstStyle/>
                    <a:p>
                      <a:pPr algn="ctr" rtl="0" fontAlgn="ctr"/>
                      <a:r>
                        <a:rPr lang="en-GB" sz="1550" b="1" i="0" u="none" strike="noStrike" dirty="0">
                          <a:solidFill>
                            <a:srgbClr val="404040"/>
                          </a:solidFill>
                          <a:effectLst/>
                          <a:latin typeface="Corbel" panose="020B0503020204020204" pitchFamily="34" charset="0"/>
                        </a:rPr>
                        <a:t>2,586 </a:t>
                      </a: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D9D9D9"/>
                      </a:solidFill>
                      <a:prstDash val="solid"/>
                      <a:round/>
                      <a:headEnd type="none" w="med" len="med"/>
                      <a:tailEnd type="none" w="med" len="med"/>
                    </a:lnT>
                    <a:lnB w="28575" cap="flat" cmpd="sng" algn="ctr">
                      <a:solidFill>
                        <a:srgbClr val="F4AF00"/>
                      </a:solidFill>
                      <a:prstDash val="solid"/>
                      <a:round/>
                      <a:headEnd type="none" w="med" len="med"/>
                      <a:tailEnd type="none" w="med" len="med"/>
                    </a:lnB>
                  </a:tcPr>
                </a:tc>
                <a:tc>
                  <a:txBody>
                    <a:bodyPr/>
                    <a:lstStyle/>
                    <a:p>
                      <a:pPr algn="ctr" rtl="0" fontAlgn="ctr"/>
                      <a:r>
                        <a:rPr lang="en-GB" sz="1550" b="1" i="0" u="none" strike="noStrike" dirty="0">
                          <a:solidFill>
                            <a:srgbClr val="404040"/>
                          </a:solidFill>
                          <a:effectLst/>
                          <a:latin typeface="Corbel" panose="020B0503020204020204" pitchFamily="34" charset="0"/>
                        </a:rPr>
                        <a:t>42,171 </a:t>
                      </a: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D9D9D9"/>
                      </a:solidFill>
                      <a:prstDash val="solid"/>
                      <a:round/>
                      <a:headEnd type="none" w="med" len="med"/>
                      <a:tailEnd type="none" w="med" len="med"/>
                    </a:lnT>
                    <a:lnB w="28575" cap="flat" cmpd="sng" algn="ctr">
                      <a:solidFill>
                        <a:srgbClr val="F4AF00"/>
                      </a:solidFill>
                      <a:prstDash val="solid"/>
                      <a:round/>
                      <a:headEnd type="none" w="med" len="med"/>
                      <a:tailEnd type="none" w="med" len="med"/>
                    </a:lnB>
                  </a:tcPr>
                </a:tc>
                <a:tc>
                  <a:txBody>
                    <a:bodyPr/>
                    <a:lstStyle/>
                    <a:p>
                      <a:pPr algn="ctr" fontAlgn="ctr"/>
                      <a:r>
                        <a:rPr lang="en-GB" sz="1550" b="1" i="0" u="none" strike="noStrike" dirty="0">
                          <a:solidFill>
                            <a:srgbClr val="000000"/>
                          </a:solidFill>
                          <a:effectLst/>
                          <a:latin typeface="Corbel" panose="020B0503020204020204" pitchFamily="34" charset="0"/>
                        </a:rPr>
                        <a:t>5.7%</a:t>
                      </a:r>
                    </a:p>
                  </a:txBody>
                  <a:tcPr marL="9525" marR="9525" marT="9525" marB="0" anchor="ctr">
                    <a:lnL w="6350" cap="flat" cmpd="sng" algn="ctr">
                      <a:solidFill>
                        <a:srgbClr val="BFBFBF"/>
                      </a:solidFill>
                      <a:prstDash val="solid"/>
                      <a:round/>
                      <a:headEnd type="none" w="med" len="med"/>
                      <a:tailEnd type="none" w="med" len="med"/>
                    </a:lnL>
                    <a:lnR>
                      <a:noFill/>
                    </a:lnR>
                    <a:lnT w="6350" cap="flat" cmpd="sng" algn="ctr">
                      <a:solidFill>
                        <a:srgbClr val="D9D9D9"/>
                      </a:solidFill>
                      <a:prstDash val="solid"/>
                      <a:round/>
                      <a:headEnd type="none" w="med" len="med"/>
                      <a:tailEnd type="none" w="med" len="med"/>
                    </a:lnT>
                    <a:lnB w="28575" cap="flat" cmpd="sng" algn="ctr">
                      <a:solidFill>
                        <a:srgbClr val="F4AF00"/>
                      </a:solidFill>
                      <a:prstDash val="solid"/>
                      <a:round/>
                      <a:headEnd type="none" w="med" len="med"/>
                      <a:tailEnd type="none" w="med" len="med"/>
                    </a:lnB>
                    <a:solidFill>
                      <a:srgbClr val="D9D9D9"/>
                    </a:solidFill>
                  </a:tcPr>
                </a:tc>
                <a:tc>
                  <a:txBody>
                    <a:bodyPr/>
                    <a:lstStyle/>
                    <a:p>
                      <a:pPr algn="ctr" rtl="0" fontAlgn="ctr"/>
                      <a:r>
                        <a:rPr lang="en-GB" sz="1550" b="1" i="0" u="none" strike="noStrike" dirty="0">
                          <a:solidFill>
                            <a:srgbClr val="404040"/>
                          </a:solidFill>
                          <a:effectLst/>
                          <a:latin typeface="Corbel" panose="020B0503020204020204" pitchFamily="34" charset="0"/>
                        </a:rPr>
                        <a:t>176,532 </a:t>
                      </a:r>
                    </a:p>
                  </a:txBody>
                  <a:tcPr marL="9525" marR="9525" marT="9525" marB="0" anchor="ctr">
                    <a:lnL>
                      <a:noFill/>
                    </a:lnL>
                    <a:lnR w="6350" cap="flat" cmpd="sng" algn="ctr">
                      <a:solidFill>
                        <a:srgbClr val="BFBFBF"/>
                      </a:solidFill>
                      <a:prstDash val="solid"/>
                      <a:round/>
                      <a:headEnd type="none" w="med" len="med"/>
                      <a:tailEnd type="none" w="med" len="med"/>
                    </a:lnR>
                    <a:lnT w="6350" cap="flat" cmpd="sng" algn="ctr">
                      <a:solidFill>
                        <a:srgbClr val="D9D9D9"/>
                      </a:solidFill>
                      <a:prstDash val="solid"/>
                      <a:round/>
                      <a:headEnd type="none" w="med" len="med"/>
                      <a:tailEnd type="none" w="med" len="med"/>
                    </a:lnT>
                    <a:lnB w="28575" cap="flat" cmpd="sng" algn="ctr">
                      <a:solidFill>
                        <a:srgbClr val="F4AF00"/>
                      </a:solidFill>
                      <a:prstDash val="solid"/>
                      <a:round/>
                      <a:headEnd type="none" w="med" len="med"/>
                      <a:tailEnd type="none" w="med" len="med"/>
                    </a:lnB>
                  </a:tcPr>
                </a:tc>
                <a:tc>
                  <a:txBody>
                    <a:bodyPr/>
                    <a:lstStyle/>
                    <a:p>
                      <a:pPr algn="ctr" rtl="0" fontAlgn="ctr"/>
                      <a:r>
                        <a:rPr lang="en-GB" sz="1550" b="1" i="0" u="none" strike="noStrike" dirty="0">
                          <a:solidFill>
                            <a:srgbClr val="404040"/>
                          </a:solidFill>
                          <a:effectLst/>
                          <a:latin typeface="Corbel" panose="020B0503020204020204" pitchFamily="34" charset="0"/>
                        </a:rPr>
                        <a:t>100%</a:t>
                      </a:r>
                    </a:p>
                  </a:txBody>
                  <a:tcPr marL="9525" marR="9525" marT="9525" marB="0" anchor="ctr">
                    <a:lnL w="6350" cap="flat" cmpd="sng" algn="ctr">
                      <a:solidFill>
                        <a:srgbClr val="BFBFBF"/>
                      </a:solidFill>
                      <a:prstDash val="solid"/>
                      <a:round/>
                      <a:headEnd type="none" w="med" len="med"/>
                      <a:tailEnd type="none" w="med" len="med"/>
                    </a:lnL>
                    <a:lnR w="28575" cap="flat" cmpd="sng" algn="ctr">
                      <a:noFill/>
                      <a:prstDash val="solid"/>
                      <a:round/>
                      <a:headEnd type="none" w="med" len="med"/>
                      <a:tailEnd type="none" w="med" len="med"/>
                    </a:lnR>
                    <a:lnT w="6350" cap="flat" cmpd="sng" algn="ctr">
                      <a:solidFill>
                        <a:srgbClr val="D9D9D9"/>
                      </a:solidFill>
                      <a:prstDash val="solid"/>
                      <a:round/>
                      <a:headEnd type="none" w="med" len="med"/>
                      <a:tailEnd type="none" w="med" len="med"/>
                    </a:lnT>
                    <a:lnB w="28575" cap="flat" cmpd="sng" algn="ctr">
                      <a:solidFill>
                        <a:srgbClr val="F4AF00"/>
                      </a:solidFill>
                      <a:prstDash val="solid"/>
                      <a:round/>
                      <a:headEnd type="none" w="med" len="med"/>
                      <a:tailEnd type="none" w="med" len="med"/>
                    </a:lnB>
                  </a:tcPr>
                </a:tc>
                <a:extLst>
                  <a:ext uri="{0D108BD9-81ED-4DB2-BD59-A6C34878D82A}">
                    <a16:rowId xmlns:a16="http://schemas.microsoft.com/office/drawing/2014/main" xmlns="" val="10016"/>
                  </a:ext>
                </a:extLst>
              </a:tr>
            </a:tbl>
          </a:graphicData>
        </a:graphic>
      </p:graphicFrame>
    </p:spTree>
    <p:extLst>
      <p:ext uri="{BB962C8B-B14F-4D97-AF65-F5344CB8AC3E}">
        <p14:creationId xmlns:p14="http://schemas.microsoft.com/office/powerpoint/2010/main" val="141379339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p:cNvSpPr>
            <a:spLocks noGrp="1"/>
          </p:cNvSpPr>
          <p:nvPr>
            <p:ph type="sldNum" sz="quarter" idx="12"/>
          </p:nvPr>
        </p:nvSpPr>
        <p:spPr>
          <a:xfrm>
            <a:off x="8815754" y="6629400"/>
            <a:ext cx="404446" cy="304800"/>
          </a:xfrm>
        </p:spPr>
        <p:txBody>
          <a:bodyPr/>
          <a:lstStyle/>
          <a:p>
            <a:fld id="{5B1C2CD0-820B-5044-BB6F-43ECDF7114E2}" type="slidenum">
              <a:rPr lang="en-US" sz="1100" smtClean="0">
                <a:solidFill>
                  <a:prstClr val="black">
                    <a:tint val="75000"/>
                  </a:prstClr>
                </a:solidFill>
                <a:latin typeface="Corbel" pitchFamily="34" charset="0"/>
              </a:rPr>
              <a:pPr/>
              <a:t>7</a:t>
            </a:fld>
            <a:endParaRPr lang="en-US" sz="1100" dirty="0">
              <a:solidFill>
                <a:prstClr val="black">
                  <a:tint val="75000"/>
                </a:prstClr>
              </a:solidFill>
              <a:latin typeface="Corbel" pitchFamily="34" charset="0"/>
            </a:endParaRPr>
          </a:p>
        </p:txBody>
      </p:sp>
      <p:cxnSp>
        <p:nvCxnSpPr>
          <p:cNvPr id="8" name="Straight Connector 7"/>
          <p:cNvCxnSpPr/>
          <p:nvPr/>
        </p:nvCxnSpPr>
        <p:spPr>
          <a:xfrm>
            <a:off x="0" y="1143000"/>
            <a:ext cx="7632700" cy="0"/>
          </a:xfrm>
          <a:prstGeom prst="line">
            <a:avLst/>
          </a:prstGeom>
          <a:ln w="38100" cap="flat" cmpd="sng" algn="ctr">
            <a:solidFill>
              <a:srgbClr val="F4AF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9" name="Picture 8" descr="FCMB LOGOS.pdf"/>
          <p:cNvPicPr>
            <a:picLocks noChangeAspect="1"/>
          </p:cNvPicPr>
          <p:nvPr/>
        </p:nvPicPr>
        <p:blipFill rotWithShape="1">
          <a:blip r:embed="rId3" cstate="print">
            <a:extLst>
              <a:ext uri="{28A0092B-C50C-407E-A947-70E740481C1C}">
                <a14:useLocalDpi xmlns:a14="http://schemas.microsoft.com/office/drawing/2010/main" val="0"/>
              </a:ext>
            </a:extLst>
          </a:blip>
          <a:srcRect l="5682" t="18059" r="54951" b="25515"/>
          <a:stretch/>
        </p:blipFill>
        <p:spPr>
          <a:xfrm>
            <a:off x="111473" y="76200"/>
            <a:ext cx="1031527" cy="1045272"/>
          </a:xfrm>
          <a:prstGeom prst="rect">
            <a:avLst/>
          </a:prstGeom>
        </p:spPr>
      </p:pic>
      <p:sp>
        <p:nvSpPr>
          <p:cNvPr id="7" name="Title 1"/>
          <p:cNvSpPr txBox="1">
            <a:spLocks/>
          </p:cNvSpPr>
          <p:nvPr/>
        </p:nvSpPr>
        <p:spPr>
          <a:xfrm>
            <a:off x="1219200" y="228600"/>
            <a:ext cx="7948246" cy="880646"/>
          </a:xfrm>
          <a:prstGeom prst="rect">
            <a:avLst/>
          </a:prstGeom>
          <a:noFill/>
        </p:spPr>
        <p:txBody>
          <a:bodyPr lIns="45720" rIns="45720" anchor="b"/>
          <a:lstStyle/>
          <a:p>
            <a:pPr eaLnBrk="0" hangingPunct="0">
              <a:lnSpc>
                <a:spcPct val="90000"/>
              </a:lnSpc>
              <a:defRPr/>
            </a:pPr>
            <a:r>
              <a:rPr lang="en-US" sz="2000" b="1" kern="0" dirty="0">
                <a:solidFill>
                  <a:prstClr val="black">
                    <a:lumMod val="65000"/>
                    <a:lumOff val="35000"/>
                  </a:prstClr>
                </a:solidFill>
                <a:latin typeface="Corbel" pitchFamily="34" charset="0"/>
                <a:cs typeface="Arial" pitchFamily="34" charset="0"/>
              </a:rPr>
              <a:t>Group Statements of Comprehensive Income</a:t>
            </a:r>
          </a:p>
          <a:p>
            <a:pPr eaLnBrk="0" hangingPunct="0">
              <a:lnSpc>
                <a:spcPct val="90000"/>
              </a:lnSpc>
              <a:defRPr/>
            </a:pPr>
            <a:r>
              <a:rPr lang="en-US" sz="1700" b="1" i="1" kern="0" dirty="0">
                <a:solidFill>
                  <a:prstClr val="black">
                    <a:lumMod val="65000"/>
                    <a:lumOff val="35000"/>
                  </a:prstClr>
                </a:solidFill>
                <a:latin typeface="Corbel" pitchFamily="34" charset="0"/>
                <a:cs typeface="Arial" pitchFamily="34" charset="0"/>
              </a:rPr>
              <a:t>PBT at Group Level rose 64% YoY driven by stronger Net </a:t>
            </a:r>
            <a:r>
              <a:rPr lang="en-US" sz="1700" b="1" i="1" kern="0" dirty="0" smtClean="0">
                <a:solidFill>
                  <a:prstClr val="black">
                    <a:lumMod val="65000"/>
                    <a:lumOff val="35000"/>
                  </a:prstClr>
                </a:solidFill>
                <a:latin typeface="Corbel" pitchFamily="34" charset="0"/>
                <a:cs typeface="Arial" pitchFamily="34" charset="0"/>
              </a:rPr>
              <a:t>Interest </a:t>
            </a:r>
            <a:r>
              <a:rPr lang="en-US" sz="1700" b="1" i="1" kern="0" dirty="0">
                <a:solidFill>
                  <a:prstClr val="black">
                    <a:lumMod val="65000"/>
                    <a:lumOff val="35000"/>
                  </a:prstClr>
                </a:solidFill>
                <a:latin typeface="Corbel" pitchFamily="34" charset="0"/>
                <a:cs typeface="Arial" pitchFamily="34" charset="0"/>
              </a:rPr>
              <a:t>M</a:t>
            </a:r>
            <a:r>
              <a:rPr lang="en-US" sz="1700" b="1" i="1" kern="0" dirty="0" smtClean="0">
                <a:solidFill>
                  <a:prstClr val="black">
                    <a:lumMod val="65000"/>
                    <a:lumOff val="35000"/>
                  </a:prstClr>
                </a:solidFill>
                <a:latin typeface="Corbel" pitchFamily="34" charset="0"/>
                <a:cs typeface="Arial" pitchFamily="34" charset="0"/>
              </a:rPr>
              <a:t>argin</a:t>
            </a:r>
            <a:r>
              <a:rPr lang="en-US" sz="1700" b="1" i="1" kern="0" dirty="0">
                <a:solidFill>
                  <a:prstClr val="black">
                    <a:lumMod val="65000"/>
                    <a:lumOff val="35000"/>
                  </a:prstClr>
                </a:solidFill>
                <a:latin typeface="Corbel" pitchFamily="34" charset="0"/>
                <a:cs typeface="Arial" pitchFamily="34" charset="0"/>
              </a:rPr>
              <a:t>, Trading Income and Fees and </a:t>
            </a:r>
            <a:r>
              <a:rPr lang="en-US" sz="1700" b="1" i="1" kern="0" dirty="0" smtClean="0">
                <a:solidFill>
                  <a:prstClr val="black">
                    <a:lumMod val="65000"/>
                    <a:lumOff val="35000"/>
                  </a:prstClr>
                </a:solidFill>
                <a:latin typeface="Corbel" pitchFamily="34" charset="0"/>
                <a:cs typeface="Arial" pitchFamily="34" charset="0"/>
              </a:rPr>
              <a:t>Commissions. However, PBT fell </a:t>
            </a:r>
            <a:r>
              <a:rPr lang="en-US" sz="1700" b="1" i="1" kern="0" dirty="0">
                <a:solidFill>
                  <a:prstClr val="black">
                    <a:lumMod val="65000"/>
                    <a:lumOff val="35000"/>
                  </a:prstClr>
                </a:solidFill>
                <a:latin typeface="Corbel" pitchFamily="34" charset="0"/>
                <a:cs typeface="Arial" pitchFamily="34" charset="0"/>
              </a:rPr>
              <a:t>29.5% QoQ as a result of decline in FX (revaluation) income</a:t>
            </a:r>
          </a:p>
        </p:txBody>
      </p:sp>
      <p:sp>
        <p:nvSpPr>
          <p:cNvPr id="11" name="TextBox 10"/>
          <p:cNvSpPr txBox="1"/>
          <p:nvPr/>
        </p:nvSpPr>
        <p:spPr>
          <a:xfrm>
            <a:off x="228600" y="1143000"/>
            <a:ext cx="8686800" cy="353943"/>
          </a:xfrm>
          <a:prstGeom prst="rect">
            <a:avLst/>
          </a:prstGeom>
          <a:noFill/>
        </p:spPr>
        <p:txBody>
          <a:bodyPr wrap="square" rtlCol="0">
            <a:spAutoFit/>
          </a:bodyPr>
          <a:lstStyle/>
          <a:p>
            <a:pPr>
              <a:defRPr sz="1700" b="1" i="0" u="none" strike="noStrike" kern="1200" baseline="0">
                <a:solidFill>
                  <a:srgbClr val="00AEEF"/>
                </a:solidFill>
                <a:latin typeface="+mn-lt"/>
                <a:ea typeface="+mn-ea"/>
                <a:cs typeface="+mn-cs"/>
              </a:defRPr>
            </a:pPr>
            <a:r>
              <a:rPr lang="en-US" sz="1600" b="1" dirty="0">
                <a:solidFill>
                  <a:srgbClr val="000000">
                    <a:lumMod val="65000"/>
                    <a:lumOff val="35000"/>
                  </a:srgbClr>
                </a:solidFill>
                <a:latin typeface="Corbel" pitchFamily="34" charset="0"/>
                <a:cs typeface="Arial" panose="020B0604020202020204" pitchFamily="34" charset="0"/>
              </a:rPr>
              <a:t>FCMB: Statements of Comprehensive Income (Extracts) - (1</a:t>
            </a:r>
            <a:r>
              <a:rPr lang="en-US" sz="1700" b="1" dirty="0">
                <a:solidFill>
                  <a:srgbClr val="000000">
                    <a:lumMod val="65000"/>
                    <a:lumOff val="35000"/>
                  </a:srgbClr>
                </a:solidFill>
                <a:latin typeface="Corbel" pitchFamily="34" charset="0"/>
                <a:cs typeface="Arial" panose="020B0604020202020204" pitchFamily="34" charset="0"/>
              </a:rPr>
              <a:t>Q17 vs. 4Q17 vs. 1Q18)</a:t>
            </a:r>
          </a:p>
        </p:txBody>
      </p:sp>
      <p:graphicFrame>
        <p:nvGraphicFramePr>
          <p:cNvPr id="3" name="Table 2"/>
          <p:cNvGraphicFramePr>
            <a:graphicFrameLocks noGrp="1"/>
          </p:cNvGraphicFramePr>
          <p:nvPr>
            <p:extLst/>
          </p:nvPr>
        </p:nvGraphicFramePr>
        <p:xfrm>
          <a:off x="111473" y="1447800"/>
          <a:ext cx="8880127" cy="5346637"/>
        </p:xfrm>
        <a:graphic>
          <a:graphicData uri="http://schemas.openxmlformats.org/drawingml/2006/table">
            <a:tbl>
              <a:tblPr/>
              <a:tblGrid>
                <a:gridCol w="2860327">
                  <a:extLst>
                    <a:ext uri="{9D8B030D-6E8A-4147-A177-3AD203B41FA5}">
                      <a16:colId xmlns:a16="http://schemas.microsoft.com/office/drawing/2014/main" xmlns="" val="20000"/>
                    </a:ext>
                  </a:extLst>
                </a:gridCol>
                <a:gridCol w="1003300">
                  <a:extLst>
                    <a:ext uri="{9D8B030D-6E8A-4147-A177-3AD203B41FA5}">
                      <a16:colId xmlns:a16="http://schemas.microsoft.com/office/drawing/2014/main" xmlns="" val="20001"/>
                    </a:ext>
                  </a:extLst>
                </a:gridCol>
                <a:gridCol w="1003300">
                  <a:extLst>
                    <a:ext uri="{9D8B030D-6E8A-4147-A177-3AD203B41FA5}">
                      <a16:colId xmlns:a16="http://schemas.microsoft.com/office/drawing/2014/main" xmlns="" val="20002"/>
                    </a:ext>
                  </a:extLst>
                </a:gridCol>
                <a:gridCol w="1003300">
                  <a:extLst>
                    <a:ext uri="{9D8B030D-6E8A-4147-A177-3AD203B41FA5}">
                      <a16:colId xmlns:a16="http://schemas.microsoft.com/office/drawing/2014/main" xmlns="" val="20003"/>
                    </a:ext>
                  </a:extLst>
                </a:gridCol>
                <a:gridCol w="1003300">
                  <a:extLst>
                    <a:ext uri="{9D8B030D-6E8A-4147-A177-3AD203B41FA5}">
                      <a16:colId xmlns:a16="http://schemas.microsoft.com/office/drawing/2014/main" xmlns="" val="20004"/>
                    </a:ext>
                  </a:extLst>
                </a:gridCol>
                <a:gridCol w="1003300">
                  <a:extLst>
                    <a:ext uri="{9D8B030D-6E8A-4147-A177-3AD203B41FA5}">
                      <a16:colId xmlns:a16="http://schemas.microsoft.com/office/drawing/2014/main" xmlns="" val="20005"/>
                    </a:ext>
                  </a:extLst>
                </a:gridCol>
                <a:gridCol w="1003300">
                  <a:extLst>
                    <a:ext uri="{9D8B030D-6E8A-4147-A177-3AD203B41FA5}">
                      <a16:colId xmlns:a16="http://schemas.microsoft.com/office/drawing/2014/main" xmlns="" val="20006"/>
                    </a:ext>
                  </a:extLst>
                </a:gridCol>
              </a:tblGrid>
              <a:tr h="371478">
                <a:tc>
                  <a:txBody>
                    <a:bodyPr/>
                    <a:lstStyle/>
                    <a:p>
                      <a:pPr algn="ctr" rtl="0" fontAlgn="ctr"/>
                      <a:r>
                        <a:rPr lang="en-GB" sz="1500" b="1" i="0" u="none" strike="noStrike" dirty="0">
                          <a:solidFill>
                            <a:srgbClr val="595959"/>
                          </a:solidFill>
                          <a:effectLst/>
                          <a:latin typeface="Corbel" panose="020B0503020204020204" pitchFamily="34" charset="0"/>
                        </a:rPr>
                        <a:t> N’m </a:t>
                      </a:r>
                    </a:p>
                  </a:txBody>
                  <a:tcPr marL="7581" marR="7581" marT="7581" marB="0" anchor="ctr">
                    <a:lnL>
                      <a:noFill/>
                    </a:lnL>
                    <a:lnR>
                      <a:noFill/>
                    </a:lnR>
                    <a:lnT w="190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tcPr>
                </a:tc>
                <a:tc>
                  <a:txBody>
                    <a:bodyPr/>
                    <a:lstStyle/>
                    <a:p>
                      <a:pPr algn="ctr" rtl="0" fontAlgn="ctr"/>
                      <a:r>
                        <a:rPr lang="en-GB" sz="1500" b="1" i="0" u="none" strike="noStrike" dirty="0">
                          <a:solidFill>
                            <a:srgbClr val="595959"/>
                          </a:solidFill>
                          <a:effectLst/>
                          <a:latin typeface="Corbel" panose="020B0503020204020204" pitchFamily="34" charset="0"/>
                        </a:rPr>
                        <a:t>4Q17</a:t>
                      </a:r>
                    </a:p>
                  </a:txBody>
                  <a:tcPr marL="7581" marR="7581" marT="7581" marB="0" anchor="ctr">
                    <a:lnL>
                      <a:noFill/>
                    </a:lnL>
                    <a:lnR>
                      <a:noFill/>
                    </a:lnR>
                    <a:lnT w="190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tcPr>
                </a:tc>
                <a:tc>
                  <a:txBody>
                    <a:bodyPr/>
                    <a:lstStyle/>
                    <a:p>
                      <a:pPr algn="ctr" rtl="0" fontAlgn="ctr"/>
                      <a:r>
                        <a:rPr lang="en-GB" sz="1500" b="1" i="0" u="none" strike="noStrike" dirty="0">
                          <a:solidFill>
                            <a:srgbClr val="595959"/>
                          </a:solidFill>
                          <a:effectLst/>
                          <a:latin typeface="Corbel" panose="020B0503020204020204" pitchFamily="34" charset="0"/>
                        </a:rPr>
                        <a:t>1Q18</a:t>
                      </a:r>
                    </a:p>
                  </a:txBody>
                  <a:tcPr marL="7581" marR="7581" marT="7581" marB="0" anchor="ctr">
                    <a:lnL>
                      <a:noFill/>
                    </a:lnL>
                    <a:lnR>
                      <a:noFill/>
                    </a:lnR>
                    <a:lnT w="190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solidFill>
                      <a:srgbClr val="D9D9D9"/>
                    </a:solidFill>
                  </a:tcPr>
                </a:tc>
                <a:tc>
                  <a:txBody>
                    <a:bodyPr/>
                    <a:lstStyle/>
                    <a:p>
                      <a:pPr algn="ctr" rtl="0" fontAlgn="ctr"/>
                      <a:r>
                        <a:rPr lang="el-GR" sz="1500" b="1" i="0" u="none" strike="noStrike">
                          <a:solidFill>
                            <a:srgbClr val="595959"/>
                          </a:solidFill>
                          <a:effectLst/>
                          <a:latin typeface="Corbel" panose="020B0503020204020204" pitchFamily="34" charset="0"/>
                        </a:rPr>
                        <a:t>%Δ</a:t>
                      </a:r>
                      <a:br>
                        <a:rPr lang="el-GR" sz="1500" b="1" i="0" u="none" strike="noStrike">
                          <a:solidFill>
                            <a:srgbClr val="595959"/>
                          </a:solidFill>
                          <a:effectLst/>
                          <a:latin typeface="Corbel" panose="020B0503020204020204" pitchFamily="34" charset="0"/>
                        </a:rPr>
                      </a:br>
                      <a:r>
                        <a:rPr lang="en-GB" sz="1500" b="1" i="0" u="none" strike="noStrike" dirty="0">
                          <a:solidFill>
                            <a:srgbClr val="595959"/>
                          </a:solidFill>
                          <a:effectLst/>
                          <a:latin typeface="Corbel" panose="020B0503020204020204" pitchFamily="34" charset="0"/>
                        </a:rPr>
                        <a:t>QoQ </a:t>
                      </a:r>
                    </a:p>
                  </a:txBody>
                  <a:tcPr marL="7581" marR="7581" marT="7581" marB="0" anchor="ctr">
                    <a:lnL>
                      <a:noFill/>
                    </a:lnL>
                    <a:lnR w="190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tcPr>
                </a:tc>
                <a:tc>
                  <a:txBody>
                    <a:bodyPr/>
                    <a:lstStyle/>
                    <a:p>
                      <a:pPr algn="ctr" rtl="0" fontAlgn="ctr"/>
                      <a:r>
                        <a:rPr lang="en-GB" sz="1500" b="1" i="0" u="none" strike="noStrike" dirty="0">
                          <a:solidFill>
                            <a:srgbClr val="595959"/>
                          </a:solidFill>
                          <a:effectLst/>
                          <a:latin typeface="Corbel" panose="020B0503020204020204" pitchFamily="34" charset="0"/>
                        </a:rPr>
                        <a:t>1Q17</a:t>
                      </a:r>
                    </a:p>
                  </a:txBody>
                  <a:tcPr marL="7581" marR="7581" marT="7581" marB="0" anchor="ctr">
                    <a:lnL w="19050" cap="flat" cmpd="sng" algn="ctr">
                      <a:solidFill>
                        <a:srgbClr val="FFC000"/>
                      </a:solidFill>
                      <a:prstDash val="solid"/>
                      <a:round/>
                      <a:headEnd type="none" w="med" len="med"/>
                      <a:tailEnd type="none" w="med" len="med"/>
                    </a:lnL>
                    <a:lnR>
                      <a:noFill/>
                    </a:lnR>
                    <a:lnT w="190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tcPr>
                </a:tc>
                <a:tc>
                  <a:txBody>
                    <a:bodyPr/>
                    <a:lstStyle/>
                    <a:p>
                      <a:pPr algn="ctr" rtl="0" fontAlgn="ctr"/>
                      <a:r>
                        <a:rPr lang="en-GB" sz="1500" b="1" i="0" u="none" strike="noStrike" dirty="0">
                          <a:solidFill>
                            <a:srgbClr val="595959"/>
                          </a:solidFill>
                          <a:effectLst/>
                          <a:latin typeface="Corbel" panose="020B0503020204020204" pitchFamily="34" charset="0"/>
                        </a:rPr>
                        <a:t>1Q18</a:t>
                      </a:r>
                    </a:p>
                  </a:txBody>
                  <a:tcPr marL="7581" marR="7581" marT="7581" marB="0" anchor="ctr">
                    <a:lnL>
                      <a:noFill/>
                    </a:lnL>
                    <a:lnR>
                      <a:noFill/>
                    </a:lnR>
                    <a:lnT w="190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solidFill>
                      <a:srgbClr val="D9D9D9"/>
                    </a:solidFill>
                  </a:tcPr>
                </a:tc>
                <a:tc>
                  <a:txBody>
                    <a:bodyPr/>
                    <a:lstStyle/>
                    <a:p>
                      <a:pPr algn="ctr" rtl="0" fontAlgn="ctr"/>
                      <a:r>
                        <a:rPr lang="el-GR" sz="1500" b="1" i="0" u="none" strike="noStrike" dirty="0">
                          <a:solidFill>
                            <a:srgbClr val="595959"/>
                          </a:solidFill>
                          <a:effectLst/>
                          <a:latin typeface="Corbel" panose="020B0503020204020204" pitchFamily="34" charset="0"/>
                        </a:rPr>
                        <a:t>%Δ </a:t>
                      </a:r>
                      <a:br>
                        <a:rPr lang="el-GR" sz="1500" b="1" i="0" u="none" strike="noStrike" dirty="0">
                          <a:solidFill>
                            <a:srgbClr val="595959"/>
                          </a:solidFill>
                          <a:effectLst/>
                          <a:latin typeface="Corbel" panose="020B0503020204020204" pitchFamily="34" charset="0"/>
                        </a:rPr>
                      </a:br>
                      <a:r>
                        <a:rPr lang="en-GB" sz="1500" b="1" i="0" u="none" strike="noStrike" dirty="0">
                          <a:solidFill>
                            <a:srgbClr val="595959"/>
                          </a:solidFill>
                          <a:effectLst/>
                          <a:latin typeface="Corbel" panose="020B0503020204020204" pitchFamily="34" charset="0"/>
                        </a:rPr>
                        <a:t>YoY</a:t>
                      </a:r>
                    </a:p>
                  </a:txBody>
                  <a:tcPr marL="7581" marR="7581" marT="7581" marB="0" anchor="ctr">
                    <a:lnL>
                      <a:noFill/>
                    </a:lnL>
                    <a:lnR>
                      <a:noFill/>
                    </a:lnR>
                    <a:lnT w="190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tcPr>
                </a:tc>
                <a:extLst>
                  <a:ext uri="{0D108BD9-81ED-4DB2-BD59-A6C34878D82A}">
                    <a16:rowId xmlns:a16="http://schemas.microsoft.com/office/drawing/2014/main" xmlns="" val="10000"/>
                  </a:ext>
                </a:extLst>
              </a:tr>
              <a:tr h="204692">
                <a:tc>
                  <a:txBody>
                    <a:bodyPr/>
                    <a:lstStyle/>
                    <a:p>
                      <a:pPr algn="l" rtl="0" fontAlgn="b"/>
                      <a:r>
                        <a:rPr lang="en-GB" sz="1500" b="1" i="0" u="none" strike="noStrike" dirty="0">
                          <a:solidFill>
                            <a:srgbClr val="595959"/>
                          </a:solidFill>
                          <a:effectLst/>
                          <a:latin typeface="Corbel" panose="020B0503020204020204" pitchFamily="34" charset="0"/>
                        </a:rPr>
                        <a:t>Revenue </a:t>
                      </a:r>
                    </a:p>
                  </a:txBody>
                  <a:tcPr marL="7581" marR="7581" marT="7581" marB="0" anchor="b">
                    <a:lnL>
                      <a:noFill/>
                    </a:lnL>
                    <a:lnR>
                      <a:noFill/>
                    </a:lnR>
                    <a:lnT w="19050" cap="flat" cmpd="sng" algn="ctr">
                      <a:solidFill>
                        <a:srgbClr val="FFC000"/>
                      </a:solidFill>
                      <a:prstDash val="solid"/>
                      <a:round/>
                      <a:headEnd type="none" w="med" len="med"/>
                      <a:tailEnd type="none" w="med" len="med"/>
                    </a:lnT>
                    <a:lnB>
                      <a:noFill/>
                    </a:lnB>
                  </a:tcPr>
                </a:tc>
                <a:tc>
                  <a:txBody>
                    <a:bodyPr/>
                    <a:lstStyle/>
                    <a:p>
                      <a:pPr algn="ctr" fontAlgn="ctr"/>
                      <a:r>
                        <a:rPr lang="en-GB" sz="1500" b="1" i="0" u="none" strike="noStrike" dirty="0">
                          <a:solidFill>
                            <a:srgbClr val="000000"/>
                          </a:solidFill>
                          <a:effectLst/>
                          <a:latin typeface="Corbel" panose="020B0503020204020204" pitchFamily="34" charset="0"/>
                        </a:rPr>
                        <a:t>51,123 </a:t>
                      </a:r>
                    </a:p>
                  </a:txBody>
                  <a:tcPr marL="9525" marR="9525" marT="9525" marB="0" anchor="ctr">
                    <a:lnL>
                      <a:noFill/>
                    </a:lnL>
                    <a:lnR>
                      <a:noFill/>
                    </a:lnR>
                    <a:lnT w="19050" cap="flat" cmpd="sng" algn="ctr">
                      <a:solidFill>
                        <a:srgbClr val="FFC000"/>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ctr"/>
                      <a:r>
                        <a:rPr lang="en-GB" sz="1500" b="1" i="0" u="none" strike="noStrike" dirty="0">
                          <a:solidFill>
                            <a:srgbClr val="000000"/>
                          </a:solidFill>
                          <a:effectLst/>
                          <a:latin typeface="Corbel" panose="020B0503020204020204" pitchFamily="34" charset="0"/>
                        </a:rPr>
                        <a:t>42,171 </a:t>
                      </a:r>
                    </a:p>
                  </a:txBody>
                  <a:tcPr marL="9525" marR="9525" marT="9525" marB="0" anchor="ctr">
                    <a:lnL>
                      <a:noFill/>
                    </a:lnL>
                    <a:lnR>
                      <a:noFill/>
                    </a:lnR>
                    <a:lnT w="19050" cap="flat" cmpd="sng" algn="ctr">
                      <a:solidFill>
                        <a:srgbClr val="FFC000"/>
                      </a:solidFill>
                      <a:prstDash val="solid"/>
                      <a:round/>
                      <a:headEnd type="none" w="med" len="med"/>
                      <a:tailEnd type="none" w="med" len="med"/>
                    </a:lnT>
                    <a:lnB>
                      <a:noFill/>
                    </a:lnB>
                    <a:solidFill>
                      <a:srgbClr val="D9D9D9"/>
                    </a:solidFill>
                  </a:tcPr>
                </a:tc>
                <a:tc>
                  <a:txBody>
                    <a:bodyPr/>
                    <a:lstStyle/>
                    <a:p>
                      <a:pPr algn="ctr" fontAlgn="ctr"/>
                      <a:r>
                        <a:rPr lang="en-GB" sz="1500" b="1" i="0" u="none" strike="noStrike" dirty="0">
                          <a:solidFill>
                            <a:srgbClr val="000000"/>
                          </a:solidFill>
                          <a:effectLst/>
                          <a:latin typeface="Corbel" panose="020B0503020204020204" pitchFamily="34" charset="0"/>
                        </a:rPr>
                        <a:t>-17.5%</a:t>
                      </a:r>
                    </a:p>
                  </a:txBody>
                  <a:tcPr marL="9525" marR="9525" marT="9525" marB="0" anchor="ctr">
                    <a:lnL>
                      <a:noFill/>
                    </a:lnL>
                    <a:lnR w="190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a:noFill/>
                    </a:lnB>
                  </a:tcPr>
                </a:tc>
                <a:tc>
                  <a:txBody>
                    <a:bodyPr/>
                    <a:lstStyle/>
                    <a:p>
                      <a:pPr algn="ctr" fontAlgn="ctr"/>
                      <a:r>
                        <a:rPr lang="en-GB" sz="1500" b="1" i="0" u="none" strike="noStrike" dirty="0">
                          <a:solidFill>
                            <a:srgbClr val="000000"/>
                          </a:solidFill>
                          <a:effectLst/>
                          <a:latin typeface="Corbel" panose="020B0503020204020204" pitchFamily="34" charset="0"/>
                        </a:rPr>
                        <a:t>38,462 </a:t>
                      </a:r>
                    </a:p>
                  </a:txBody>
                  <a:tcPr marL="9525" marR="9525" marT="9525" marB="0" anchor="ctr">
                    <a:lnL w="19050" cap="flat" cmpd="sng" algn="ctr">
                      <a:solidFill>
                        <a:srgbClr val="FFC000"/>
                      </a:solidFill>
                      <a:prstDash val="solid"/>
                      <a:round/>
                      <a:headEnd type="none" w="med" len="med"/>
                      <a:tailEnd type="none" w="med" len="med"/>
                    </a:lnL>
                    <a:lnR>
                      <a:noFill/>
                    </a:lnR>
                    <a:lnT w="19050" cap="flat" cmpd="sng" algn="ctr">
                      <a:solidFill>
                        <a:srgbClr val="FFC000"/>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ctr"/>
                      <a:r>
                        <a:rPr lang="en-GB" sz="1500" b="1" i="0" u="none" strike="noStrike" dirty="0">
                          <a:solidFill>
                            <a:srgbClr val="000000"/>
                          </a:solidFill>
                          <a:effectLst/>
                          <a:latin typeface="Corbel" panose="020B0503020204020204" pitchFamily="34" charset="0"/>
                        </a:rPr>
                        <a:t>42,171 </a:t>
                      </a:r>
                    </a:p>
                  </a:txBody>
                  <a:tcPr marL="9525" marR="9525" marT="9525" marB="0" anchor="ctr">
                    <a:lnL>
                      <a:noFill/>
                    </a:lnL>
                    <a:lnR>
                      <a:noFill/>
                    </a:lnR>
                    <a:lnT w="19050" cap="flat" cmpd="sng" algn="ctr">
                      <a:solidFill>
                        <a:srgbClr val="FFC000"/>
                      </a:solidFill>
                      <a:prstDash val="solid"/>
                      <a:round/>
                      <a:headEnd type="none" w="med" len="med"/>
                      <a:tailEnd type="none" w="med" len="med"/>
                    </a:lnT>
                    <a:lnB>
                      <a:noFill/>
                    </a:lnB>
                    <a:solidFill>
                      <a:srgbClr val="D9D9D9"/>
                    </a:solidFill>
                  </a:tcPr>
                </a:tc>
                <a:tc>
                  <a:txBody>
                    <a:bodyPr/>
                    <a:lstStyle/>
                    <a:p>
                      <a:pPr algn="ctr" fontAlgn="ctr"/>
                      <a:r>
                        <a:rPr lang="en-GB" sz="1500" b="1" i="0" u="none" strike="noStrike" dirty="0">
                          <a:solidFill>
                            <a:srgbClr val="000000"/>
                          </a:solidFill>
                          <a:effectLst/>
                          <a:latin typeface="Corbel" panose="020B0503020204020204" pitchFamily="34" charset="0"/>
                        </a:rPr>
                        <a:t>9.6%</a:t>
                      </a:r>
                    </a:p>
                  </a:txBody>
                  <a:tcPr marL="9525" marR="9525" marT="9525" marB="0" anchor="ctr">
                    <a:lnL>
                      <a:noFill/>
                    </a:lnL>
                    <a:lnR>
                      <a:noFill/>
                    </a:lnR>
                    <a:lnT w="19050" cap="flat" cmpd="sng" algn="ctr">
                      <a:solidFill>
                        <a:srgbClr val="FFC000"/>
                      </a:solidFill>
                      <a:prstDash val="solid"/>
                      <a:round/>
                      <a:headEnd type="none" w="med" len="med"/>
                      <a:tailEnd type="none" w="med" len="med"/>
                    </a:lnT>
                    <a:lnB>
                      <a:noFill/>
                    </a:lnB>
                  </a:tcPr>
                </a:tc>
                <a:extLst>
                  <a:ext uri="{0D108BD9-81ED-4DB2-BD59-A6C34878D82A}">
                    <a16:rowId xmlns:a16="http://schemas.microsoft.com/office/drawing/2014/main" xmlns="" val="10001"/>
                  </a:ext>
                </a:extLst>
              </a:tr>
              <a:tr h="197111">
                <a:tc>
                  <a:txBody>
                    <a:bodyPr/>
                    <a:lstStyle/>
                    <a:p>
                      <a:pPr algn="l" rtl="0" fontAlgn="b"/>
                      <a:r>
                        <a:rPr lang="en-GB" sz="1500" b="0" i="0" u="none" strike="noStrike" dirty="0">
                          <a:solidFill>
                            <a:srgbClr val="595959"/>
                          </a:solidFill>
                          <a:effectLst/>
                          <a:latin typeface="Corbel" panose="020B0503020204020204" pitchFamily="34" charset="0"/>
                        </a:rPr>
                        <a:t>Interest Income </a:t>
                      </a:r>
                    </a:p>
                  </a:txBody>
                  <a:tcPr marL="7581" marR="7581" marT="7581" marB="0" anchor="b">
                    <a:lnL>
                      <a:noFill/>
                    </a:lnL>
                    <a:lnR>
                      <a:noFill/>
                    </a:lnR>
                    <a:lnT>
                      <a:noFill/>
                    </a:lnT>
                    <a:lnB>
                      <a:noFill/>
                    </a:lnB>
                  </a:tcPr>
                </a:tc>
                <a:tc>
                  <a:txBody>
                    <a:bodyPr/>
                    <a:lstStyle/>
                    <a:p>
                      <a:pPr algn="ctr" rtl="0" fontAlgn="ctr"/>
                      <a:r>
                        <a:rPr lang="en-GB" sz="1500" b="0" i="0" u="none" strike="noStrike" dirty="0">
                          <a:solidFill>
                            <a:srgbClr val="595959"/>
                          </a:solidFill>
                          <a:effectLst/>
                          <a:latin typeface="Corbel" panose="020B0503020204020204" pitchFamily="34" charset="0"/>
                        </a:rPr>
                        <a:t>36,080</a:t>
                      </a:r>
                    </a:p>
                  </a:txBody>
                  <a:tcPr marL="7581" marR="7581" marT="7581" marB="0" anchor="ctr">
                    <a:lnL>
                      <a:noFill/>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ctr"/>
                      <a:r>
                        <a:rPr lang="en-GB" sz="1500" b="0" i="0" u="none" strike="noStrike" dirty="0">
                          <a:solidFill>
                            <a:srgbClr val="000000"/>
                          </a:solidFill>
                          <a:effectLst/>
                          <a:latin typeface="Corbel" panose="020B0503020204020204" pitchFamily="34" charset="0"/>
                        </a:rPr>
                        <a:t>32,649</a:t>
                      </a:r>
                    </a:p>
                  </a:txBody>
                  <a:tcPr marL="7581" marR="7581" marT="7581" marB="0" anchor="ctr">
                    <a:lnL w="6350" cap="flat" cmpd="sng" algn="ctr">
                      <a:solidFill>
                        <a:srgbClr val="D9D9D9"/>
                      </a:solidFill>
                      <a:prstDash val="solid"/>
                      <a:round/>
                      <a:headEnd type="none" w="med" len="med"/>
                      <a:tailEnd type="none" w="med" len="med"/>
                    </a:lnL>
                    <a:lnR>
                      <a:noFill/>
                    </a:lnR>
                    <a:lnT>
                      <a:noFill/>
                    </a:lnT>
                    <a:lnB>
                      <a:noFill/>
                    </a:lnB>
                    <a:solidFill>
                      <a:srgbClr val="D9D9D9"/>
                    </a:solidFill>
                  </a:tcPr>
                </a:tc>
                <a:tc>
                  <a:txBody>
                    <a:bodyPr/>
                    <a:lstStyle/>
                    <a:p>
                      <a:pPr algn="ctr" fontAlgn="ctr"/>
                      <a:r>
                        <a:rPr lang="en-GB" sz="1500" b="0" i="0" u="none" strike="noStrike" dirty="0">
                          <a:solidFill>
                            <a:srgbClr val="000000"/>
                          </a:solidFill>
                          <a:effectLst/>
                          <a:latin typeface="Corbel" panose="020B0503020204020204" pitchFamily="34" charset="0"/>
                        </a:rPr>
                        <a:t>-9.5%</a:t>
                      </a:r>
                    </a:p>
                  </a:txBody>
                  <a:tcPr marL="7581" marR="7581" marT="7581" marB="0" anchor="ctr">
                    <a:lnL>
                      <a:noFill/>
                    </a:lnL>
                    <a:lnR w="19050" cap="flat" cmpd="sng" algn="ctr">
                      <a:solidFill>
                        <a:srgbClr val="FFC000"/>
                      </a:solidFill>
                      <a:prstDash val="solid"/>
                      <a:round/>
                      <a:headEnd type="none" w="med" len="med"/>
                      <a:tailEnd type="none" w="med" len="med"/>
                    </a:lnR>
                    <a:lnT>
                      <a:noFill/>
                    </a:lnT>
                    <a:lnB>
                      <a:noFill/>
                    </a:lnB>
                  </a:tcPr>
                </a:tc>
                <a:tc>
                  <a:txBody>
                    <a:bodyPr/>
                    <a:lstStyle/>
                    <a:p>
                      <a:pPr algn="ctr" rtl="0" fontAlgn="ctr"/>
                      <a:r>
                        <a:rPr lang="en-GB" sz="1500" b="0" i="0" u="none" strike="noStrike" dirty="0">
                          <a:solidFill>
                            <a:srgbClr val="595959"/>
                          </a:solidFill>
                          <a:effectLst/>
                          <a:latin typeface="Corbel" panose="020B0503020204020204" pitchFamily="34" charset="0"/>
                        </a:rPr>
                        <a:t>29,861</a:t>
                      </a:r>
                    </a:p>
                  </a:txBody>
                  <a:tcPr marL="7581" marR="7581" marT="7581" marB="0" anchor="ctr">
                    <a:lnL w="19050" cap="flat" cmpd="sng" algn="ctr">
                      <a:solidFill>
                        <a:srgbClr val="FFC000"/>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ctr"/>
                      <a:r>
                        <a:rPr lang="en-GB" sz="1500" b="0" i="0" u="none" strike="noStrike" dirty="0">
                          <a:solidFill>
                            <a:srgbClr val="000000"/>
                          </a:solidFill>
                          <a:effectLst/>
                          <a:latin typeface="Corbel" panose="020B0503020204020204" pitchFamily="34" charset="0"/>
                        </a:rPr>
                        <a:t>32,649</a:t>
                      </a:r>
                    </a:p>
                  </a:txBody>
                  <a:tcPr marL="7581" marR="7581" marT="7581" marB="0" anchor="ctr">
                    <a:lnL w="6350" cap="flat" cmpd="sng" algn="ctr">
                      <a:solidFill>
                        <a:srgbClr val="D9D9D9"/>
                      </a:solidFill>
                      <a:prstDash val="solid"/>
                      <a:round/>
                      <a:headEnd type="none" w="med" len="med"/>
                      <a:tailEnd type="none" w="med" len="med"/>
                    </a:lnL>
                    <a:lnR>
                      <a:noFill/>
                    </a:lnR>
                    <a:lnT>
                      <a:noFill/>
                    </a:lnT>
                    <a:lnB>
                      <a:noFill/>
                    </a:lnB>
                    <a:solidFill>
                      <a:srgbClr val="D9D9D9"/>
                    </a:solidFill>
                  </a:tcPr>
                </a:tc>
                <a:tc>
                  <a:txBody>
                    <a:bodyPr/>
                    <a:lstStyle/>
                    <a:p>
                      <a:pPr algn="ctr" fontAlgn="ctr"/>
                      <a:r>
                        <a:rPr lang="en-GB" sz="1500" b="0" i="0" u="none" strike="noStrike" dirty="0">
                          <a:solidFill>
                            <a:srgbClr val="000000"/>
                          </a:solidFill>
                          <a:effectLst/>
                          <a:latin typeface="Corbel" panose="020B0503020204020204" pitchFamily="34" charset="0"/>
                        </a:rPr>
                        <a:t>9.3%</a:t>
                      </a:r>
                    </a:p>
                  </a:txBody>
                  <a:tcPr marL="7581" marR="7581" marT="7581" marB="0" anchor="ctr">
                    <a:lnL>
                      <a:noFill/>
                    </a:lnL>
                    <a:lnR>
                      <a:noFill/>
                    </a:lnR>
                    <a:lnT>
                      <a:noFill/>
                    </a:lnT>
                    <a:lnB>
                      <a:noFill/>
                    </a:lnB>
                  </a:tcPr>
                </a:tc>
                <a:extLst>
                  <a:ext uri="{0D108BD9-81ED-4DB2-BD59-A6C34878D82A}">
                    <a16:rowId xmlns:a16="http://schemas.microsoft.com/office/drawing/2014/main" xmlns="" val="10002"/>
                  </a:ext>
                </a:extLst>
              </a:tr>
              <a:tr h="197111">
                <a:tc>
                  <a:txBody>
                    <a:bodyPr/>
                    <a:lstStyle/>
                    <a:p>
                      <a:pPr algn="l" rtl="0" fontAlgn="b"/>
                      <a:r>
                        <a:rPr lang="en-GB" sz="1500" b="0" i="0" u="none" strike="noStrike" dirty="0">
                          <a:solidFill>
                            <a:srgbClr val="595959"/>
                          </a:solidFill>
                          <a:effectLst/>
                          <a:latin typeface="Corbel" panose="020B0503020204020204" pitchFamily="34" charset="0"/>
                        </a:rPr>
                        <a:t>Interest Expense </a:t>
                      </a:r>
                    </a:p>
                  </a:txBody>
                  <a:tcPr marL="7581" marR="7581" marT="7581" marB="0" anchor="b">
                    <a:lnL>
                      <a:noFill/>
                    </a:lnL>
                    <a:lnR>
                      <a:noFill/>
                    </a:lnR>
                    <a:lnT>
                      <a:noFill/>
                    </a:lnT>
                    <a:lnB>
                      <a:noFill/>
                    </a:lnB>
                  </a:tcPr>
                </a:tc>
                <a:tc>
                  <a:txBody>
                    <a:bodyPr/>
                    <a:lstStyle/>
                    <a:p>
                      <a:pPr algn="ctr" rtl="0" fontAlgn="ctr"/>
                      <a:r>
                        <a:rPr lang="en-GB" sz="1500" b="0" i="0" u="none" strike="noStrike" dirty="0">
                          <a:solidFill>
                            <a:srgbClr val="595959"/>
                          </a:solidFill>
                          <a:effectLst/>
                          <a:latin typeface="Corbel" panose="020B0503020204020204" pitchFamily="34" charset="0"/>
                        </a:rPr>
                        <a:t>(15,457)</a:t>
                      </a:r>
                    </a:p>
                  </a:txBody>
                  <a:tcPr marL="7581" marR="7581" marT="7581" marB="0" anchor="ctr">
                    <a:lnL>
                      <a:noFill/>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ctr"/>
                      <a:r>
                        <a:rPr lang="en-GB" sz="1500" b="0" i="0" u="none" strike="noStrike" dirty="0">
                          <a:solidFill>
                            <a:srgbClr val="000000"/>
                          </a:solidFill>
                          <a:effectLst/>
                          <a:latin typeface="Corbel" panose="020B0503020204020204" pitchFamily="34" charset="0"/>
                        </a:rPr>
                        <a:t>(14,898)</a:t>
                      </a:r>
                    </a:p>
                  </a:txBody>
                  <a:tcPr marL="7581" marR="7581" marT="7581" marB="0" anchor="ctr">
                    <a:lnL w="6350" cap="flat" cmpd="sng" algn="ctr">
                      <a:solidFill>
                        <a:srgbClr val="D9D9D9"/>
                      </a:solidFill>
                      <a:prstDash val="solid"/>
                      <a:round/>
                      <a:headEnd type="none" w="med" len="med"/>
                      <a:tailEnd type="none" w="med" len="med"/>
                    </a:lnL>
                    <a:lnR>
                      <a:noFill/>
                    </a:lnR>
                    <a:lnT>
                      <a:noFill/>
                    </a:lnT>
                    <a:lnB>
                      <a:noFill/>
                    </a:lnB>
                    <a:solidFill>
                      <a:srgbClr val="D9D9D9"/>
                    </a:solidFill>
                  </a:tcPr>
                </a:tc>
                <a:tc>
                  <a:txBody>
                    <a:bodyPr/>
                    <a:lstStyle/>
                    <a:p>
                      <a:pPr algn="ctr" fontAlgn="ctr"/>
                      <a:r>
                        <a:rPr lang="en-GB" sz="1500" b="0" i="0" u="none" strike="noStrike" dirty="0">
                          <a:solidFill>
                            <a:srgbClr val="000000"/>
                          </a:solidFill>
                          <a:effectLst/>
                          <a:latin typeface="Corbel" panose="020B0503020204020204" pitchFamily="34" charset="0"/>
                        </a:rPr>
                        <a:t>-3.6%</a:t>
                      </a:r>
                    </a:p>
                  </a:txBody>
                  <a:tcPr marL="7581" marR="7581" marT="7581" marB="0" anchor="ctr">
                    <a:lnL>
                      <a:noFill/>
                    </a:lnL>
                    <a:lnR w="19050" cap="flat" cmpd="sng" algn="ctr">
                      <a:solidFill>
                        <a:srgbClr val="FFC000"/>
                      </a:solidFill>
                      <a:prstDash val="solid"/>
                      <a:round/>
                      <a:headEnd type="none" w="med" len="med"/>
                      <a:tailEnd type="none" w="med" len="med"/>
                    </a:lnR>
                    <a:lnT>
                      <a:noFill/>
                    </a:lnT>
                    <a:lnB>
                      <a:noFill/>
                    </a:lnB>
                  </a:tcPr>
                </a:tc>
                <a:tc>
                  <a:txBody>
                    <a:bodyPr/>
                    <a:lstStyle/>
                    <a:p>
                      <a:pPr algn="ctr" rtl="0" fontAlgn="ctr"/>
                      <a:r>
                        <a:rPr lang="en-GB" sz="1500" b="0" i="0" u="none" strike="noStrike" dirty="0">
                          <a:solidFill>
                            <a:srgbClr val="595959"/>
                          </a:solidFill>
                          <a:effectLst/>
                          <a:latin typeface="Corbel" panose="020B0503020204020204" pitchFamily="34" charset="0"/>
                        </a:rPr>
                        <a:t>(14,323)</a:t>
                      </a:r>
                    </a:p>
                  </a:txBody>
                  <a:tcPr marL="7581" marR="7581" marT="7581" marB="0" anchor="ctr">
                    <a:lnL w="19050" cap="flat" cmpd="sng" algn="ctr">
                      <a:solidFill>
                        <a:srgbClr val="FFC000"/>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ctr"/>
                      <a:r>
                        <a:rPr lang="en-GB" sz="1500" b="0" i="0" u="none" strike="noStrike" dirty="0">
                          <a:solidFill>
                            <a:srgbClr val="000000"/>
                          </a:solidFill>
                          <a:effectLst/>
                          <a:latin typeface="Corbel" panose="020B0503020204020204" pitchFamily="34" charset="0"/>
                        </a:rPr>
                        <a:t>(14,898)</a:t>
                      </a:r>
                    </a:p>
                  </a:txBody>
                  <a:tcPr marL="7581" marR="7581" marT="7581" marB="0" anchor="ctr">
                    <a:lnL w="6350" cap="flat" cmpd="sng" algn="ctr">
                      <a:solidFill>
                        <a:srgbClr val="D9D9D9"/>
                      </a:solidFill>
                      <a:prstDash val="solid"/>
                      <a:round/>
                      <a:headEnd type="none" w="med" len="med"/>
                      <a:tailEnd type="none" w="med" len="med"/>
                    </a:lnL>
                    <a:lnR>
                      <a:noFill/>
                    </a:lnR>
                    <a:lnT>
                      <a:noFill/>
                    </a:lnT>
                    <a:lnB>
                      <a:noFill/>
                    </a:lnB>
                    <a:solidFill>
                      <a:srgbClr val="D9D9D9"/>
                    </a:solidFill>
                  </a:tcPr>
                </a:tc>
                <a:tc>
                  <a:txBody>
                    <a:bodyPr/>
                    <a:lstStyle/>
                    <a:p>
                      <a:pPr algn="ctr" fontAlgn="ctr"/>
                      <a:r>
                        <a:rPr lang="en-GB" sz="1500" b="0" i="0" u="none" strike="noStrike" dirty="0">
                          <a:solidFill>
                            <a:srgbClr val="000000"/>
                          </a:solidFill>
                          <a:effectLst/>
                          <a:latin typeface="Corbel" panose="020B0503020204020204" pitchFamily="34" charset="0"/>
                        </a:rPr>
                        <a:t>4.0%</a:t>
                      </a:r>
                    </a:p>
                  </a:txBody>
                  <a:tcPr marL="7581" marR="7581" marT="7581" marB="0" anchor="ctr">
                    <a:lnL>
                      <a:noFill/>
                    </a:lnL>
                    <a:lnR>
                      <a:noFill/>
                    </a:lnR>
                    <a:lnT>
                      <a:noFill/>
                    </a:lnT>
                    <a:lnB>
                      <a:noFill/>
                    </a:lnB>
                  </a:tcPr>
                </a:tc>
                <a:extLst>
                  <a:ext uri="{0D108BD9-81ED-4DB2-BD59-A6C34878D82A}">
                    <a16:rowId xmlns:a16="http://schemas.microsoft.com/office/drawing/2014/main" xmlns="" val="10003"/>
                  </a:ext>
                </a:extLst>
              </a:tr>
              <a:tr h="197111">
                <a:tc>
                  <a:txBody>
                    <a:bodyPr/>
                    <a:lstStyle/>
                    <a:p>
                      <a:pPr algn="l" rtl="0" fontAlgn="b"/>
                      <a:r>
                        <a:rPr lang="en-GB" sz="1500" b="1" i="0" u="none" strike="noStrike" dirty="0">
                          <a:solidFill>
                            <a:srgbClr val="595959"/>
                          </a:solidFill>
                          <a:effectLst/>
                          <a:latin typeface="Corbel" panose="020B0503020204020204" pitchFamily="34" charset="0"/>
                        </a:rPr>
                        <a:t>Net Interest Income </a:t>
                      </a:r>
                    </a:p>
                  </a:txBody>
                  <a:tcPr marL="7581" marR="7581" marT="7581" marB="0" anchor="b">
                    <a:lnL>
                      <a:noFill/>
                    </a:lnL>
                    <a:lnR>
                      <a:noFill/>
                    </a:lnR>
                    <a:lnT>
                      <a:noFill/>
                    </a:lnT>
                    <a:lnB>
                      <a:noFill/>
                    </a:lnB>
                  </a:tcPr>
                </a:tc>
                <a:tc>
                  <a:txBody>
                    <a:bodyPr/>
                    <a:lstStyle/>
                    <a:p>
                      <a:pPr algn="ctr" rtl="0" fontAlgn="ctr"/>
                      <a:r>
                        <a:rPr lang="en-GB" sz="1500" b="1" i="0" u="none" strike="noStrike" dirty="0">
                          <a:solidFill>
                            <a:srgbClr val="595959"/>
                          </a:solidFill>
                          <a:effectLst/>
                          <a:latin typeface="Corbel" panose="020B0503020204020204" pitchFamily="34" charset="0"/>
                        </a:rPr>
                        <a:t>20,623</a:t>
                      </a:r>
                    </a:p>
                  </a:txBody>
                  <a:tcPr marL="7581" marR="7581" marT="7581" marB="0" anchor="ctr">
                    <a:lnL>
                      <a:noFill/>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ctr"/>
                      <a:r>
                        <a:rPr lang="en-GB" sz="1500" b="1" i="0" u="none" strike="noStrike" dirty="0">
                          <a:solidFill>
                            <a:srgbClr val="000000"/>
                          </a:solidFill>
                          <a:effectLst/>
                          <a:latin typeface="Corbel" panose="020B0503020204020204" pitchFamily="34" charset="0"/>
                        </a:rPr>
                        <a:t>17,751</a:t>
                      </a:r>
                    </a:p>
                  </a:txBody>
                  <a:tcPr marL="7581" marR="7581" marT="7581" marB="0" anchor="ctr">
                    <a:lnL w="6350" cap="flat" cmpd="sng" algn="ctr">
                      <a:solidFill>
                        <a:srgbClr val="D9D9D9"/>
                      </a:solidFill>
                      <a:prstDash val="solid"/>
                      <a:round/>
                      <a:headEnd type="none" w="med" len="med"/>
                      <a:tailEnd type="none" w="med" len="med"/>
                    </a:lnL>
                    <a:lnR>
                      <a:noFill/>
                    </a:lnR>
                    <a:lnT>
                      <a:noFill/>
                    </a:lnT>
                    <a:lnB>
                      <a:noFill/>
                    </a:lnB>
                    <a:solidFill>
                      <a:srgbClr val="D9D9D9"/>
                    </a:solidFill>
                  </a:tcPr>
                </a:tc>
                <a:tc>
                  <a:txBody>
                    <a:bodyPr/>
                    <a:lstStyle/>
                    <a:p>
                      <a:pPr algn="ctr" fontAlgn="ctr"/>
                      <a:r>
                        <a:rPr lang="en-GB" sz="1500" b="1" i="0" u="none" strike="noStrike" dirty="0">
                          <a:solidFill>
                            <a:srgbClr val="000000"/>
                          </a:solidFill>
                          <a:effectLst/>
                          <a:latin typeface="Corbel" panose="020B0503020204020204" pitchFamily="34" charset="0"/>
                        </a:rPr>
                        <a:t>-13.9%</a:t>
                      </a:r>
                    </a:p>
                  </a:txBody>
                  <a:tcPr marL="7581" marR="7581" marT="7581" marB="0" anchor="ctr">
                    <a:lnL>
                      <a:noFill/>
                    </a:lnL>
                    <a:lnR w="19050" cap="flat" cmpd="sng" algn="ctr">
                      <a:solidFill>
                        <a:srgbClr val="FFC000"/>
                      </a:solidFill>
                      <a:prstDash val="solid"/>
                      <a:round/>
                      <a:headEnd type="none" w="med" len="med"/>
                      <a:tailEnd type="none" w="med" len="med"/>
                    </a:lnR>
                    <a:lnT>
                      <a:noFill/>
                    </a:lnT>
                    <a:lnB>
                      <a:noFill/>
                    </a:lnB>
                  </a:tcPr>
                </a:tc>
                <a:tc>
                  <a:txBody>
                    <a:bodyPr/>
                    <a:lstStyle/>
                    <a:p>
                      <a:pPr algn="ctr" rtl="0" fontAlgn="ctr"/>
                      <a:r>
                        <a:rPr lang="en-GB" sz="1500" b="1" i="0" u="none" strike="noStrike" dirty="0">
                          <a:solidFill>
                            <a:srgbClr val="595959"/>
                          </a:solidFill>
                          <a:effectLst/>
                          <a:latin typeface="Corbel" panose="020B0503020204020204" pitchFamily="34" charset="0"/>
                        </a:rPr>
                        <a:t>15,538</a:t>
                      </a:r>
                    </a:p>
                  </a:txBody>
                  <a:tcPr marL="7581" marR="7581" marT="7581" marB="0" anchor="ctr">
                    <a:lnL w="19050" cap="flat" cmpd="sng" algn="ctr">
                      <a:solidFill>
                        <a:srgbClr val="FFC000"/>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ctr"/>
                      <a:r>
                        <a:rPr lang="en-GB" sz="1500" b="1" i="0" u="none" strike="noStrike" dirty="0">
                          <a:solidFill>
                            <a:srgbClr val="000000"/>
                          </a:solidFill>
                          <a:effectLst/>
                          <a:latin typeface="Corbel" panose="020B0503020204020204" pitchFamily="34" charset="0"/>
                        </a:rPr>
                        <a:t>17,751</a:t>
                      </a:r>
                    </a:p>
                  </a:txBody>
                  <a:tcPr marL="7581" marR="7581" marT="7581" marB="0" anchor="ctr">
                    <a:lnL w="6350" cap="flat" cmpd="sng" algn="ctr">
                      <a:solidFill>
                        <a:srgbClr val="D9D9D9"/>
                      </a:solidFill>
                      <a:prstDash val="solid"/>
                      <a:round/>
                      <a:headEnd type="none" w="med" len="med"/>
                      <a:tailEnd type="none" w="med" len="med"/>
                    </a:lnL>
                    <a:lnR>
                      <a:noFill/>
                    </a:lnR>
                    <a:lnT>
                      <a:noFill/>
                    </a:lnT>
                    <a:lnB>
                      <a:noFill/>
                    </a:lnB>
                    <a:solidFill>
                      <a:srgbClr val="D9D9D9"/>
                    </a:solidFill>
                  </a:tcPr>
                </a:tc>
                <a:tc>
                  <a:txBody>
                    <a:bodyPr/>
                    <a:lstStyle/>
                    <a:p>
                      <a:pPr algn="ctr" fontAlgn="ctr"/>
                      <a:r>
                        <a:rPr lang="en-GB" sz="1500" b="1" i="0" u="none" strike="noStrike" dirty="0">
                          <a:solidFill>
                            <a:srgbClr val="000000"/>
                          </a:solidFill>
                          <a:effectLst/>
                          <a:latin typeface="Corbel" panose="020B0503020204020204" pitchFamily="34" charset="0"/>
                        </a:rPr>
                        <a:t>14.2%</a:t>
                      </a:r>
                    </a:p>
                  </a:txBody>
                  <a:tcPr marL="7581" marR="7581" marT="7581" marB="0" anchor="ctr">
                    <a:lnL>
                      <a:noFill/>
                    </a:lnL>
                    <a:lnR>
                      <a:noFill/>
                    </a:lnR>
                    <a:lnT>
                      <a:noFill/>
                    </a:lnT>
                    <a:lnB>
                      <a:noFill/>
                    </a:lnB>
                  </a:tcPr>
                </a:tc>
                <a:extLst>
                  <a:ext uri="{0D108BD9-81ED-4DB2-BD59-A6C34878D82A}">
                    <a16:rowId xmlns:a16="http://schemas.microsoft.com/office/drawing/2014/main" xmlns="" val="10004"/>
                  </a:ext>
                </a:extLst>
              </a:tr>
              <a:tr h="197111">
                <a:tc>
                  <a:txBody>
                    <a:bodyPr/>
                    <a:lstStyle/>
                    <a:p>
                      <a:pPr algn="l" fontAlgn="ctr"/>
                      <a:endParaRPr lang="en-GB" sz="400" b="0" i="0" u="none" strike="noStrike" dirty="0">
                        <a:solidFill>
                          <a:srgbClr val="000000"/>
                        </a:solidFill>
                        <a:effectLst/>
                        <a:latin typeface="Corbel" panose="020B0503020204020204" pitchFamily="34" charset="0"/>
                      </a:endParaRPr>
                    </a:p>
                  </a:txBody>
                  <a:tcPr marL="7581" marR="7581" marT="7581" marB="0" anchor="ctr">
                    <a:lnL>
                      <a:noFill/>
                    </a:lnL>
                    <a:lnR>
                      <a:noFill/>
                    </a:lnR>
                    <a:lnT>
                      <a:noFill/>
                    </a:lnT>
                    <a:lnB>
                      <a:noFill/>
                    </a:lnB>
                  </a:tcPr>
                </a:tc>
                <a:tc>
                  <a:txBody>
                    <a:bodyPr/>
                    <a:lstStyle/>
                    <a:p>
                      <a:pPr algn="ctr" rtl="0" fontAlgn="ctr"/>
                      <a:r>
                        <a:rPr lang="en-GB" sz="400" b="0" i="0" u="none" strike="noStrike" dirty="0">
                          <a:solidFill>
                            <a:srgbClr val="595959"/>
                          </a:solidFill>
                          <a:effectLst/>
                          <a:latin typeface="Corbel" panose="020B0503020204020204" pitchFamily="34" charset="0"/>
                        </a:rPr>
                        <a:t> </a:t>
                      </a:r>
                    </a:p>
                  </a:txBody>
                  <a:tcPr marL="7581" marR="7581" marT="7581" marB="0" anchor="ctr">
                    <a:lnL>
                      <a:noFill/>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ctr"/>
                      <a:r>
                        <a:rPr lang="en-GB" sz="400" b="1" i="0" u="none" strike="noStrike" dirty="0">
                          <a:solidFill>
                            <a:srgbClr val="000000"/>
                          </a:solidFill>
                          <a:effectLst/>
                          <a:latin typeface="Corbel" panose="020B0503020204020204" pitchFamily="34" charset="0"/>
                        </a:rPr>
                        <a:t> </a:t>
                      </a:r>
                    </a:p>
                  </a:txBody>
                  <a:tcPr marL="7581" marR="7581" marT="7581" marB="0" anchor="ctr">
                    <a:lnL w="6350" cap="flat" cmpd="sng" algn="ctr">
                      <a:solidFill>
                        <a:srgbClr val="D9D9D9"/>
                      </a:solidFill>
                      <a:prstDash val="solid"/>
                      <a:round/>
                      <a:headEnd type="none" w="med" len="med"/>
                      <a:tailEnd type="none" w="med" len="med"/>
                    </a:lnL>
                    <a:lnR>
                      <a:noFill/>
                    </a:lnR>
                    <a:lnT>
                      <a:noFill/>
                    </a:lnT>
                    <a:lnB>
                      <a:noFill/>
                    </a:lnB>
                    <a:solidFill>
                      <a:srgbClr val="D9D9D9"/>
                    </a:solidFill>
                  </a:tcPr>
                </a:tc>
                <a:tc>
                  <a:txBody>
                    <a:bodyPr/>
                    <a:lstStyle/>
                    <a:p>
                      <a:pPr algn="ctr" fontAlgn="ctr"/>
                      <a:r>
                        <a:rPr lang="en-GB" sz="400" b="0" i="0" u="none" strike="noStrike" dirty="0">
                          <a:solidFill>
                            <a:srgbClr val="000000"/>
                          </a:solidFill>
                          <a:effectLst/>
                          <a:latin typeface="Corbel" panose="020B0503020204020204" pitchFamily="34" charset="0"/>
                        </a:rPr>
                        <a:t> </a:t>
                      </a:r>
                    </a:p>
                  </a:txBody>
                  <a:tcPr marL="7581" marR="7581" marT="7581" marB="0" anchor="ctr">
                    <a:lnL>
                      <a:noFill/>
                    </a:lnL>
                    <a:lnR w="19050" cap="flat" cmpd="sng" algn="ctr">
                      <a:solidFill>
                        <a:srgbClr val="FFC000"/>
                      </a:solidFill>
                      <a:prstDash val="solid"/>
                      <a:round/>
                      <a:headEnd type="none" w="med" len="med"/>
                      <a:tailEnd type="none" w="med" len="med"/>
                    </a:lnR>
                    <a:lnT>
                      <a:noFill/>
                    </a:lnT>
                    <a:lnB>
                      <a:noFill/>
                    </a:lnB>
                  </a:tcPr>
                </a:tc>
                <a:tc>
                  <a:txBody>
                    <a:bodyPr/>
                    <a:lstStyle/>
                    <a:p>
                      <a:pPr algn="ctr" rtl="0" fontAlgn="ctr"/>
                      <a:r>
                        <a:rPr lang="en-GB" sz="400" b="0" i="0" u="none" strike="noStrike" dirty="0">
                          <a:solidFill>
                            <a:srgbClr val="595959"/>
                          </a:solidFill>
                          <a:effectLst/>
                          <a:latin typeface="Corbel" panose="020B0503020204020204" pitchFamily="34" charset="0"/>
                        </a:rPr>
                        <a:t> </a:t>
                      </a:r>
                    </a:p>
                  </a:txBody>
                  <a:tcPr marL="7581" marR="7581" marT="7581" marB="0" anchor="ctr">
                    <a:lnL w="19050" cap="flat" cmpd="sng" algn="ctr">
                      <a:solidFill>
                        <a:srgbClr val="FFC000"/>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ctr"/>
                      <a:r>
                        <a:rPr lang="en-GB" sz="400" b="1" i="0" u="none" strike="noStrike" dirty="0">
                          <a:solidFill>
                            <a:srgbClr val="000000"/>
                          </a:solidFill>
                          <a:effectLst/>
                          <a:latin typeface="Corbel" panose="020B0503020204020204" pitchFamily="34" charset="0"/>
                        </a:rPr>
                        <a:t> </a:t>
                      </a:r>
                    </a:p>
                  </a:txBody>
                  <a:tcPr marL="7581" marR="7581" marT="7581" marB="0" anchor="ctr">
                    <a:lnL w="6350" cap="flat" cmpd="sng" algn="ctr">
                      <a:solidFill>
                        <a:srgbClr val="D9D9D9"/>
                      </a:solidFill>
                      <a:prstDash val="solid"/>
                      <a:round/>
                      <a:headEnd type="none" w="med" len="med"/>
                      <a:tailEnd type="none" w="med" len="med"/>
                    </a:lnL>
                    <a:lnR>
                      <a:noFill/>
                    </a:lnR>
                    <a:lnT>
                      <a:noFill/>
                    </a:lnT>
                    <a:lnB>
                      <a:noFill/>
                    </a:lnB>
                    <a:solidFill>
                      <a:srgbClr val="D9D9D9"/>
                    </a:solidFill>
                  </a:tcPr>
                </a:tc>
                <a:tc>
                  <a:txBody>
                    <a:bodyPr/>
                    <a:lstStyle/>
                    <a:p>
                      <a:pPr algn="ctr" fontAlgn="ctr"/>
                      <a:endParaRPr lang="en-GB" sz="400" b="0" i="0" u="none" strike="noStrike" dirty="0">
                        <a:solidFill>
                          <a:srgbClr val="000000"/>
                        </a:solidFill>
                        <a:effectLst/>
                        <a:latin typeface="Corbel" panose="020B0503020204020204" pitchFamily="34" charset="0"/>
                      </a:endParaRPr>
                    </a:p>
                  </a:txBody>
                  <a:tcPr marL="7581" marR="7581" marT="7581" marB="0" anchor="ctr">
                    <a:lnL>
                      <a:noFill/>
                    </a:lnL>
                    <a:lnR>
                      <a:noFill/>
                    </a:lnR>
                    <a:lnT>
                      <a:noFill/>
                    </a:lnT>
                    <a:lnB>
                      <a:noFill/>
                    </a:lnB>
                  </a:tcPr>
                </a:tc>
                <a:extLst>
                  <a:ext uri="{0D108BD9-81ED-4DB2-BD59-A6C34878D82A}">
                    <a16:rowId xmlns:a16="http://schemas.microsoft.com/office/drawing/2014/main" xmlns="" val="10005"/>
                  </a:ext>
                </a:extLst>
              </a:tr>
              <a:tr h="197111">
                <a:tc>
                  <a:txBody>
                    <a:bodyPr/>
                    <a:lstStyle/>
                    <a:p>
                      <a:pPr algn="l" rtl="0" fontAlgn="b"/>
                      <a:r>
                        <a:rPr lang="en-GB" sz="1500" b="1" i="0" u="none" strike="noStrike" dirty="0">
                          <a:solidFill>
                            <a:srgbClr val="595959"/>
                          </a:solidFill>
                          <a:effectLst/>
                          <a:latin typeface="Corbel" panose="020B0503020204020204" pitchFamily="34" charset="0"/>
                        </a:rPr>
                        <a:t>Non Interest Income   </a:t>
                      </a:r>
                    </a:p>
                  </a:txBody>
                  <a:tcPr marL="7581" marR="7581" marT="7581" marB="0" anchor="b">
                    <a:lnL>
                      <a:noFill/>
                    </a:lnL>
                    <a:lnR>
                      <a:noFill/>
                    </a:lnR>
                    <a:lnT>
                      <a:noFill/>
                    </a:lnT>
                    <a:lnB>
                      <a:noFill/>
                    </a:lnB>
                  </a:tcPr>
                </a:tc>
                <a:tc>
                  <a:txBody>
                    <a:bodyPr/>
                    <a:lstStyle/>
                    <a:p>
                      <a:pPr algn="ctr" rtl="0" fontAlgn="ctr"/>
                      <a:r>
                        <a:rPr lang="en-GB" sz="1500" b="1" i="0" u="none" strike="noStrike" dirty="0">
                          <a:solidFill>
                            <a:srgbClr val="595959"/>
                          </a:solidFill>
                          <a:effectLst/>
                          <a:latin typeface="Corbel" panose="020B0503020204020204" pitchFamily="34" charset="0"/>
                        </a:rPr>
                        <a:t>13,381</a:t>
                      </a:r>
                    </a:p>
                  </a:txBody>
                  <a:tcPr marL="7581" marR="7581" marT="7581" marB="0" anchor="ctr">
                    <a:lnL>
                      <a:noFill/>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ctr"/>
                      <a:r>
                        <a:rPr lang="en-GB" sz="1500" b="1" i="0" u="none" strike="noStrike" dirty="0">
                          <a:solidFill>
                            <a:srgbClr val="000000"/>
                          </a:solidFill>
                          <a:effectLst/>
                          <a:latin typeface="Corbel" panose="020B0503020204020204" pitchFamily="34" charset="0"/>
                        </a:rPr>
                        <a:t>8,058</a:t>
                      </a:r>
                    </a:p>
                  </a:txBody>
                  <a:tcPr marL="7581" marR="7581" marT="7581" marB="0" anchor="ctr">
                    <a:lnL w="6350" cap="flat" cmpd="sng" algn="ctr">
                      <a:solidFill>
                        <a:srgbClr val="D9D9D9"/>
                      </a:solidFill>
                      <a:prstDash val="solid"/>
                      <a:round/>
                      <a:headEnd type="none" w="med" len="med"/>
                      <a:tailEnd type="none" w="med" len="med"/>
                    </a:lnL>
                    <a:lnR>
                      <a:noFill/>
                    </a:lnR>
                    <a:lnT>
                      <a:noFill/>
                    </a:lnT>
                    <a:lnB>
                      <a:noFill/>
                    </a:lnB>
                    <a:solidFill>
                      <a:srgbClr val="D9D9D9"/>
                    </a:solidFill>
                  </a:tcPr>
                </a:tc>
                <a:tc>
                  <a:txBody>
                    <a:bodyPr/>
                    <a:lstStyle/>
                    <a:p>
                      <a:pPr algn="ctr" fontAlgn="ctr"/>
                      <a:r>
                        <a:rPr lang="en-GB" sz="1500" b="1" i="0" u="none" strike="noStrike" dirty="0">
                          <a:solidFill>
                            <a:srgbClr val="000000"/>
                          </a:solidFill>
                          <a:effectLst/>
                          <a:latin typeface="Corbel" panose="020B0503020204020204" pitchFamily="34" charset="0"/>
                        </a:rPr>
                        <a:t>-39.8%</a:t>
                      </a:r>
                    </a:p>
                  </a:txBody>
                  <a:tcPr marL="7581" marR="7581" marT="7581" marB="0" anchor="ctr">
                    <a:lnL>
                      <a:noFill/>
                    </a:lnL>
                    <a:lnR w="19050" cap="flat" cmpd="sng" algn="ctr">
                      <a:solidFill>
                        <a:srgbClr val="FFC000"/>
                      </a:solidFill>
                      <a:prstDash val="solid"/>
                      <a:round/>
                      <a:headEnd type="none" w="med" len="med"/>
                      <a:tailEnd type="none" w="med" len="med"/>
                    </a:lnR>
                    <a:lnT>
                      <a:noFill/>
                    </a:lnT>
                    <a:lnB>
                      <a:noFill/>
                    </a:lnB>
                  </a:tcPr>
                </a:tc>
                <a:tc>
                  <a:txBody>
                    <a:bodyPr/>
                    <a:lstStyle/>
                    <a:p>
                      <a:pPr algn="ctr" rtl="0" fontAlgn="ctr"/>
                      <a:r>
                        <a:rPr lang="en-GB" sz="1500" b="1" i="0" u="none" strike="noStrike" dirty="0">
                          <a:solidFill>
                            <a:srgbClr val="595959"/>
                          </a:solidFill>
                          <a:effectLst/>
                          <a:latin typeface="Corbel" panose="020B0503020204020204" pitchFamily="34" charset="0"/>
                        </a:rPr>
                        <a:t>7,580</a:t>
                      </a:r>
                    </a:p>
                  </a:txBody>
                  <a:tcPr marL="7581" marR="7581" marT="7581" marB="0" anchor="ctr">
                    <a:lnL w="19050" cap="flat" cmpd="sng" algn="ctr">
                      <a:solidFill>
                        <a:srgbClr val="FFC000"/>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ctr"/>
                      <a:r>
                        <a:rPr lang="en-GB" sz="1500" b="1" i="0" u="none" strike="noStrike" dirty="0">
                          <a:solidFill>
                            <a:srgbClr val="000000"/>
                          </a:solidFill>
                          <a:effectLst/>
                          <a:latin typeface="Corbel" panose="020B0503020204020204" pitchFamily="34" charset="0"/>
                        </a:rPr>
                        <a:t>8,058</a:t>
                      </a:r>
                    </a:p>
                  </a:txBody>
                  <a:tcPr marL="7581" marR="7581" marT="7581" marB="0" anchor="ctr">
                    <a:lnL w="6350" cap="flat" cmpd="sng" algn="ctr">
                      <a:solidFill>
                        <a:srgbClr val="D9D9D9"/>
                      </a:solidFill>
                      <a:prstDash val="solid"/>
                      <a:round/>
                      <a:headEnd type="none" w="med" len="med"/>
                      <a:tailEnd type="none" w="med" len="med"/>
                    </a:lnL>
                    <a:lnR>
                      <a:noFill/>
                    </a:lnR>
                    <a:lnT>
                      <a:noFill/>
                    </a:lnT>
                    <a:lnB>
                      <a:noFill/>
                    </a:lnB>
                    <a:solidFill>
                      <a:srgbClr val="D9D9D9"/>
                    </a:solidFill>
                  </a:tcPr>
                </a:tc>
                <a:tc>
                  <a:txBody>
                    <a:bodyPr/>
                    <a:lstStyle/>
                    <a:p>
                      <a:pPr algn="ctr" fontAlgn="ctr"/>
                      <a:r>
                        <a:rPr lang="en-GB" sz="1500" b="1" i="0" u="none" strike="noStrike" dirty="0">
                          <a:solidFill>
                            <a:srgbClr val="000000"/>
                          </a:solidFill>
                          <a:effectLst/>
                          <a:latin typeface="Corbel" panose="020B0503020204020204" pitchFamily="34" charset="0"/>
                        </a:rPr>
                        <a:t>6.3%</a:t>
                      </a:r>
                    </a:p>
                  </a:txBody>
                  <a:tcPr marL="7581" marR="7581" marT="7581" marB="0" anchor="ctr">
                    <a:lnL>
                      <a:noFill/>
                    </a:lnL>
                    <a:lnR>
                      <a:noFill/>
                    </a:lnR>
                    <a:lnT>
                      <a:noFill/>
                    </a:lnT>
                    <a:lnB>
                      <a:noFill/>
                    </a:lnB>
                  </a:tcPr>
                </a:tc>
                <a:extLst>
                  <a:ext uri="{0D108BD9-81ED-4DB2-BD59-A6C34878D82A}">
                    <a16:rowId xmlns:a16="http://schemas.microsoft.com/office/drawing/2014/main" xmlns="" val="10006"/>
                  </a:ext>
                </a:extLst>
              </a:tr>
              <a:tr h="197111">
                <a:tc>
                  <a:txBody>
                    <a:bodyPr/>
                    <a:lstStyle/>
                    <a:p>
                      <a:pPr algn="l" rtl="0" fontAlgn="b"/>
                      <a:r>
                        <a:rPr lang="en-GB" sz="1500" b="0" i="0" u="none" strike="noStrike" dirty="0">
                          <a:solidFill>
                            <a:srgbClr val="595959"/>
                          </a:solidFill>
                          <a:effectLst/>
                          <a:latin typeface="Corbel" panose="020B0503020204020204" pitchFamily="34" charset="0"/>
                        </a:rPr>
                        <a:t>- Net Fees &amp; Commissions </a:t>
                      </a:r>
                    </a:p>
                  </a:txBody>
                  <a:tcPr marL="7581" marR="7581" marT="7581" marB="0" anchor="b">
                    <a:lnL>
                      <a:noFill/>
                    </a:lnL>
                    <a:lnR>
                      <a:noFill/>
                    </a:lnR>
                    <a:lnT>
                      <a:noFill/>
                    </a:lnT>
                    <a:lnB>
                      <a:noFill/>
                    </a:lnB>
                  </a:tcPr>
                </a:tc>
                <a:tc>
                  <a:txBody>
                    <a:bodyPr/>
                    <a:lstStyle/>
                    <a:p>
                      <a:pPr algn="ctr" rtl="0" fontAlgn="ctr"/>
                      <a:r>
                        <a:rPr lang="en-GB" sz="1500" b="0" i="0" u="none" strike="noStrike" dirty="0">
                          <a:solidFill>
                            <a:srgbClr val="595959"/>
                          </a:solidFill>
                          <a:effectLst/>
                          <a:latin typeface="Corbel" panose="020B0503020204020204" pitchFamily="34" charset="0"/>
                        </a:rPr>
                        <a:t>4,485</a:t>
                      </a:r>
                    </a:p>
                  </a:txBody>
                  <a:tcPr marL="7581" marR="7581" marT="7581" marB="0" anchor="ctr">
                    <a:lnL>
                      <a:noFill/>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ctr"/>
                      <a:r>
                        <a:rPr lang="en-GB" sz="1500" b="0" i="0" u="none" strike="noStrike" dirty="0">
                          <a:solidFill>
                            <a:srgbClr val="000000"/>
                          </a:solidFill>
                          <a:effectLst/>
                          <a:latin typeface="Corbel" panose="020B0503020204020204" pitchFamily="34" charset="0"/>
                        </a:rPr>
                        <a:t>4,788</a:t>
                      </a:r>
                    </a:p>
                  </a:txBody>
                  <a:tcPr marL="7581" marR="7581" marT="7581" marB="0" anchor="ctr">
                    <a:lnL w="6350" cap="flat" cmpd="sng" algn="ctr">
                      <a:solidFill>
                        <a:srgbClr val="D9D9D9"/>
                      </a:solidFill>
                      <a:prstDash val="solid"/>
                      <a:round/>
                      <a:headEnd type="none" w="med" len="med"/>
                      <a:tailEnd type="none" w="med" len="med"/>
                    </a:lnL>
                    <a:lnR>
                      <a:noFill/>
                    </a:lnR>
                    <a:lnT>
                      <a:noFill/>
                    </a:lnT>
                    <a:lnB>
                      <a:noFill/>
                    </a:lnB>
                    <a:solidFill>
                      <a:srgbClr val="D9D9D9"/>
                    </a:solidFill>
                  </a:tcPr>
                </a:tc>
                <a:tc>
                  <a:txBody>
                    <a:bodyPr/>
                    <a:lstStyle/>
                    <a:p>
                      <a:pPr algn="ctr" fontAlgn="ctr"/>
                      <a:r>
                        <a:rPr lang="en-GB" sz="1500" b="0" i="0" u="none" strike="noStrike" dirty="0">
                          <a:solidFill>
                            <a:srgbClr val="000000"/>
                          </a:solidFill>
                          <a:effectLst/>
                          <a:latin typeface="Corbel" panose="020B0503020204020204" pitchFamily="34" charset="0"/>
                        </a:rPr>
                        <a:t>6.8%</a:t>
                      </a:r>
                    </a:p>
                  </a:txBody>
                  <a:tcPr marL="7581" marR="7581" marT="7581" marB="0" anchor="ctr">
                    <a:lnL>
                      <a:noFill/>
                    </a:lnL>
                    <a:lnR w="19050" cap="flat" cmpd="sng" algn="ctr">
                      <a:solidFill>
                        <a:srgbClr val="FFC000"/>
                      </a:solidFill>
                      <a:prstDash val="solid"/>
                      <a:round/>
                      <a:headEnd type="none" w="med" len="med"/>
                      <a:tailEnd type="none" w="med" len="med"/>
                    </a:lnR>
                    <a:lnT>
                      <a:noFill/>
                    </a:lnT>
                    <a:lnB>
                      <a:noFill/>
                    </a:lnB>
                  </a:tcPr>
                </a:tc>
                <a:tc>
                  <a:txBody>
                    <a:bodyPr/>
                    <a:lstStyle/>
                    <a:p>
                      <a:pPr algn="ctr" rtl="0" fontAlgn="ctr"/>
                      <a:r>
                        <a:rPr lang="en-GB" sz="1500" b="0" i="0" u="none" strike="noStrike" dirty="0">
                          <a:solidFill>
                            <a:srgbClr val="595959"/>
                          </a:solidFill>
                          <a:effectLst/>
                          <a:latin typeface="Corbel" panose="020B0503020204020204" pitchFamily="34" charset="0"/>
                        </a:rPr>
                        <a:t>3,453</a:t>
                      </a:r>
                    </a:p>
                  </a:txBody>
                  <a:tcPr marL="7581" marR="7581" marT="7581" marB="0" anchor="ctr">
                    <a:lnL w="19050" cap="flat" cmpd="sng" algn="ctr">
                      <a:solidFill>
                        <a:srgbClr val="FFC000"/>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ctr"/>
                      <a:r>
                        <a:rPr lang="en-GB" sz="1500" b="0" i="0" u="none" strike="noStrike" dirty="0">
                          <a:solidFill>
                            <a:srgbClr val="000000"/>
                          </a:solidFill>
                          <a:effectLst/>
                          <a:latin typeface="Corbel" panose="020B0503020204020204" pitchFamily="34" charset="0"/>
                        </a:rPr>
                        <a:t>4,788</a:t>
                      </a:r>
                    </a:p>
                  </a:txBody>
                  <a:tcPr marL="7581" marR="7581" marT="7581" marB="0" anchor="ctr">
                    <a:lnL w="6350" cap="flat" cmpd="sng" algn="ctr">
                      <a:solidFill>
                        <a:srgbClr val="D9D9D9"/>
                      </a:solidFill>
                      <a:prstDash val="solid"/>
                      <a:round/>
                      <a:headEnd type="none" w="med" len="med"/>
                      <a:tailEnd type="none" w="med" len="med"/>
                    </a:lnL>
                    <a:lnR>
                      <a:noFill/>
                    </a:lnR>
                    <a:lnT>
                      <a:noFill/>
                    </a:lnT>
                    <a:lnB>
                      <a:noFill/>
                    </a:lnB>
                    <a:solidFill>
                      <a:srgbClr val="D9D9D9"/>
                    </a:solidFill>
                  </a:tcPr>
                </a:tc>
                <a:tc>
                  <a:txBody>
                    <a:bodyPr/>
                    <a:lstStyle/>
                    <a:p>
                      <a:pPr algn="ctr" fontAlgn="ctr"/>
                      <a:r>
                        <a:rPr lang="en-GB" sz="1500" b="0" i="0" u="none" strike="noStrike" dirty="0">
                          <a:solidFill>
                            <a:srgbClr val="000000"/>
                          </a:solidFill>
                          <a:effectLst/>
                          <a:latin typeface="Corbel" panose="020B0503020204020204" pitchFamily="34" charset="0"/>
                        </a:rPr>
                        <a:t>38.6%</a:t>
                      </a:r>
                    </a:p>
                  </a:txBody>
                  <a:tcPr marL="7581" marR="7581" marT="7581" marB="0" anchor="ctr">
                    <a:lnL>
                      <a:noFill/>
                    </a:lnL>
                    <a:lnR>
                      <a:noFill/>
                    </a:lnR>
                    <a:lnT>
                      <a:noFill/>
                    </a:lnT>
                    <a:lnB>
                      <a:noFill/>
                    </a:lnB>
                  </a:tcPr>
                </a:tc>
                <a:extLst>
                  <a:ext uri="{0D108BD9-81ED-4DB2-BD59-A6C34878D82A}">
                    <a16:rowId xmlns:a16="http://schemas.microsoft.com/office/drawing/2014/main" xmlns="" val="10007"/>
                  </a:ext>
                </a:extLst>
              </a:tr>
              <a:tr h="197111">
                <a:tc>
                  <a:txBody>
                    <a:bodyPr/>
                    <a:lstStyle/>
                    <a:p>
                      <a:pPr algn="l" rtl="0" fontAlgn="b"/>
                      <a:r>
                        <a:rPr lang="en-GB" sz="1500" b="0" i="0" u="none" strike="noStrike" dirty="0">
                          <a:solidFill>
                            <a:srgbClr val="595959"/>
                          </a:solidFill>
                          <a:effectLst/>
                          <a:latin typeface="Corbel" panose="020B0503020204020204" pitchFamily="34" charset="0"/>
                        </a:rPr>
                        <a:t> - Trading Income</a:t>
                      </a:r>
                    </a:p>
                  </a:txBody>
                  <a:tcPr marL="7581" marR="7581" marT="7581" marB="0" anchor="b">
                    <a:lnL>
                      <a:noFill/>
                    </a:lnL>
                    <a:lnR>
                      <a:noFill/>
                    </a:lnR>
                    <a:lnT>
                      <a:noFill/>
                    </a:lnT>
                    <a:lnB>
                      <a:noFill/>
                    </a:lnB>
                  </a:tcPr>
                </a:tc>
                <a:tc>
                  <a:txBody>
                    <a:bodyPr/>
                    <a:lstStyle/>
                    <a:p>
                      <a:pPr algn="ctr" rtl="0" fontAlgn="ctr"/>
                      <a:r>
                        <a:rPr lang="en-GB" sz="1500" b="0" i="0" u="none" strike="noStrike" dirty="0">
                          <a:solidFill>
                            <a:srgbClr val="595959"/>
                          </a:solidFill>
                          <a:effectLst/>
                          <a:latin typeface="Corbel" panose="020B0503020204020204" pitchFamily="34" charset="0"/>
                        </a:rPr>
                        <a:t>673</a:t>
                      </a:r>
                    </a:p>
                  </a:txBody>
                  <a:tcPr marL="7581" marR="7581" marT="7581" marB="0" anchor="ctr">
                    <a:lnL>
                      <a:noFill/>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ctr"/>
                      <a:r>
                        <a:rPr lang="en-GB" sz="1500" b="0" i="0" u="none" strike="noStrike" dirty="0">
                          <a:solidFill>
                            <a:srgbClr val="000000"/>
                          </a:solidFill>
                          <a:effectLst/>
                          <a:latin typeface="Corbel" panose="020B0503020204020204" pitchFamily="34" charset="0"/>
                        </a:rPr>
                        <a:t>1,754</a:t>
                      </a:r>
                    </a:p>
                  </a:txBody>
                  <a:tcPr marL="7581" marR="7581" marT="7581" marB="0" anchor="ctr">
                    <a:lnL w="6350" cap="flat" cmpd="sng" algn="ctr">
                      <a:solidFill>
                        <a:srgbClr val="D9D9D9"/>
                      </a:solidFill>
                      <a:prstDash val="solid"/>
                      <a:round/>
                      <a:headEnd type="none" w="med" len="med"/>
                      <a:tailEnd type="none" w="med" len="med"/>
                    </a:lnL>
                    <a:lnR>
                      <a:noFill/>
                    </a:lnR>
                    <a:lnT>
                      <a:noFill/>
                    </a:lnT>
                    <a:lnB>
                      <a:noFill/>
                    </a:lnB>
                    <a:solidFill>
                      <a:srgbClr val="D9D9D9"/>
                    </a:solidFill>
                  </a:tcPr>
                </a:tc>
                <a:tc>
                  <a:txBody>
                    <a:bodyPr/>
                    <a:lstStyle/>
                    <a:p>
                      <a:pPr algn="ctr" fontAlgn="ctr"/>
                      <a:r>
                        <a:rPr lang="en-GB" sz="1500" b="0" i="0" u="none" strike="noStrike" dirty="0">
                          <a:solidFill>
                            <a:srgbClr val="000000"/>
                          </a:solidFill>
                          <a:effectLst/>
                          <a:latin typeface="Corbel" panose="020B0503020204020204" pitchFamily="34" charset="0"/>
                        </a:rPr>
                        <a:t>160.6%</a:t>
                      </a:r>
                    </a:p>
                  </a:txBody>
                  <a:tcPr marL="7581" marR="7581" marT="7581" marB="0" anchor="ctr">
                    <a:lnL>
                      <a:noFill/>
                    </a:lnL>
                    <a:lnR w="19050" cap="flat" cmpd="sng" algn="ctr">
                      <a:solidFill>
                        <a:srgbClr val="FFC000"/>
                      </a:solidFill>
                      <a:prstDash val="solid"/>
                      <a:round/>
                      <a:headEnd type="none" w="med" len="med"/>
                      <a:tailEnd type="none" w="med" len="med"/>
                    </a:lnR>
                    <a:lnT>
                      <a:noFill/>
                    </a:lnT>
                    <a:lnB>
                      <a:noFill/>
                    </a:lnB>
                  </a:tcPr>
                </a:tc>
                <a:tc>
                  <a:txBody>
                    <a:bodyPr/>
                    <a:lstStyle/>
                    <a:p>
                      <a:pPr algn="ctr" rtl="0" fontAlgn="ctr"/>
                      <a:r>
                        <a:rPr lang="en-GB" sz="1500" b="0" i="0" u="none" strike="noStrike" dirty="0">
                          <a:solidFill>
                            <a:srgbClr val="595959"/>
                          </a:solidFill>
                          <a:effectLst/>
                          <a:latin typeface="Corbel" panose="020B0503020204020204" pitchFamily="34" charset="0"/>
                        </a:rPr>
                        <a:t>416</a:t>
                      </a:r>
                    </a:p>
                  </a:txBody>
                  <a:tcPr marL="7581" marR="7581" marT="7581" marB="0" anchor="ctr">
                    <a:lnL w="19050" cap="flat" cmpd="sng" algn="ctr">
                      <a:solidFill>
                        <a:srgbClr val="FFC000"/>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ctr"/>
                      <a:r>
                        <a:rPr lang="en-GB" sz="1500" b="0" i="0" u="none" strike="noStrike" dirty="0">
                          <a:solidFill>
                            <a:srgbClr val="000000"/>
                          </a:solidFill>
                          <a:effectLst/>
                          <a:latin typeface="Corbel" panose="020B0503020204020204" pitchFamily="34" charset="0"/>
                        </a:rPr>
                        <a:t>1,754</a:t>
                      </a:r>
                    </a:p>
                  </a:txBody>
                  <a:tcPr marL="7581" marR="7581" marT="7581" marB="0" anchor="ctr">
                    <a:lnL w="6350" cap="flat" cmpd="sng" algn="ctr">
                      <a:solidFill>
                        <a:srgbClr val="D9D9D9"/>
                      </a:solidFill>
                      <a:prstDash val="solid"/>
                      <a:round/>
                      <a:headEnd type="none" w="med" len="med"/>
                      <a:tailEnd type="none" w="med" len="med"/>
                    </a:lnL>
                    <a:lnR>
                      <a:noFill/>
                    </a:lnR>
                    <a:lnT>
                      <a:noFill/>
                    </a:lnT>
                    <a:lnB>
                      <a:noFill/>
                    </a:lnB>
                    <a:solidFill>
                      <a:srgbClr val="D9D9D9"/>
                    </a:solidFill>
                  </a:tcPr>
                </a:tc>
                <a:tc>
                  <a:txBody>
                    <a:bodyPr/>
                    <a:lstStyle/>
                    <a:p>
                      <a:pPr algn="ctr" fontAlgn="ctr"/>
                      <a:r>
                        <a:rPr lang="en-GB" sz="1500" b="0" i="0" u="none" strike="noStrike" dirty="0">
                          <a:solidFill>
                            <a:srgbClr val="000000"/>
                          </a:solidFill>
                          <a:effectLst/>
                          <a:latin typeface="Corbel" panose="020B0503020204020204" pitchFamily="34" charset="0"/>
                        </a:rPr>
                        <a:t>322.1%</a:t>
                      </a:r>
                    </a:p>
                  </a:txBody>
                  <a:tcPr marL="7581" marR="7581" marT="7581" marB="0" anchor="ctr">
                    <a:lnL>
                      <a:noFill/>
                    </a:lnL>
                    <a:lnR>
                      <a:noFill/>
                    </a:lnR>
                    <a:lnT>
                      <a:noFill/>
                    </a:lnT>
                    <a:lnB>
                      <a:noFill/>
                    </a:lnB>
                  </a:tcPr>
                </a:tc>
                <a:extLst>
                  <a:ext uri="{0D108BD9-81ED-4DB2-BD59-A6C34878D82A}">
                    <a16:rowId xmlns:a16="http://schemas.microsoft.com/office/drawing/2014/main" xmlns="" val="10008"/>
                  </a:ext>
                </a:extLst>
              </a:tr>
              <a:tr h="197111">
                <a:tc>
                  <a:txBody>
                    <a:bodyPr/>
                    <a:lstStyle/>
                    <a:p>
                      <a:pPr algn="l" rtl="0" fontAlgn="b"/>
                      <a:r>
                        <a:rPr lang="en-GB" sz="1500" b="0" i="0" u="none" strike="noStrike" dirty="0">
                          <a:solidFill>
                            <a:srgbClr val="595959"/>
                          </a:solidFill>
                          <a:effectLst/>
                          <a:latin typeface="Corbel" panose="020B0503020204020204" pitchFamily="34" charset="0"/>
                        </a:rPr>
                        <a:t>- FX  Income</a:t>
                      </a:r>
                    </a:p>
                  </a:txBody>
                  <a:tcPr marL="7581" marR="7581" marT="7581" marB="0" anchor="b">
                    <a:lnL>
                      <a:noFill/>
                    </a:lnL>
                    <a:lnR>
                      <a:noFill/>
                    </a:lnR>
                    <a:lnT>
                      <a:noFill/>
                    </a:lnT>
                    <a:lnB>
                      <a:noFill/>
                    </a:lnB>
                  </a:tcPr>
                </a:tc>
                <a:tc>
                  <a:txBody>
                    <a:bodyPr/>
                    <a:lstStyle/>
                    <a:p>
                      <a:pPr algn="ctr" rtl="0" fontAlgn="ctr"/>
                      <a:r>
                        <a:rPr lang="en-GB" sz="1500" b="0" i="0" u="none" strike="noStrike" dirty="0">
                          <a:solidFill>
                            <a:srgbClr val="595959"/>
                          </a:solidFill>
                          <a:effectLst/>
                          <a:latin typeface="Corbel" panose="020B0503020204020204" pitchFamily="34" charset="0"/>
                        </a:rPr>
                        <a:t>7,691</a:t>
                      </a:r>
                    </a:p>
                  </a:txBody>
                  <a:tcPr marL="7581" marR="7581" marT="7581" marB="0" anchor="ctr">
                    <a:lnL>
                      <a:noFill/>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ctr"/>
                      <a:r>
                        <a:rPr lang="en-GB" sz="1500" b="0" i="0" u="none" strike="noStrike" dirty="0">
                          <a:solidFill>
                            <a:srgbClr val="000000"/>
                          </a:solidFill>
                          <a:effectLst/>
                          <a:latin typeface="Corbel" panose="020B0503020204020204" pitchFamily="34" charset="0"/>
                        </a:rPr>
                        <a:t>941</a:t>
                      </a:r>
                    </a:p>
                  </a:txBody>
                  <a:tcPr marL="7581" marR="7581" marT="7581" marB="0" anchor="ctr">
                    <a:lnL w="6350" cap="flat" cmpd="sng" algn="ctr">
                      <a:solidFill>
                        <a:srgbClr val="D9D9D9"/>
                      </a:solidFill>
                      <a:prstDash val="solid"/>
                      <a:round/>
                      <a:headEnd type="none" w="med" len="med"/>
                      <a:tailEnd type="none" w="med" len="med"/>
                    </a:lnL>
                    <a:lnR>
                      <a:noFill/>
                    </a:lnR>
                    <a:lnT>
                      <a:noFill/>
                    </a:lnT>
                    <a:lnB>
                      <a:noFill/>
                    </a:lnB>
                    <a:solidFill>
                      <a:srgbClr val="D9D9D9"/>
                    </a:solidFill>
                  </a:tcPr>
                </a:tc>
                <a:tc>
                  <a:txBody>
                    <a:bodyPr/>
                    <a:lstStyle/>
                    <a:p>
                      <a:pPr algn="ctr" fontAlgn="ctr"/>
                      <a:r>
                        <a:rPr lang="en-GB" sz="1500" b="0" i="0" u="none" strike="noStrike" dirty="0">
                          <a:solidFill>
                            <a:srgbClr val="000000"/>
                          </a:solidFill>
                          <a:effectLst/>
                          <a:latin typeface="Corbel" panose="020B0503020204020204" pitchFamily="34" charset="0"/>
                        </a:rPr>
                        <a:t>-87.8%</a:t>
                      </a:r>
                    </a:p>
                  </a:txBody>
                  <a:tcPr marL="7581" marR="7581" marT="7581" marB="0" anchor="ctr">
                    <a:lnL>
                      <a:noFill/>
                    </a:lnL>
                    <a:lnR w="19050" cap="flat" cmpd="sng" algn="ctr">
                      <a:solidFill>
                        <a:srgbClr val="FFC000"/>
                      </a:solidFill>
                      <a:prstDash val="solid"/>
                      <a:round/>
                      <a:headEnd type="none" w="med" len="med"/>
                      <a:tailEnd type="none" w="med" len="med"/>
                    </a:lnR>
                    <a:lnT>
                      <a:noFill/>
                    </a:lnT>
                    <a:lnB>
                      <a:noFill/>
                    </a:lnB>
                  </a:tcPr>
                </a:tc>
                <a:tc>
                  <a:txBody>
                    <a:bodyPr/>
                    <a:lstStyle/>
                    <a:p>
                      <a:pPr algn="ctr" rtl="0" fontAlgn="ctr"/>
                      <a:r>
                        <a:rPr lang="en-GB" sz="1500" b="0" i="0" u="none" strike="noStrike" dirty="0">
                          <a:solidFill>
                            <a:srgbClr val="595959"/>
                          </a:solidFill>
                          <a:effectLst/>
                          <a:latin typeface="Corbel" panose="020B0503020204020204" pitchFamily="34" charset="0"/>
                        </a:rPr>
                        <a:t>813</a:t>
                      </a:r>
                    </a:p>
                  </a:txBody>
                  <a:tcPr marL="7581" marR="7581" marT="7581" marB="0" anchor="ctr">
                    <a:lnL w="19050" cap="flat" cmpd="sng" algn="ctr">
                      <a:solidFill>
                        <a:srgbClr val="FFC000"/>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ctr"/>
                      <a:r>
                        <a:rPr lang="en-GB" sz="1500" b="0" i="0" u="none" strike="noStrike" dirty="0">
                          <a:solidFill>
                            <a:srgbClr val="000000"/>
                          </a:solidFill>
                          <a:effectLst/>
                          <a:latin typeface="Corbel" panose="020B0503020204020204" pitchFamily="34" charset="0"/>
                        </a:rPr>
                        <a:t>941</a:t>
                      </a:r>
                    </a:p>
                  </a:txBody>
                  <a:tcPr marL="7581" marR="7581" marT="7581" marB="0" anchor="ctr">
                    <a:lnL w="6350" cap="flat" cmpd="sng" algn="ctr">
                      <a:solidFill>
                        <a:srgbClr val="D9D9D9"/>
                      </a:solidFill>
                      <a:prstDash val="solid"/>
                      <a:round/>
                      <a:headEnd type="none" w="med" len="med"/>
                      <a:tailEnd type="none" w="med" len="med"/>
                    </a:lnL>
                    <a:lnR>
                      <a:noFill/>
                    </a:lnR>
                    <a:lnT>
                      <a:noFill/>
                    </a:lnT>
                    <a:lnB>
                      <a:noFill/>
                    </a:lnB>
                    <a:solidFill>
                      <a:srgbClr val="D9D9D9"/>
                    </a:solidFill>
                  </a:tcPr>
                </a:tc>
                <a:tc>
                  <a:txBody>
                    <a:bodyPr/>
                    <a:lstStyle/>
                    <a:p>
                      <a:pPr algn="ctr" fontAlgn="ctr"/>
                      <a:r>
                        <a:rPr lang="en-GB" sz="1500" b="0" i="0" u="none" strike="noStrike" dirty="0">
                          <a:solidFill>
                            <a:srgbClr val="000000"/>
                          </a:solidFill>
                          <a:effectLst/>
                          <a:latin typeface="Corbel" panose="020B0503020204020204" pitchFamily="34" charset="0"/>
                        </a:rPr>
                        <a:t>15.7%</a:t>
                      </a:r>
                    </a:p>
                  </a:txBody>
                  <a:tcPr marL="7581" marR="7581" marT="7581" marB="0" anchor="ctr">
                    <a:lnL>
                      <a:noFill/>
                    </a:lnL>
                    <a:lnR>
                      <a:noFill/>
                    </a:lnR>
                    <a:lnT>
                      <a:noFill/>
                    </a:lnT>
                    <a:lnB>
                      <a:noFill/>
                    </a:lnB>
                  </a:tcPr>
                </a:tc>
                <a:extLst>
                  <a:ext uri="{0D108BD9-81ED-4DB2-BD59-A6C34878D82A}">
                    <a16:rowId xmlns:a16="http://schemas.microsoft.com/office/drawing/2014/main" xmlns="" val="10009"/>
                  </a:ext>
                </a:extLst>
              </a:tr>
              <a:tr h="197111">
                <a:tc>
                  <a:txBody>
                    <a:bodyPr/>
                    <a:lstStyle/>
                    <a:p>
                      <a:pPr algn="l" rtl="0" fontAlgn="b"/>
                      <a:r>
                        <a:rPr lang="en-GB" sz="1500" b="0" i="0" u="none" strike="noStrike" dirty="0">
                          <a:solidFill>
                            <a:srgbClr val="595959"/>
                          </a:solidFill>
                          <a:effectLst/>
                          <a:latin typeface="Corbel" panose="020B0503020204020204" pitchFamily="34" charset="0"/>
                        </a:rPr>
                        <a:t>- Others </a:t>
                      </a:r>
                    </a:p>
                  </a:txBody>
                  <a:tcPr marL="7581" marR="7581" marT="7581" marB="0" anchor="b">
                    <a:lnL>
                      <a:noFill/>
                    </a:lnL>
                    <a:lnR>
                      <a:noFill/>
                    </a:lnR>
                    <a:lnT>
                      <a:noFill/>
                    </a:lnT>
                    <a:lnB>
                      <a:noFill/>
                    </a:lnB>
                  </a:tcPr>
                </a:tc>
                <a:tc>
                  <a:txBody>
                    <a:bodyPr/>
                    <a:lstStyle/>
                    <a:p>
                      <a:pPr algn="ctr" rtl="0" fontAlgn="ctr"/>
                      <a:r>
                        <a:rPr lang="en-GB" sz="1500" b="0" i="0" u="none" strike="noStrike" dirty="0">
                          <a:solidFill>
                            <a:srgbClr val="595959"/>
                          </a:solidFill>
                          <a:effectLst/>
                          <a:latin typeface="Corbel" panose="020B0503020204020204" pitchFamily="34" charset="0"/>
                        </a:rPr>
                        <a:t>532</a:t>
                      </a:r>
                    </a:p>
                  </a:txBody>
                  <a:tcPr marL="7581" marR="7581" marT="7581" marB="0" anchor="ctr">
                    <a:lnL>
                      <a:noFill/>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ctr"/>
                      <a:r>
                        <a:rPr lang="en-GB" sz="1500" b="0" i="0" u="none" strike="noStrike" dirty="0">
                          <a:solidFill>
                            <a:srgbClr val="000000"/>
                          </a:solidFill>
                          <a:effectLst/>
                          <a:latin typeface="Corbel" panose="020B0503020204020204" pitchFamily="34" charset="0"/>
                        </a:rPr>
                        <a:t>576</a:t>
                      </a:r>
                    </a:p>
                  </a:txBody>
                  <a:tcPr marL="7581" marR="7581" marT="7581" marB="0" anchor="ctr">
                    <a:lnL w="6350" cap="flat" cmpd="sng" algn="ctr">
                      <a:solidFill>
                        <a:srgbClr val="D9D9D9"/>
                      </a:solidFill>
                      <a:prstDash val="solid"/>
                      <a:round/>
                      <a:headEnd type="none" w="med" len="med"/>
                      <a:tailEnd type="none" w="med" len="med"/>
                    </a:lnL>
                    <a:lnR>
                      <a:noFill/>
                    </a:lnR>
                    <a:lnT>
                      <a:noFill/>
                    </a:lnT>
                    <a:lnB>
                      <a:noFill/>
                    </a:lnB>
                    <a:solidFill>
                      <a:srgbClr val="D9D9D9"/>
                    </a:solidFill>
                  </a:tcPr>
                </a:tc>
                <a:tc>
                  <a:txBody>
                    <a:bodyPr/>
                    <a:lstStyle/>
                    <a:p>
                      <a:pPr algn="ctr" fontAlgn="ctr"/>
                      <a:r>
                        <a:rPr lang="en-GB" sz="1500" b="0" i="0" u="none" strike="noStrike" dirty="0">
                          <a:solidFill>
                            <a:srgbClr val="000000"/>
                          </a:solidFill>
                          <a:effectLst/>
                          <a:latin typeface="Corbel" panose="020B0503020204020204" pitchFamily="34" charset="0"/>
                        </a:rPr>
                        <a:t>8.2%</a:t>
                      </a:r>
                    </a:p>
                  </a:txBody>
                  <a:tcPr marL="7581" marR="7581" marT="7581" marB="0" anchor="ctr">
                    <a:lnL>
                      <a:noFill/>
                    </a:lnL>
                    <a:lnR w="19050" cap="flat" cmpd="sng" algn="ctr">
                      <a:solidFill>
                        <a:srgbClr val="FFC000"/>
                      </a:solidFill>
                      <a:prstDash val="solid"/>
                      <a:round/>
                      <a:headEnd type="none" w="med" len="med"/>
                      <a:tailEnd type="none" w="med" len="med"/>
                    </a:lnR>
                    <a:lnT>
                      <a:noFill/>
                    </a:lnT>
                    <a:lnB>
                      <a:noFill/>
                    </a:lnB>
                  </a:tcPr>
                </a:tc>
                <a:tc>
                  <a:txBody>
                    <a:bodyPr/>
                    <a:lstStyle/>
                    <a:p>
                      <a:pPr algn="ctr" rtl="0" fontAlgn="ctr"/>
                      <a:r>
                        <a:rPr lang="en-GB" sz="1500" b="0" i="0" u="none" strike="noStrike" dirty="0">
                          <a:solidFill>
                            <a:srgbClr val="595959"/>
                          </a:solidFill>
                          <a:effectLst/>
                          <a:latin typeface="Corbel" panose="020B0503020204020204" pitchFamily="34" charset="0"/>
                        </a:rPr>
                        <a:t>2,898</a:t>
                      </a:r>
                    </a:p>
                  </a:txBody>
                  <a:tcPr marL="7581" marR="7581" marT="7581" marB="0" anchor="ctr">
                    <a:lnL w="19050" cap="flat" cmpd="sng" algn="ctr">
                      <a:solidFill>
                        <a:srgbClr val="FFC000"/>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ctr"/>
                      <a:r>
                        <a:rPr lang="en-GB" sz="1500" b="0" i="0" u="none" strike="noStrike" dirty="0">
                          <a:solidFill>
                            <a:srgbClr val="000000"/>
                          </a:solidFill>
                          <a:effectLst/>
                          <a:latin typeface="Corbel" panose="020B0503020204020204" pitchFamily="34" charset="0"/>
                        </a:rPr>
                        <a:t>576</a:t>
                      </a:r>
                    </a:p>
                  </a:txBody>
                  <a:tcPr marL="7581" marR="7581" marT="7581" marB="0" anchor="ctr">
                    <a:lnL w="6350" cap="flat" cmpd="sng" algn="ctr">
                      <a:solidFill>
                        <a:srgbClr val="D9D9D9"/>
                      </a:solidFill>
                      <a:prstDash val="solid"/>
                      <a:round/>
                      <a:headEnd type="none" w="med" len="med"/>
                      <a:tailEnd type="none" w="med" len="med"/>
                    </a:lnL>
                    <a:lnR>
                      <a:noFill/>
                    </a:lnR>
                    <a:lnT>
                      <a:noFill/>
                    </a:lnT>
                    <a:lnB>
                      <a:noFill/>
                    </a:lnB>
                    <a:solidFill>
                      <a:srgbClr val="D9D9D9"/>
                    </a:solidFill>
                  </a:tcPr>
                </a:tc>
                <a:tc>
                  <a:txBody>
                    <a:bodyPr/>
                    <a:lstStyle/>
                    <a:p>
                      <a:pPr algn="ctr" fontAlgn="ctr"/>
                      <a:r>
                        <a:rPr lang="en-GB" sz="1500" b="0" i="0" u="none" strike="noStrike" dirty="0">
                          <a:solidFill>
                            <a:srgbClr val="000000"/>
                          </a:solidFill>
                          <a:effectLst/>
                          <a:latin typeface="Corbel" panose="020B0503020204020204" pitchFamily="34" charset="0"/>
                        </a:rPr>
                        <a:t>-80.1%</a:t>
                      </a:r>
                    </a:p>
                  </a:txBody>
                  <a:tcPr marL="7581" marR="7581" marT="7581" marB="0" anchor="ctr">
                    <a:lnL>
                      <a:noFill/>
                    </a:lnL>
                    <a:lnR>
                      <a:noFill/>
                    </a:lnR>
                    <a:lnT>
                      <a:noFill/>
                    </a:lnT>
                    <a:lnB>
                      <a:noFill/>
                    </a:lnB>
                  </a:tcPr>
                </a:tc>
                <a:extLst>
                  <a:ext uri="{0D108BD9-81ED-4DB2-BD59-A6C34878D82A}">
                    <a16:rowId xmlns:a16="http://schemas.microsoft.com/office/drawing/2014/main" xmlns="" val="10010"/>
                  </a:ext>
                </a:extLst>
              </a:tr>
              <a:tr h="197111">
                <a:tc>
                  <a:txBody>
                    <a:bodyPr/>
                    <a:lstStyle/>
                    <a:p>
                      <a:pPr algn="l" rtl="0" fontAlgn="b"/>
                      <a:r>
                        <a:rPr lang="en-GB" sz="1500" b="1" i="0" u="none" strike="noStrike" dirty="0">
                          <a:solidFill>
                            <a:srgbClr val="595959"/>
                          </a:solidFill>
                          <a:effectLst/>
                          <a:latin typeface="Corbel" panose="020B0503020204020204" pitchFamily="34" charset="0"/>
                        </a:rPr>
                        <a:t>Operating Income </a:t>
                      </a:r>
                    </a:p>
                  </a:txBody>
                  <a:tcPr marL="7581" marR="7581" marT="7581" marB="0" anchor="b">
                    <a:lnL>
                      <a:noFill/>
                    </a:lnL>
                    <a:lnR>
                      <a:noFill/>
                    </a:lnR>
                    <a:lnT>
                      <a:noFill/>
                    </a:lnT>
                    <a:lnB>
                      <a:noFill/>
                    </a:lnB>
                  </a:tcPr>
                </a:tc>
                <a:tc>
                  <a:txBody>
                    <a:bodyPr/>
                    <a:lstStyle/>
                    <a:p>
                      <a:pPr algn="ctr" fontAlgn="ctr"/>
                      <a:r>
                        <a:rPr lang="en-GB" sz="1500" b="1" i="0" u="none" strike="noStrike" dirty="0">
                          <a:solidFill>
                            <a:srgbClr val="000000"/>
                          </a:solidFill>
                          <a:effectLst/>
                          <a:latin typeface="Corbel" panose="020B0503020204020204" pitchFamily="34" charset="0"/>
                        </a:rPr>
                        <a:t>34,004</a:t>
                      </a:r>
                    </a:p>
                  </a:txBody>
                  <a:tcPr marL="7581" marR="7581" marT="7581" marB="0" anchor="ctr">
                    <a:lnL>
                      <a:noFill/>
                    </a:lnL>
                    <a:lnR>
                      <a:noFill/>
                    </a:lnR>
                    <a:lnT w="6350" cap="flat" cmpd="sng" algn="ctr">
                      <a:solidFill>
                        <a:srgbClr val="D9D9D9"/>
                      </a:solidFill>
                      <a:prstDash val="solid"/>
                      <a:round/>
                      <a:headEnd type="none" w="med" len="med"/>
                      <a:tailEnd type="none" w="med" len="med"/>
                    </a:lnT>
                    <a:lnB>
                      <a:noFill/>
                    </a:lnB>
                  </a:tcPr>
                </a:tc>
                <a:tc>
                  <a:txBody>
                    <a:bodyPr/>
                    <a:lstStyle/>
                    <a:p>
                      <a:pPr algn="ctr" fontAlgn="ctr"/>
                      <a:r>
                        <a:rPr lang="en-GB" sz="1500" b="1" i="0" u="none" strike="noStrike" dirty="0">
                          <a:solidFill>
                            <a:srgbClr val="000000"/>
                          </a:solidFill>
                          <a:effectLst/>
                          <a:latin typeface="Corbel" panose="020B0503020204020204" pitchFamily="34" charset="0"/>
                        </a:rPr>
                        <a:t>25,810</a:t>
                      </a:r>
                    </a:p>
                  </a:txBody>
                  <a:tcPr marL="7581" marR="7581" marT="7581" marB="0" anchor="ctr">
                    <a:lnL>
                      <a:noFill/>
                    </a:lnL>
                    <a:lnR>
                      <a:noFill/>
                    </a:lnR>
                    <a:lnT>
                      <a:noFill/>
                    </a:lnT>
                    <a:lnB>
                      <a:noFill/>
                    </a:lnB>
                    <a:solidFill>
                      <a:srgbClr val="D9D9D9"/>
                    </a:solidFill>
                  </a:tcPr>
                </a:tc>
                <a:tc>
                  <a:txBody>
                    <a:bodyPr/>
                    <a:lstStyle/>
                    <a:p>
                      <a:pPr algn="ctr" fontAlgn="ctr"/>
                      <a:r>
                        <a:rPr lang="en-GB" sz="1500" b="1" i="0" u="none" strike="noStrike" dirty="0">
                          <a:solidFill>
                            <a:srgbClr val="000000"/>
                          </a:solidFill>
                          <a:effectLst/>
                          <a:latin typeface="Corbel" panose="020B0503020204020204" pitchFamily="34" charset="0"/>
                        </a:rPr>
                        <a:t>-24.1%</a:t>
                      </a:r>
                    </a:p>
                  </a:txBody>
                  <a:tcPr marL="7581" marR="7581" marT="7581" marB="0" anchor="ctr">
                    <a:lnL>
                      <a:noFill/>
                    </a:lnL>
                    <a:lnR w="19050" cap="flat" cmpd="sng" algn="ctr">
                      <a:solidFill>
                        <a:srgbClr val="FFC000"/>
                      </a:solidFill>
                      <a:prstDash val="solid"/>
                      <a:round/>
                      <a:headEnd type="none" w="med" len="med"/>
                      <a:tailEnd type="none" w="med" len="med"/>
                    </a:lnR>
                    <a:lnT>
                      <a:noFill/>
                    </a:lnT>
                    <a:lnB>
                      <a:noFill/>
                    </a:lnB>
                  </a:tcPr>
                </a:tc>
                <a:tc>
                  <a:txBody>
                    <a:bodyPr/>
                    <a:lstStyle/>
                    <a:p>
                      <a:pPr algn="ctr" fontAlgn="ctr"/>
                      <a:r>
                        <a:rPr lang="en-GB" sz="1500" b="1" i="0" u="none" strike="noStrike" dirty="0">
                          <a:solidFill>
                            <a:srgbClr val="000000"/>
                          </a:solidFill>
                          <a:effectLst/>
                          <a:latin typeface="Corbel" panose="020B0503020204020204" pitchFamily="34" charset="0"/>
                        </a:rPr>
                        <a:t>23,118</a:t>
                      </a:r>
                    </a:p>
                  </a:txBody>
                  <a:tcPr marL="7581" marR="7581" marT="7581" marB="0" anchor="ctr">
                    <a:lnL w="19050" cap="flat" cmpd="sng" algn="ctr">
                      <a:solidFill>
                        <a:srgbClr val="FFC000"/>
                      </a:solidFill>
                      <a:prstDash val="solid"/>
                      <a:round/>
                      <a:headEnd type="none" w="med" len="med"/>
                      <a:tailEnd type="none" w="med" len="med"/>
                    </a:lnL>
                    <a:lnR>
                      <a:noFill/>
                    </a:lnR>
                    <a:lnT w="6350" cap="flat" cmpd="sng" algn="ctr">
                      <a:solidFill>
                        <a:srgbClr val="D9D9D9"/>
                      </a:solidFill>
                      <a:prstDash val="solid"/>
                      <a:round/>
                      <a:headEnd type="none" w="med" len="med"/>
                      <a:tailEnd type="none" w="med" len="med"/>
                    </a:lnT>
                    <a:lnB>
                      <a:noFill/>
                    </a:lnB>
                  </a:tcPr>
                </a:tc>
                <a:tc>
                  <a:txBody>
                    <a:bodyPr/>
                    <a:lstStyle/>
                    <a:p>
                      <a:pPr algn="ctr" fontAlgn="ctr"/>
                      <a:r>
                        <a:rPr lang="en-GB" sz="1500" b="1" i="0" u="none" strike="noStrike" dirty="0">
                          <a:solidFill>
                            <a:srgbClr val="000000"/>
                          </a:solidFill>
                          <a:effectLst/>
                          <a:latin typeface="Corbel" panose="020B0503020204020204" pitchFamily="34" charset="0"/>
                        </a:rPr>
                        <a:t>25,810</a:t>
                      </a:r>
                    </a:p>
                  </a:txBody>
                  <a:tcPr marL="7581" marR="7581" marT="7581" marB="0" anchor="ctr">
                    <a:lnL>
                      <a:noFill/>
                    </a:lnL>
                    <a:lnR>
                      <a:noFill/>
                    </a:lnR>
                    <a:lnT>
                      <a:noFill/>
                    </a:lnT>
                    <a:lnB>
                      <a:noFill/>
                    </a:lnB>
                    <a:solidFill>
                      <a:srgbClr val="D9D9D9"/>
                    </a:solidFill>
                  </a:tcPr>
                </a:tc>
                <a:tc>
                  <a:txBody>
                    <a:bodyPr/>
                    <a:lstStyle/>
                    <a:p>
                      <a:pPr algn="ctr" fontAlgn="ctr"/>
                      <a:r>
                        <a:rPr lang="en-GB" sz="1500" b="1" i="0" u="none" strike="noStrike" dirty="0">
                          <a:solidFill>
                            <a:srgbClr val="000000"/>
                          </a:solidFill>
                          <a:effectLst/>
                          <a:latin typeface="Corbel" panose="020B0503020204020204" pitchFamily="34" charset="0"/>
                        </a:rPr>
                        <a:t>11.6%</a:t>
                      </a:r>
                    </a:p>
                  </a:txBody>
                  <a:tcPr marL="7581" marR="7581" marT="7581" marB="0" anchor="ctr">
                    <a:lnL>
                      <a:noFill/>
                    </a:lnL>
                    <a:lnR>
                      <a:noFill/>
                    </a:lnR>
                    <a:lnT>
                      <a:noFill/>
                    </a:lnT>
                    <a:lnB>
                      <a:noFill/>
                    </a:lnB>
                  </a:tcPr>
                </a:tc>
                <a:extLst>
                  <a:ext uri="{0D108BD9-81ED-4DB2-BD59-A6C34878D82A}">
                    <a16:rowId xmlns:a16="http://schemas.microsoft.com/office/drawing/2014/main" xmlns="" val="10011"/>
                  </a:ext>
                </a:extLst>
              </a:tr>
              <a:tr h="197111">
                <a:tc>
                  <a:txBody>
                    <a:bodyPr/>
                    <a:lstStyle/>
                    <a:p>
                      <a:pPr algn="l" rtl="0" fontAlgn="b"/>
                      <a:r>
                        <a:rPr lang="en-GB" sz="1500" b="1" i="0" u="none" strike="noStrike" dirty="0">
                          <a:solidFill>
                            <a:srgbClr val="595959"/>
                          </a:solidFill>
                          <a:effectLst/>
                          <a:latin typeface="Corbel" panose="020B0503020204020204" pitchFamily="34" charset="0"/>
                        </a:rPr>
                        <a:t>Operating Expenses</a:t>
                      </a:r>
                    </a:p>
                  </a:txBody>
                  <a:tcPr marL="7581" marR="7581" marT="7581" marB="0" anchor="b">
                    <a:lnL>
                      <a:noFill/>
                    </a:lnL>
                    <a:lnR>
                      <a:noFill/>
                    </a:lnR>
                    <a:lnT>
                      <a:noFill/>
                    </a:lnT>
                    <a:lnB>
                      <a:noFill/>
                    </a:lnB>
                  </a:tcPr>
                </a:tc>
                <a:tc>
                  <a:txBody>
                    <a:bodyPr/>
                    <a:lstStyle/>
                    <a:p>
                      <a:pPr algn="ctr" fontAlgn="ctr"/>
                      <a:r>
                        <a:rPr lang="en-GB" sz="1500" b="0" i="0" u="none" strike="noStrike" dirty="0">
                          <a:solidFill>
                            <a:srgbClr val="000000"/>
                          </a:solidFill>
                          <a:effectLst/>
                          <a:latin typeface="Corbel" panose="020B0503020204020204" pitchFamily="34" charset="0"/>
                        </a:rPr>
                        <a:t>(19,436)</a:t>
                      </a:r>
                    </a:p>
                  </a:txBody>
                  <a:tcPr marL="7581" marR="7581" marT="7581" marB="0" anchor="ctr">
                    <a:lnL>
                      <a:noFill/>
                    </a:lnL>
                    <a:lnR>
                      <a:noFill/>
                    </a:lnR>
                    <a:lnT>
                      <a:noFill/>
                    </a:lnT>
                    <a:lnB>
                      <a:noFill/>
                    </a:lnB>
                  </a:tcPr>
                </a:tc>
                <a:tc>
                  <a:txBody>
                    <a:bodyPr/>
                    <a:lstStyle/>
                    <a:p>
                      <a:pPr algn="ctr" fontAlgn="ctr"/>
                      <a:r>
                        <a:rPr lang="en-GB" sz="1500" b="0" i="0" u="none" strike="noStrike" dirty="0">
                          <a:solidFill>
                            <a:srgbClr val="000000"/>
                          </a:solidFill>
                          <a:effectLst/>
                          <a:latin typeface="Corbel" panose="020B0503020204020204" pitchFamily="34" charset="0"/>
                        </a:rPr>
                        <a:t>(17,700)</a:t>
                      </a:r>
                    </a:p>
                  </a:txBody>
                  <a:tcPr marL="7581" marR="7581" marT="7581" marB="0" anchor="ctr">
                    <a:lnL>
                      <a:noFill/>
                    </a:lnL>
                    <a:lnR>
                      <a:noFill/>
                    </a:lnR>
                    <a:lnT>
                      <a:noFill/>
                    </a:lnT>
                    <a:lnB>
                      <a:noFill/>
                    </a:lnB>
                    <a:solidFill>
                      <a:srgbClr val="D9D9D9"/>
                    </a:solidFill>
                  </a:tcPr>
                </a:tc>
                <a:tc>
                  <a:txBody>
                    <a:bodyPr/>
                    <a:lstStyle/>
                    <a:p>
                      <a:pPr algn="ctr" fontAlgn="ctr"/>
                      <a:r>
                        <a:rPr lang="en-GB" sz="1500" b="0" i="0" u="none" strike="noStrike" dirty="0">
                          <a:solidFill>
                            <a:srgbClr val="000000"/>
                          </a:solidFill>
                          <a:effectLst/>
                          <a:latin typeface="Corbel" panose="020B0503020204020204" pitchFamily="34" charset="0"/>
                        </a:rPr>
                        <a:t>-8.9%</a:t>
                      </a:r>
                    </a:p>
                  </a:txBody>
                  <a:tcPr marL="7581" marR="7581" marT="7581" marB="0" anchor="ctr">
                    <a:lnL>
                      <a:noFill/>
                    </a:lnL>
                    <a:lnR w="19050" cap="flat" cmpd="sng" algn="ctr">
                      <a:solidFill>
                        <a:srgbClr val="FFC000"/>
                      </a:solidFill>
                      <a:prstDash val="solid"/>
                      <a:round/>
                      <a:headEnd type="none" w="med" len="med"/>
                      <a:tailEnd type="none" w="med" len="med"/>
                    </a:lnR>
                    <a:lnT>
                      <a:noFill/>
                    </a:lnT>
                    <a:lnB>
                      <a:noFill/>
                    </a:lnB>
                  </a:tcPr>
                </a:tc>
                <a:tc>
                  <a:txBody>
                    <a:bodyPr/>
                    <a:lstStyle/>
                    <a:p>
                      <a:pPr algn="ctr" fontAlgn="ctr"/>
                      <a:r>
                        <a:rPr lang="en-GB" sz="1500" b="0" i="0" u="none" strike="noStrike" dirty="0">
                          <a:solidFill>
                            <a:srgbClr val="000000"/>
                          </a:solidFill>
                          <a:effectLst/>
                          <a:latin typeface="Corbel" panose="020B0503020204020204" pitchFamily="34" charset="0"/>
                        </a:rPr>
                        <a:t>(16,251)</a:t>
                      </a:r>
                    </a:p>
                  </a:txBody>
                  <a:tcPr marL="7581" marR="7581" marT="7581" marB="0" anchor="ctr">
                    <a:lnL w="19050" cap="flat" cmpd="sng" algn="ctr">
                      <a:solidFill>
                        <a:srgbClr val="FFC000"/>
                      </a:solidFill>
                      <a:prstDash val="solid"/>
                      <a:round/>
                      <a:headEnd type="none" w="med" len="med"/>
                      <a:tailEnd type="none" w="med" len="med"/>
                    </a:lnL>
                    <a:lnR>
                      <a:noFill/>
                    </a:lnR>
                    <a:lnT>
                      <a:noFill/>
                    </a:lnT>
                    <a:lnB>
                      <a:noFill/>
                    </a:lnB>
                  </a:tcPr>
                </a:tc>
                <a:tc>
                  <a:txBody>
                    <a:bodyPr/>
                    <a:lstStyle/>
                    <a:p>
                      <a:pPr algn="ctr" fontAlgn="ctr"/>
                      <a:r>
                        <a:rPr lang="en-GB" sz="1500" b="0" i="0" u="none" strike="noStrike" dirty="0">
                          <a:solidFill>
                            <a:srgbClr val="000000"/>
                          </a:solidFill>
                          <a:effectLst/>
                          <a:latin typeface="Corbel" panose="020B0503020204020204" pitchFamily="34" charset="0"/>
                        </a:rPr>
                        <a:t>(17,700)</a:t>
                      </a:r>
                    </a:p>
                  </a:txBody>
                  <a:tcPr marL="7581" marR="7581" marT="7581" marB="0" anchor="ctr">
                    <a:lnL>
                      <a:noFill/>
                    </a:lnL>
                    <a:lnR>
                      <a:noFill/>
                    </a:lnR>
                    <a:lnT>
                      <a:noFill/>
                    </a:lnT>
                    <a:lnB>
                      <a:noFill/>
                    </a:lnB>
                    <a:solidFill>
                      <a:srgbClr val="D9D9D9"/>
                    </a:solidFill>
                  </a:tcPr>
                </a:tc>
                <a:tc>
                  <a:txBody>
                    <a:bodyPr/>
                    <a:lstStyle/>
                    <a:p>
                      <a:pPr algn="ctr" fontAlgn="ctr"/>
                      <a:r>
                        <a:rPr lang="en-GB" sz="1500" b="0" i="0" u="none" strike="noStrike" dirty="0">
                          <a:solidFill>
                            <a:srgbClr val="000000"/>
                          </a:solidFill>
                          <a:effectLst/>
                          <a:latin typeface="Corbel" panose="020B0503020204020204" pitchFamily="34" charset="0"/>
                        </a:rPr>
                        <a:t>8.9%</a:t>
                      </a:r>
                    </a:p>
                  </a:txBody>
                  <a:tcPr marL="7581" marR="7581" marT="7581" marB="0" anchor="ctr">
                    <a:lnL>
                      <a:noFill/>
                    </a:lnL>
                    <a:lnR>
                      <a:noFill/>
                    </a:lnR>
                    <a:lnT>
                      <a:noFill/>
                    </a:lnT>
                    <a:lnB>
                      <a:noFill/>
                    </a:lnB>
                  </a:tcPr>
                </a:tc>
                <a:extLst>
                  <a:ext uri="{0D108BD9-81ED-4DB2-BD59-A6C34878D82A}">
                    <a16:rowId xmlns:a16="http://schemas.microsoft.com/office/drawing/2014/main" xmlns="" val="10012"/>
                  </a:ext>
                </a:extLst>
              </a:tr>
              <a:tr h="197111">
                <a:tc>
                  <a:txBody>
                    <a:bodyPr/>
                    <a:lstStyle/>
                    <a:p>
                      <a:pPr algn="l" fontAlgn="ctr"/>
                      <a:endParaRPr lang="en-GB" sz="400" b="0" i="0" u="none" strike="noStrike" dirty="0">
                        <a:solidFill>
                          <a:srgbClr val="000000"/>
                        </a:solidFill>
                        <a:effectLst/>
                        <a:latin typeface="Corbel" panose="020B0503020204020204" pitchFamily="34" charset="0"/>
                      </a:endParaRPr>
                    </a:p>
                  </a:txBody>
                  <a:tcPr marL="7581" marR="7581" marT="7581" marB="0" anchor="ctr">
                    <a:lnL>
                      <a:noFill/>
                    </a:lnL>
                    <a:lnR>
                      <a:noFill/>
                    </a:lnR>
                    <a:lnT>
                      <a:noFill/>
                    </a:lnT>
                    <a:lnB>
                      <a:noFill/>
                    </a:lnB>
                  </a:tcPr>
                </a:tc>
                <a:tc>
                  <a:txBody>
                    <a:bodyPr/>
                    <a:lstStyle/>
                    <a:p>
                      <a:pPr algn="ctr" fontAlgn="ctr"/>
                      <a:endParaRPr lang="en-GB" sz="400" b="0" i="0" u="none" strike="noStrike" dirty="0">
                        <a:solidFill>
                          <a:srgbClr val="000000"/>
                        </a:solidFill>
                        <a:effectLst/>
                        <a:latin typeface="Corbel" panose="020B0503020204020204" pitchFamily="34" charset="0"/>
                      </a:endParaRPr>
                    </a:p>
                  </a:txBody>
                  <a:tcPr marL="7581" marR="7581" marT="7581" marB="0" anchor="ctr">
                    <a:lnL>
                      <a:noFill/>
                    </a:lnL>
                    <a:lnR>
                      <a:noFill/>
                    </a:lnR>
                    <a:lnT>
                      <a:noFill/>
                    </a:lnT>
                    <a:lnB>
                      <a:noFill/>
                    </a:lnB>
                  </a:tcPr>
                </a:tc>
                <a:tc>
                  <a:txBody>
                    <a:bodyPr/>
                    <a:lstStyle/>
                    <a:p>
                      <a:pPr algn="ctr" fontAlgn="ctr"/>
                      <a:r>
                        <a:rPr lang="en-GB" sz="400" b="1" i="0" u="none" strike="noStrike" dirty="0">
                          <a:solidFill>
                            <a:srgbClr val="000000"/>
                          </a:solidFill>
                          <a:effectLst/>
                          <a:latin typeface="Corbel" panose="020B0503020204020204" pitchFamily="34" charset="0"/>
                        </a:rPr>
                        <a:t> </a:t>
                      </a:r>
                    </a:p>
                  </a:txBody>
                  <a:tcPr marL="7581" marR="7581" marT="7581" marB="0" anchor="ctr">
                    <a:lnL>
                      <a:noFill/>
                    </a:lnL>
                    <a:lnR>
                      <a:noFill/>
                    </a:lnR>
                    <a:lnT>
                      <a:noFill/>
                    </a:lnT>
                    <a:lnB>
                      <a:noFill/>
                    </a:lnB>
                    <a:solidFill>
                      <a:srgbClr val="D9D9D9"/>
                    </a:solidFill>
                  </a:tcPr>
                </a:tc>
                <a:tc>
                  <a:txBody>
                    <a:bodyPr/>
                    <a:lstStyle/>
                    <a:p>
                      <a:pPr algn="ctr" fontAlgn="ctr"/>
                      <a:r>
                        <a:rPr lang="en-GB" sz="400" b="0" i="0" u="none" strike="noStrike" dirty="0">
                          <a:solidFill>
                            <a:srgbClr val="000000"/>
                          </a:solidFill>
                          <a:effectLst/>
                          <a:latin typeface="Corbel" panose="020B0503020204020204" pitchFamily="34" charset="0"/>
                        </a:rPr>
                        <a:t> </a:t>
                      </a:r>
                    </a:p>
                  </a:txBody>
                  <a:tcPr marL="7581" marR="7581" marT="7581" marB="0" anchor="ctr">
                    <a:lnL>
                      <a:noFill/>
                    </a:lnL>
                    <a:lnR w="19050" cap="flat" cmpd="sng" algn="ctr">
                      <a:solidFill>
                        <a:srgbClr val="FFC000"/>
                      </a:solidFill>
                      <a:prstDash val="solid"/>
                      <a:round/>
                      <a:headEnd type="none" w="med" len="med"/>
                      <a:tailEnd type="none" w="med" len="med"/>
                    </a:lnR>
                    <a:lnT>
                      <a:noFill/>
                    </a:lnT>
                    <a:lnB>
                      <a:noFill/>
                    </a:lnB>
                  </a:tcPr>
                </a:tc>
                <a:tc>
                  <a:txBody>
                    <a:bodyPr/>
                    <a:lstStyle/>
                    <a:p>
                      <a:pPr algn="ctr" fontAlgn="ctr"/>
                      <a:endParaRPr lang="en-GB" sz="400" b="0" i="0" u="none" strike="noStrike" dirty="0">
                        <a:solidFill>
                          <a:srgbClr val="000000"/>
                        </a:solidFill>
                        <a:effectLst/>
                        <a:latin typeface="Corbel" panose="020B0503020204020204" pitchFamily="34" charset="0"/>
                      </a:endParaRPr>
                    </a:p>
                  </a:txBody>
                  <a:tcPr marL="7581" marR="7581" marT="7581" marB="0" anchor="ctr">
                    <a:lnL w="19050" cap="flat" cmpd="sng" algn="ctr">
                      <a:solidFill>
                        <a:srgbClr val="FFC000"/>
                      </a:solidFill>
                      <a:prstDash val="solid"/>
                      <a:round/>
                      <a:headEnd type="none" w="med" len="med"/>
                      <a:tailEnd type="none" w="med" len="med"/>
                    </a:lnL>
                    <a:lnR>
                      <a:noFill/>
                    </a:lnR>
                    <a:lnT>
                      <a:noFill/>
                    </a:lnT>
                    <a:lnB>
                      <a:noFill/>
                    </a:lnB>
                  </a:tcPr>
                </a:tc>
                <a:tc>
                  <a:txBody>
                    <a:bodyPr/>
                    <a:lstStyle/>
                    <a:p>
                      <a:pPr algn="ctr" fontAlgn="ctr"/>
                      <a:r>
                        <a:rPr lang="en-GB" sz="400" b="1" i="0" u="none" strike="noStrike" dirty="0">
                          <a:solidFill>
                            <a:srgbClr val="000000"/>
                          </a:solidFill>
                          <a:effectLst/>
                          <a:latin typeface="Corbel" panose="020B0503020204020204" pitchFamily="34" charset="0"/>
                        </a:rPr>
                        <a:t> </a:t>
                      </a:r>
                    </a:p>
                  </a:txBody>
                  <a:tcPr marL="7581" marR="7581" marT="7581" marB="0" anchor="ctr">
                    <a:lnL>
                      <a:noFill/>
                    </a:lnL>
                    <a:lnR>
                      <a:noFill/>
                    </a:lnR>
                    <a:lnT>
                      <a:noFill/>
                    </a:lnT>
                    <a:lnB>
                      <a:noFill/>
                    </a:lnB>
                    <a:solidFill>
                      <a:srgbClr val="D9D9D9"/>
                    </a:solidFill>
                  </a:tcPr>
                </a:tc>
                <a:tc>
                  <a:txBody>
                    <a:bodyPr/>
                    <a:lstStyle/>
                    <a:p>
                      <a:pPr algn="ctr" fontAlgn="ctr"/>
                      <a:endParaRPr lang="en-GB" sz="400" b="0" i="0" u="none" strike="noStrike" dirty="0">
                        <a:solidFill>
                          <a:srgbClr val="000000"/>
                        </a:solidFill>
                        <a:effectLst/>
                        <a:latin typeface="Corbel" panose="020B0503020204020204" pitchFamily="34" charset="0"/>
                      </a:endParaRPr>
                    </a:p>
                  </a:txBody>
                  <a:tcPr marL="7581" marR="7581" marT="7581" marB="0" anchor="ctr">
                    <a:lnL>
                      <a:noFill/>
                    </a:lnL>
                    <a:lnR>
                      <a:noFill/>
                    </a:lnR>
                    <a:lnT>
                      <a:noFill/>
                    </a:lnT>
                    <a:lnB>
                      <a:noFill/>
                    </a:lnB>
                  </a:tcPr>
                </a:tc>
                <a:extLst>
                  <a:ext uri="{0D108BD9-81ED-4DB2-BD59-A6C34878D82A}">
                    <a16:rowId xmlns:a16="http://schemas.microsoft.com/office/drawing/2014/main" xmlns="" val="10013"/>
                  </a:ext>
                </a:extLst>
              </a:tr>
              <a:tr h="197111">
                <a:tc>
                  <a:txBody>
                    <a:bodyPr/>
                    <a:lstStyle/>
                    <a:p>
                      <a:pPr algn="l" rtl="0" fontAlgn="b"/>
                      <a:r>
                        <a:rPr lang="en-GB" sz="1500" b="0" i="0" u="none" strike="noStrike" dirty="0">
                          <a:solidFill>
                            <a:srgbClr val="595959"/>
                          </a:solidFill>
                          <a:effectLst/>
                          <a:latin typeface="Corbel" panose="020B0503020204020204" pitchFamily="34" charset="0"/>
                        </a:rPr>
                        <a:t>Net impairment loss on loans</a:t>
                      </a:r>
                    </a:p>
                  </a:txBody>
                  <a:tcPr marL="7581" marR="7581" marT="7581" marB="0" anchor="b">
                    <a:lnL>
                      <a:noFill/>
                    </a:lnL>
                    <a:lnR>
                      <a:noFill/>
                    </a:lnR>
                    <a:lnT>
                      <a:noFill/>
                    </a:lnT>
                    <a:lnB>
                      <a:noFill/>
                    </a:lnB>
                  </a:tcPr>
                </a:tc>
                <a:tc>
                  <a:txBody>
                    <a:bodyPr/>
                    <a:lstStyle/>
                    <a:p>
                      <a:pPr algn="ctr" fontAlgn="ctr"/>
                      <a:r>
                        <a:rPr lang="en-GB" sz="1500" b="0" i="0" u="none" strike="noStrike" dirty="0">
                          <a:solidFill>
                            <a:srgbClr val="000000"/>
                          </a:solidFill>
                          <a:effectLst/>
                          <a:latin typeface="Corbel" panose="020B0503020204020204" pitchFamily="34" charset="0"/>
                        </a:rPr>
                        <a:t>(9,033)</a:t>
                      </a:r>
                    </a:p>
                  </a:txBody>
                  <a:tcPr marL="9525" marR="9525" marT="9525" marB="0" anchor="ctr">
                    <a:lnL>
                      <a:noFill/>
                    </a:lnL>
                    <a:lnR>
                      <a:noFill/>
                    </a:lnR>
                    <a:lnT>
                      <a:noFill/>
                    </a:lnT>
                    <a:lnB>
                      <a:noFill/>
                    </a:lnB>
                  </a:tcPr>
                </a:tc>
                <a:tc>
                  <a:txBody>
                    <a:bodyPr/>
                    <a:lstStyle/>
                    <a:p>
                      <a:pPr algn="ctr" fontAlgn="ctr"/>
                      <a:r>
                        <a:rPr lang="en-GB" sz="1500" b="0" i="0" u="none" strike="noStrike" dirty="0">
                          <a:solidFill>
                            <a:srgbClr val="000000"/>
                          </a:solidFill>
                          <a:effectLst/>
                          <a:latin typeface="Corbel" panose="020B0503020204020204" pitchFamily="34" charset="0"/>
                        </a:rPr>
                        <a:t>(4,598)</a:t>
                      </a:r>
                    </a:p>
                  </a:txBody>
                  <a:tcPr marL="9525" marR="9525" marT="9525" marB="0" anchor="ctr">
                    <a:lnL>
                      <a:noFill/>
                    </a:lnL>
                    <a:lnR>
                      <a:noFill/>
                    </a:lnR>
                    <a:lnT>
                      <a:noFill/>
                    </a:lnT>
                    <a:lnB>
                      <a:noFill/>
                    </a:lnB>
                    <a:solidFill>
                      <a:srgbClr val="D9D9D9"/>
                    </a:solidFill>
                  </a:tcPr>
                </a:tc>
                <a:tc>
                  <a:txBody>
                    <a:bodyPr/>
                    <a:lstStyle/>
                    <a:p>
                      <a:pPr algn="ctr" fontAlgn="ctr"/>
                      <a:r>
                        <a:rPr lang="en-GB" sz="1500" b="0" i="0" u="none" strike="noStrike" dirty="0">
                          <a:solidFill>
                            <a:srgbClr val="000000"/>
                          </a:solidFill>
                          <a:effectLst/>
                          <a:latin typeface="Corbel" panose="020B0503020204020204" pitchFamily="34" charset="0"/>
                        </a:rPr>
                        <a:t>-49.1%</a:t>
                      </a:r>
                    </a:p>
                  </a:txBody>
                  <a:tcPr marL="9525" marR="9525" marT="9525" marB="0" anchor="ctr">
                    <a:lnL>
                      <a:noFill/>
                    </a:lnL>
                    <a:lnR w="19050" cap="flat" cmpd="sng" algn="ctr">
                      <a:solidFill>
                        <a:srgbClr val="FFC000"/>
                      </a:solidFill>
                      <a:prstDash val="solid"/>
                      <a:round/>
                      <a:headEnd type="none" w="med" len="med"/>
                      <a:tailEnd type="none" w="med" len="med"/>
                    </a:lnR>
                    <a:lnT>
                      <a:noFill/>
                    </a:lnT>
                    <a:lnB>
                      <a:noFill/>
                    </a:lnB>
                  </a:tcPr>
                </a:tc>
                <a:tc>
                  <a:txBody>
                    <a:bodyPr/>
                    <a:lstStyle/>
                    <a:p>
                      <a:pPr algn="ctr" fontAlgn="ctr"/>
                      <a:r>
                        <a:rPr lang="en-GB" sz="1500" b="0" i="0" u="none" strike="noStrike" dirty="0">
                          <a:solidFill>
                            <a:srgbClr val="000000"/>
                          </a:solidFill>
                          <a:effectLst/>
                          <a:latin typeface="Corbel" panose="020B0503020204020204" pitchFamily="34" charset="0"/>
                        </a:rPr>
                        <a:t>(4,751)</a:t>
                      </a:r>
                    </a:p>
                  </a:txBody>
                  <a:tcPr marL="9525" marR="9525" marT="9525" marB="0" anchor="ctr">
                    <a:lnL w="19050" cap="flat" cmpd="sng" algn="ctr">
                      <a:solidFill>
                        <a:srgbClr val="FFC000"/>
                      </a:solidFill>
                      <a:prstDash val="solid"/>
                      <a:round/>
                      <a:headEnd type="none" w="med" len="med"/>
                      <a:tailEnd type="none" w="med" len="med"/>
                    </a:lnL>
                    <a:lnR>
                      <a:noFill/>
                    </a:lnR>
                    <a:lnT>
                      <a:noFill/>
                    </a:lnT>
                    <a:lnB>
                      <a:noFill/>
                    </a:lnB>
                  </a:tcPr>
                </a:tc>
                <a:tc>
                  <a:txBody>
                    <a:bodyPr/>
                    <a:lstStyle/>
                    <a:p>
                      <a:pPr algn="ctr" fontAlgn="ctr"/>
                      <a:r>
                        <a:rPr lang="en-GB" sz="1500" b="0" i="0" u="none" strike="noStrike" dirty="0">
                          <a:solidFill>
                            <a:srgbClr val="000000"/>
                          </a:solidFill>
                          <a:effectLst/>
                          <a:latin typeface="Corbel" panose="020B0503020204020204" pitchFamily="34" charset="0"/>
                        </a:rPr>
                        <a:t>(4,598)</a:t>
                      </a:r>
                    </a:p>
                  </a:txBody>
                  <a:tcPr marL="9525" marR="9525" marT="9525" marB="0" anchor="ctr">
                    <a:lnL>
                      <a:noFill/>
                    </a:lnL>
                    <a:lnR>
                      <a:noFill/>
                    </a:lnR>
                    <a:lnT>
                      <a:noFill/>
                    </a:lnT>
                    <a:lnB>
                      <a:noFill/>
                    </a:lnB>
                    <a:solidFill>
                      <a:srgbClr val="D9D9D9"/>
                    </a:solidFill>
                  </a:tcPr>
                </a:tc>
                <a:tc>
                  <a:txBody>
                    <a:bodyPr/>
                    <a:lstStyle/>
                    <a:p>
                      <a:pPr algn="ctr" fontAlgn="ctr"/>
                      <a:r>
                        <a:rPr lang="en-GB" sz="1500" b="0" i="0" u="none" strike="noStrike" dirty="0">
                          <a:solidFill>
                            <a:srgbClr val="000000"/>
                          </a:solidFill>
                          <a:effectLst/>
                          <a:latin typeface="Corbel" panose="020B0503020204020204" pitchFamily="34" charset="0"/>
                        </a:rPr>
                        <a:t>-3.2%</a:t>
                      </a:r>
                    </a:p>
                  </a:txBody>
                  <a:tcPr marL="9525" marR="9525" marT="9525" marB="0" anchor="ctr">
                    <a:lnL>
                      <a:noFill/>
                    </a:lnL>
                    <a:lnR>
                      <a:noFill/>
                    </a:lnR>
                    <a:lnT>
                      <a:noFill/>
                    </a:lnT>
                    <a:lnB>
                      <a:noFill/>
                    </a:lnB>
                  </a:tcPr>
                </a:tc>
                <a:extLst>
                  <a:ext uri="{0D108BD9-81ED-4DB2-BD59-A6C34878D82A}">
                    <a16:rowId xmlns:a16="http://schemas.microsoft.com/office/drawing/2014/main" xmlns="" val="10014"/>
                  </a:ext>
                </a:extLst>
              </a:tr>
              <a:tr h="197111">
                <a:tc>
                  <a:txBody>
                    <a:bodyPr/>
                    <a:lstStyle/>
                    <a:p>
                      <a:pPr algn="l" rtl="0" fontAlgn="b"/>
                      <a:r>
                        <a:rPr lang="en-GB" sz="1500" b="0" i="0" u="none" strike="noStrike" dirty="0">
                          <a:solidFill>
                            <a:srgbClr val="595959"/>
                          </a:solidFill>
                          <a:effectLst/>
                          <a:latin typeface="Corbel" panose="020B0503020204020204" pitchFamily="34" charset="0"/>
                        </a:rPr>
                        <a:t>Other impairment loss</a:t>
                      </a:r>
                    </a:p>
                  </a:txBody>
                  <a:tcPr marL="7581" marR="7581" marT="7581" marB="0" anchor="b">
                    <a:lnL>
                      <a:noFill/>
                    </a:lnL>
                    <a:lnR>
                      <a:noFill/>
                    </a:lnR>
                    <a:lnT>
                      <a:noFill/>
                    </a:lnT>
                    <a:lnB>
                      <a:noFill/>
                    </a:lnB>
                  </a:tcPr>
                </a:tc>
                <a:tc>
                  <a:txBody>
                    <a:bodyPr/>
                    <a:lstStyle/>
                    <a:p>
                      <a:pPr algn="ctr" fontAlgn="ctr"/>
                      <a:r>
                        <a:rPr lang="en-GB" sz="1500" b="0" i="0" u="none" strike="noStrike" dirty="0">
                          <a:solidFill>
                            <a:srgbClr val="000000"/>
                          </a:solidFill>
                          <a:effectLst/>
                          <a:latin typeface="Corbel" panose="020B0503020204020204" pitchFamily="34" charset="0"/>
                        </a:rPr>
                        <a:t>(982)</a:t>
                      </a:r>
                    </a:p>
                  </a:txBody>
                  <a:tcPr marL="9525" marR="9525" marT="9525" marB="0" anchor="ctr">
                    <a:lnL>
                      <a:noFill/>
                    </a:lnL>
                    <a:lnR>
                      <a:noFill/>
                    </a:lnR>
                    <a:lnT>
                      <a:noFill/>
                    </a:lnT>
                    <a:lnB>
                      <a:noFill/>
                    </a:lnB>
                  </a:tcPr>
                </a:tc>
                <a:tc>
                  <a:txBody>
                    <a:bodyPr/>
                    <a:lstStyle/>
                    <a:p>
                      <a:pPr algn="ctr" fontAlgn="ctr"/>
                      <a:r>
                        <a:rPr lang="en-GB" sz="1500" b="0" i="0" u="none" strike="noStrike" dirty="0">
                          <a:solidFill>
                            <a:srgbClr val="000000"/>
                          </a:solidFill>
                          <a:effectLst/>
                          <a:latin typeface="Corbel" panose="020B0503020204020204" pitchFamily="34" charset="0"/>
                        </a:rPr>
                        <a:t>(255)</a:t>
                      </a:r>
                    </a:p>
                  </a:txBody>
                  <a:tcPr marL="9525" marR="9525" marT="9525" marB="0" anchor="ctr">
                    <a:lnL>
                      <a:noFill/>
                    </a:lnL>
                    <a:lnR>
                      <a:noFill/>
                    </a:lnR>
                    <a:lnT>
                      <a:noFill/>
                    </a:lnT>
                    <a:lnB>
                      <a:noFill/>
                    </a:lnB>
                    <a:solidFill>
                      <a:srgbClr val="D9D9D9"/>
                    </a:solidFill>
                  </a:tcPr>
                </a:tc>
                <a:tc>
                  <a:txBody>
                    <a:bodyPr/>
                    <a:lstStyle/>
                    <a:p>
                      <a:pPr algn="ctr" fontAlgn="ctr"/>
                      <a:r>
                        <a:rPr lang="en-GB" sz="1500" b="0" i="0" u="none" strike="noStrike" dirty="0">
                          <a:solidFill>
                            <a:srgbClr val="000000"/>
                          </a:solidFill>
                          <a:effectLst/>
                          <a:latin typeface="Corbel" panose="020B0503020204020204" pitchFamily="34" charset="0"/>
                        </a:rPr>
                        <a:t>74.0%</a:t>
                      </a:r>
                    </a:p>
                  </a:txBody>
                  <a:tcPr marL="9525" marR="9525" marT="9525" marB="0" anchor="ctr">
                    <a:lnL>
                      <a:noFill/>
                    </a:lnL>
                    <a:lnR w="19050" cap="flat" cmpd="sng" algn="ctr">
                      <a:solidFill>
                        <a:srgbClr val="FFC000"/>
                      </a:solidFill>
                      <a:prstDash val="solid"/>
                      <a:round/>
                      <a:headEnd type="none" w="med" len="med"/>
                      <a:tailEnd type="none" w="med" len="med"/>
                    </a:lnR>
                    <a:lnT>
                      <a:noFill/>
                    </a:lnT>
                    <a:lnB>
                      <a:noFill/>
                    </a:lnB>
                  </a:tcPr>
                </a:tc>
                <a:tc>
                  <a:txBody>
                    <a:bodyPr/>
                    <a:lstStyle/>
                    <a:p>
                      <a:pPr algn="ctr" fontAlgn="ctr"/>
                      <a:r>
                        <a:rPr lang="en-GB" sz="1500" b="0" i="0" u="none" strike="noStrike" dirty="0">
                          <a:solidFill>
                            <a:srgbClr val="000000"/>
                          </a:solidFill>
                          <a:effectLst/>
                          <a:latin typeface="Corbel" panose="020B0503020204020204" pitchFamily="34" charset="0"/>
                        </a:rPr>
                        <a:t>(207)</a:t>
                      </a:r>
                    </a:p>
                  </a:txBody>
                  <a:tcPr marL="9525" marR="9525" marT="9525" marB="0" anchor="ctr">
                    <a:lnL w="19050" cap="flat" cmpd="sng" algn="ctr">
                      <a:solidFill>
                        <a:srgbClr val="FFC000"/>
                      </a:solidFill>
                      <a:prstDash val="solid"/>
                      <a:round/>
                      <a:headEnd type="none" w="med" len="med"/>
                      <a:tailEnd type="none" w="med" len="med"/>
                    </a:lnL>
                    <a:lnR>
                      <a:noFill/>
                    </a:lnR>
                    <a:lnT>
                      <a:noFill/>
                    </a:lnT>
                    <a:lnB>
                      <a:noFill/>
                    </a:lnB>
                  </a:tcPr>
                </a:tc>
                <a:tc>
                  <a:txBody>
                    <a:bodyPr/>
                    <a:lstStyle/>
                    <a:p>
                      <a:pPr algn="ctr" fontAlgn="ctr"/>
                      <a:r>
                        <a:rPr lang="en-GB" sz="1500" b="0" i="0" u="none" strike="noStrike" dirty="0">
                          <a:solidFill>
                            <a:srgbClr val="000000"/>
                          </a:solidFill>
                          <a:effectLst/>
                          <a:latin typeface="Corbel" panose="020B0503020204020204" pitchFamily="34" charset="0"/>
                        </a:rPr>
                        <a:t>(255)</a:t>
                      </a:r>
                    </a:p>
                  </a:txBody>
                  <a:tcPr marL="9525" marR="9525" marT="9525" marB="0" anchor="ctr">
                    <a:lnL>
                      <a:noFill/>
                    </a:lnL>
                    <a:lnR>
                      <a:noFill/>
                    </a:lnR>
                    <a:lnT>
                      <a:noFill/>
                    </a:lnT>
                    <a:lnB>
                      <a:noFill/>
                    </a:lnB>
                    <a:solidFill>
                      <a:srgbClr val="D9D9D9"/>
                    </a:solidFill>
                  </a:tcPr>
                </a:tc>
                <a:tc>
                  <a:txBody>
                    <a:bodyPr/>
                    <a:lstStyle/>
                    <a:p>
                      <a:pPr algn="ctr" fontAlgn="ctr"/>
                      <a:r>
                        <a:rPr lang="en-GB" sz="1500" b="0" i="0" u="none" strike="noStrike" dirty="0">
                          <a:solidFill>
                            <a:srgbClr val="000000"/>
                          </a:solidFill>
                          <a:effectLst/>
                          <a:latin typeface="Corbel" panose="020B0503020204020204" pitchFamily="34" charset="0"/>
                        </a:rPr>
                        <a:t>23.3%</a:t>
                      </a:r>
                    </a:p>
                  </a:txBody>
                  <a:tcPr marL="9525" marR="9525" marT="9525" marB="0" anchor="ctr">
                    <a:lnL>
                      <a:noFill/>
                    </a:lnL>
                    <a:lnR>
                      <a:noFill/>
                    </a:lnR>
                    <a:lnT>
                      <a:noFill/>
                    </a:lnT>
                    <a:lnB>
                      <a:noFill/>
                    </a:lnB>
                  </a:tcPr>
                </a:tc>
                <a:extLst>
                  <a:ext uri="{0D108BD9-81ED-4DB2-BD59-A6C34878D82A}">
                    <a16:rowId xmlns:a16="http://schemas.microsoft.com/office/drawing/2014/main" xmlns="" val="10015"/>
                  </a:ext>
                </a:extLst>
              </a:tr>
              <a:tr h="394221">
                <a:tc>
                  <a:txBody>
                    <a:bodyPr/>
                    <a:lstStyle/>
                    <a:p>
                      <a:pPr algn="l" rtl="0" fontAlgn="b"/>
                      <a:r>
                        <a:rPr lang="en-GB" sz="1500" b="0" i="0" u="none" strike="noStrike" dirty="0">
                          <a:solidFill>
                            <a:srgbClr val="595959"/>
                          </a:solidFill>
                          <a:effectLst/>
                          <a:latin typeface="Corbel" panose="020B0503020204020204" pitchFamily="34" charset="0"/>
                        </a:rPr>
                        <a:t>Net gains/(losses) from fin.  instruments at fair value</a:t>
                      </a:r>
                    </a:p>
                  </a:txBody>
                  <a:tcPr marL="7581" marR="7581" marT="7581" marB="0" anchor="b">
                    <a:lnL>
                      <a:noFill/>
                    </a:lnL>
                    <a:lnR>
                      <a:noFill/>
                    </a:lnR>
                    <a:lnT>
                      <a:noFill/>
                    </a:lnT>
                    <a:lnB>
                      <a:noFill/>
                    </a:lnB>
                  </a:tcPr>
                </a:tc>
                <a:tc>
                  <a:txBody>
                    <a:bodyPr/>
                    <a:lstStyle/>
                    <a:p>
                      <a:pPr algn="ctr" fontAlgn="ctr"/>
                      <a:r>
                        <a:rPr lang="en-GB" sz="1500" b="0" i="0" u="none" strike="noStrike" dirty="0">
                          <a:solidFill>
                            <a:srgbClr val="000000"/>
                          </a:solidFill>
                          <a:effectLst/>
                          <a:latin typeface="Corbel" panose="020B0503020204020204" pitchFamily="34" charset="0"/>
                        </a:rPr>
                        <a:t>9</a:t>
                      </a:r>
                    </a:p>
                  </a:txBody>
                  <a:tcPr marL="7581" marR="7581" marT="7581" marB="0" anchor="ctr">
                    <a:lnL>
                      <a:noFill/>
                    </a:lnL>
                    <a:lnR>
                      <a:noFill/>
                    </a:lnR>
                    <a:lnT>
                      <a:noFill/>
                    </a:lnT>
                    <a:lnB>
                      <a:noFill/>
                    </a:lnB>
                  </a:tcPr>
                </a:tc>
                <a:tc>
                  <a:txBody>
                    <a:bodyPr/>
                    <a:lstStyle/>
                    <a:p>
                      <a:pPr algn="ctr" fontAlgn="ctr"/>
                      <a:r>
                        <a:rPr lang="en-GB" sz="1500" b="0" i="0" u="none" strike="noStrike" dirty="0">
                          <a:solidFill>
                            <a:srgbClr val="000000"/>
                          </a:solidFill>
                          <a:effectLst/>
                          <a:latin typeface="Corbel" panose="020B0503020204020204" pitchFamily="34" charset="0"/>
                        </a:rPr>
                        <a:t>0</a:t>
                      </a:r>
                    </a:p>
                  </a:txBody>
                  <a:tcPr marL="7581" marR="7581" marT="7581" marB="0" anchor="ctr">
                    <a:lnL>
                      <a:noFill/>
                    </a:lnL>
                    <a:lnR>
                      <a:noFill/>
                    </a:lnR>
                    <a:lnT>
                      <a:noFill/>
                    </a:lnT>
                    <a:lnB>
                      <a:noFill/>
                    </a:lnB>
                    <a:solidFill>
                      <a:srgbClr val="D9D9D9"/>
                    </a:solidFill>
                  </a:tcPr>
                </a:tc>
                <a:tc>
                  <a:txBody>
                    <a:bodyPr/>
                    <a:lstStyle/>
                    <a:p>
                      <a:pPr algn="ctr" fontAlgn="ctr"/>
                      <a:r>
                        <a:rPr lang="en-GB" sz="1500" b="0" i="0" u="none" strike="noStrike" dirty="0">
                          <a:solidFill>
                            <a:srgbClr val="000000"/>
                          </a:solidFill>
                          <a:effectLst/>
                          <a:latin typeface="Corbel" panose="020B0503020204020204" pitchFamily="34" charset="0"/>
                        </a:rPr>
                        <a:t>n/a</a:t>
                      </a:r>
                    </a:p>
                  </a:txBody>
                  <a:tcPr marL="7581" marR="7581" marT="7581" marB="0" anchor="ctr">
                    <a:lnL>
                      <a:noFill/>
                    </a:lnL>
                    <a:lnR w="19050" cap="flat" cmpd="sng" algn="ctr">
                      <a:solidFill>
                        <a:srgbClr val="FFC000"/>
                      </a:solidFill>
                      <a:prstDash val="solid"/>
                      <a:round/>
                      <a:headEnd type="none" w="med" len="med"/>
                      <a:tailEnd type="none" w="med" len="med"/>
                    </a:lnR>
                    <a:lnT>
                      <a:noFill/>
                    </a:lnT>
                    <a:lnB>
                      <a:noFill/>
                    </a:lnB>
                  </a:tcPr>
                </a:tc>
                <a:tc>
                  <a:txBody>
                    <a:bodyPr/>
                    <a:lstStyle/>
                    <a:p>
                      <a:pPr algn="ctr" fontAlgn="ctr"/>
                      <a:r>
                        <a:rPr lang="en-GB" sz="1500" b="0" i="0" u="none" strike="noStrike" dirty="0">
                          <a:solidFill>
                            <a:srgbClr val="000000"/>
                          </a:solidFill>
                          <a:effectLst/>
                          <a:latin typeface="Corbel" panose="020B0503020204020204" pitchFamily="34" charset="0"/>
                        </a:rPr>
                        <a:t>0</a:t>
                      </a:r>
                    </a:p>
                  </a:txBody>
                  <a:tcPr marL="7581" marR="7581" marT="7581" marB="0" anchor="ctr">
                    <a:lnL w="19050" cap="flat" cmpd="sng" algn="ctr">
                      <a:solidFill>
                        <a:srgbClr val="FFC000"/>
                      </a:solidFill>
                      <a:prstDash val="solid"/>
                      <a:round/>
                      <a:headEnd type="none" w="med" len="med"/>
                      <a:tailEnd type="none" w="med" len="med"/>
                    </a:lnL>
                    <a:lnR>
                      <a:noFill/>
                    </a:lnR>
                    <a:lnT>
                      <a:noFill/>
                    </a:lnT>
                    <a:lnB>
                      <a:noFill/>
                    </a:lnB>
                  </a:tcPr>
                </a:tc>
                <a:tc>
                  <a:txBody>
                    <a:bodyPr/>
                    <a:lstStyle/>
                    <a:p>
                      <a:pPr algn="ctr" fontAlgn="ctr"/>
                      <a:r>
                        <a:rPr lang="en-GB" sz="1500" b="0" i="0" u="none" strike="noStrike" dirty="0">
                          <a:solidFill>
                            <a:srgbClr val="000000"/>
                          </a:solidFill>
                          <a:effectLst/>
                          <a:latin typeface="Corbel" panose="020B0503020204020204" pitchFamily="34" charset="0"/>
                        </a:rPr>
                        <a:t>0</a:t>
                      </a:r>
                    </a:p>
                  </a:txBody>
                  <a:tcPr marL="7581" marR="7581" marT="7581" marB="0" anchor="ctr">
                    <a:lnL>
                      <a:noFill/>
                    </a:lnL>
                    <a:lnR>
                      <a:noFill/>
                    </a:lnR>
                    <a:lnT>
                      <a:noFill/>
                    </a:lnT>
                    <a:lnB>
                      <a:noFill/>
                    </a:lnB>
                    <a:solidFill>
                      <a:srgbClr val="D9D9D9"/>
                    </a:solidFill>
                  </a:tcPr>
                </a:tc>
                <a:tc>
                  <a:txBody>
                    <a:bodyPr/>
                    <a:lstStyle/>
                    <a:p>
                      <a:pPr algn="ctr" fontAlgn="ctr"/>
                      <a:r>
                        <a:rPr lang="en-GB" sz="1500" b="0" i="0" u="none" strike="noStrike" dirty="0">
                          <a:solidFill>
                            <a:srgbClr val="000000"/>
                          </a:solidFill>
                          <a:effectLst/>
                          <a:latin typeface="Corbel" panose="020B0503020204020204" pitchFamily="34" charset="0"/>
                        </a:rPr>
                        <a:t>n/a</a:t>
                      </a:r>
                    </a:p>
                  </a:txBody>
                  <a:tcPr marL="7581" marR="7581" marT="7581" marB="0" anchor="ctr">
                    <a:lnL>
                      <a:noFill/>
                    </a:lnL>
                    <a:lnR>
                      <a:noFill/>
                    </a:lnR>
                    <a:lnT>
                      <a:noFill/>
                    </a:lnT>
                    <a:lnB>
                      <a:noFill/>
                    </a:lnB>
                  </a:tcPr>
                </a:tc>
                <a:extLst>
                  <a:ext uri="{0D108BD9-81ED-4DB2-BD59-A6C34878D82A}">
                    <a16:rowId xmlns:a16="http://schemas.microsoft.com/office/drawing/2014/main" xmlns="" val="10016"/>
                  </a:ext>
                </a:extLst>
              </a:tr>
              <a:tr h="197111">
                <a:tc>
                  <a:txBody>
                    <a:bodyPr/>
                    <a:lstStyle/>
                    <a:p>
                      <a:pPr algn="l" rtl="0" fontAlgn="b"/>
                      <a:r>
                        <a:rPr lang="en-GB" sz="1500" b="0" i="1" u="none" strike="noStrike" dirty="0">
                          <a:solidFill>
                            <a:srgbClr val="595959"/>
                          </a:solidFill>
                          <a:effectLst/>
                          <a:latin typeface="Corbel" panose="020B0503020204020204" pitchFamily="34" charset="0"/>
                        </a:rPr>
                        <a:t>Share of Post tax result of Associate</a:t>
                      </a:r>
                    </a:p>
                  </a:txBody>
                  <a:tcPr marL="7581" marR="7581" marT="7581" marB="0" anchor="b">
                    <a:lnL w="12700" cap="flat" cmpd="sng" algn="ctr">
                      <a:solidFill>
                        <a:srgbClr val="FFFFFF"/>
                      </a:solidFill>
                      <a:prstDash val="solid"/>
                      <a:round/>
                      <a:headEnd type="none" w="med" len="med"/>
                      <a:tailEnd type="none" w="med" len="med"/>
                    </a:lnL>
                    <a:lnR>
                      <a:noFill/>
                    </a:lnR>
                    <a:lnT>
                      <a:noFill/>
                    </a:lnT>
                    <a:lnB w="19050" cap="flat" cmpd="sng" algn="ctr">
                      <a:solidFill>
                        <a:srgbClr val="FFC000"/>
                      </a:solidFill>
                      <a:prstDash val="solid"/>
                      <a:round/>
                      <a:headEnd type="none" w="med" len="med"/>
                      <a:tailEnd type="none" w="med" len="med"/>
                    </a:lnB>
                  </a:tcPr>
                </a:tc>
                <a:tc>
                  <a:txBody>
                    <a:bodyPr/>
                    <a:lstStyle/>
                    <a:p>
                      <a:pPr algn="ctr" fontAlgn="ctr"/>
                      <a:r>
                        <a:rPr lang="en-GB" sz="1500" b="0" i="0" u="none" strike="noStrike" dirty="0">
                          <a:solidFill>
                            <a:srgbClr val="000000"/>
                          </a:solidFill>
                          <a:effectLst/>
                          <a:latin typeface="Corbel" panose="020B0503020204020204" pitchFamily="34" charset="0"/>
                        </a:rPr>
                        <a:t>58</a:t>
                      </a:r>
                    </a:p>
                  </a:txBody>
                  <a:tcPr marL="7581" marR="7581" marT="7581" marB="0" anchor="ctr">
                    <a:lnL>
                      <a:noFill/>
                    </a:lnL>
                    <a:lnR>
                      <a:noFill/>
                    </a:lnR>
                    <a:lnT>
                      <a:noFill/>
                    </a:lnT>
                    <a:lnB w="19050" cap="flat" cmpd="sng" algn="ctr">
                      <a:solidFill>
                        <a:srgbClr val="FFC000"/>
                      </a:solidFill>
                      <a:prstDash val="solid"/>
                      <a:round/>
                      <a:headEnd type="none" w="med" len="med"/>
                      <a:tailEnd type="none" w="med" len="med"/>
                    </a:lnB>
                  </a:tcPr>
                </a:tc>
                <a:tc>
                  <a:txBody>
                    <a:bodyPr/>
                    <a:lstStyle/>
                    <a:p>
                      <a:pPr algn="ctr" fontAlgn="ctr"/>
                      <a:r>
                        <a:rPr lang="en-GB" sz="1500" b="0" i="0" u="none" strike="noStrike" dirty="0">
                          <a:solidFill>
                            <a:srgbClr val="000000"/>
                          </a:solidFill>
                          <a:effectLst/>
                          <a:latin typeface="Corbel" panose="020B0503020204020204" pitchFamily="34" charset="0"/>
                        </a:rPr>
                        <a:t>0</a:t>
                      </a:r>
                    </a:p>
                  </a:txBody>
                  <a:tcPr marL="7581" marR="7581" marT="7581" marB="0" anchor="ctr">
                    <a:lnL>
                      <a:noFill/>
                    </a:lnL>
                    <a:lnR>
                      <a:noFill/>
                    </a:lnR>
                    <a:lnT>
                      <a:noFill/>
                    </a:lnT>
                    <a:lnB w="19050" cap="flat" cmpd="sng" algn="ctr">
                      <a:solidFill>
                        <a:srgbClr val="FFC000"/>
                      </a:solidFill>
                      <a:prstDash val="solid"/>
                      <a:round/>
                      <a:headEnd type="none" w="med" len="med"/>
                      <a:tailEnd type="none" w="med" len="med"/>
                    </a:lnB>
                    <a:solidFill>
                      <a:srgbClr val="D9D9D9"/>
                    </a:solidFill>
                  </a:tcPr>
                </a:tc>
                <a:tc>
                  <a:txBody>
                    <a:bodyPr/>
                    <a:lstStyle/>
                    <a:p>
                      <a:pPr algn="ctr" fontAlgn="ctr"/>
                      <a:r>
                        <a:rPr lang="en-GB" sz="1500" b="0" i="0" u="none" strike="noStrike" dirty="0">
                          <a:solidFill>
                            <a:srgbClr val="000000"/>
                          </a:solidFill>
                          <a:effectLst/>
                          <a:latin typeface="Corbel" panose="020B0503020204020204" pitchFamily="34" charset="0"/>
                        </a:rPr>
                        <a:t>n/a</a:t>
                      </a:r>
                    </a:p>
                  </a:txBody>
                  <a:tcPr marL="7581" marR="7581" marT="7581" marB="0" anchor="ctr">
                    <a:lnL>
                      <a:noFill/>
                    </a:lnL>
                    <a:lnR w="19050" cap="flat" cmpd="sng" algn="ctr">
                      <a:solidFill>
                        <a:srgbClr val="FFC000"/>
                      </a:solidFill>
                      <a:prstDash val="solid"/>
                      <a:round/>
                      <a:headEnd type="none" w="med" len="med"/>
                      <a:tailEnd type="none" w="med" len="med"/>
                    </a:lnR>
                    <a:lnT>
                      <a:noFill/>
                    </a:lnT>
                    <a:lnB w="19050" cap="flat" cmpd="sng" algn="ctr">
                      <a:solidFill>
                        <a:srgbClr val="FFC000"/>
                      </a:solidFill>
                      <a:prstDash val="solid"/>
                      <a:round/>
                      <a:headEnd type="none" w="med" len="med"/>
                      <a:tailEnd type="none" w="med" len="med"/>
                    </a:lnB>
                  </a:tcPr>
                </a:tc>
                <a:tc>
                  <a:txBody>
                    <a:bodyPr/>
                    <a:lstStyle/>
                    <a:p>
                      <a:pPr algn="ctr" fontAlgn="ctr"/>
                      <a:r>
                        <a:rPr lang="en-GB" sz="1500" b="0" i="0" u="none" strike="noStrike" dirty="0">
                          <a:solidFill>
                            <a:srgbClr val="000000"/>
                          </a:solidFill>
                          <a:effectLst/>
                          <a:latin typeface="Corbel" panose="020B0503020204020204" pitchFamily="34" charset="0"/>
                        </a:rPr>
                        <a:t>75</a:t>
                      </a:r>
                    </a:p>
                  </a:txBody>
                  <a:tcPr marL="7581" marR="7581" marT="7581" marB="0" anchor="ctr">
                    <a:lnL w="19050" cap="flat" cmpd="sng" algn="ctr">
                      <a:solidFill>
                        <a:srgbClr val="FFC000"/>
                      </a:solidFill>
                      <a:prstDash val="solid"/>
                      <a:round/>
                      <a:headEnd type="none" w="med" len="med"/>
                      <a:tailEnd type="none" w="med" len="med"/>
                    </a:lnL>
                    <a:lnR>
                      <a:noFill/>
                    </a:lnR>
                    <a:lnT>
                      <a:noFill/>
                    </a:lnT>
                    <a:lnB w="19050" cap="flat" cmpd="sng" algn="ctr">
                      <a:solidFill>
                        <a:srgbClr val="FFC000"/>
                      </a:solidFill>
                      <a:prstDash val="solid"/>
                      <a:round/>
                      <a:headEnd type="none" w="med" len="med"/>
                      <a:tailEnd type="none" w="med" len="med"/>
                    </a:lnB>
                  </a:tcPr>
                </a:tc>
                <a:tc>
                  <a:txBody>
                    <a:bodyPr/>
                    <a:lstStyle/>
                    <a:p>
                      <a:pPr algn="ctr" fontAlgn="ctr"/>
                      <a:r>
                        <a:rPr lang="en-GB" sz="1500" b="0" i="0" u="none" strike="noStrike" dirty="0">
                          <a:solidFill>
                            <a:srgbClr val="000000"/>
                          </a:solidFill>
                          <a:effectLst/>
                          <a:latin typeface="Corbel" panose="020B0503020204020204" pitchFamily="34" charset="0"/>
                        </a:rPr>
                        <a:t>0</a:t>
                      </a:r>
                    </a:p>
                  </a:txBody>
                  <a:tcPr marL="7581" marR="7581" marT="7581" marB="0" anchor="ctr">
                    <a:lnL>
                      <a:noFill/>
                    </a:lnL>
                    <a:lnR>
                      <a:noFill/>
                    </a:lnR>
                    <a:lnT>
                      <a:noFill/>
                    </a:lnT>
                    <a:lnB w="19050" cap="flat" cmpd="sng" algn="ctr">
                      <a:solidFill>
                        <a:srgbClr val="FFC000"/>
                      </a:solidFill>
                      <a:prstDash val="solid"/>
                      <a:round/>
                      <a:headEnd type="none" w="med" len="med"/>
                      <a:tailEnd type="none" w="med" len="med"/>
                    </a:lnB>
                    <a:solidFill>
                      <a:srgbClr val="D9D9D9"/>
                    </a:solidFill>
                  </a:tcPr>
                </a:tc>
                <a:tc>
                  <a:txBody>
                    <a:bodyPr/>
                    <a:lstStyle/>
                    <a:p>
                      <a:pPr algn="ctr" fontAlgn="ctr"/>
                      <a:r>
                        <a:rPr lang="en-GB" sz="1500" b="0" i="0" u="none" strike="noStrike" dirty="0">
                          <a:solidFill>
                            <a:srgbClr val="000000"/>
                          </a:solidFill>
                          <a:effectLst/>
                          <a:latin typeface="Corbel" panose="020B0503020204020204" pitchFamily="34" charset="0"/>
                        </a:rPr>
                        <a:t>n/a</a:t>
                      </a:r>
                    </a:p>
                  </a:txBody>
                  <a:tcPr marL="7581" marR="7581" marT="7581" marB="0" anchor="ctr">
                    <a:lnL>
                      <a:noFill/>
                    </a:lnL>
                    <a:lnR>
                      <a:noFill/>
                    </a:lnR>
                    <a:lnT>
                      <a:noFill/>
                    </a:lnT>
                    <a:lnB w="19050" cap="flat" cmpd="sng" algn="ctr">
                      <a:solidFill>
                        <a:srgbClr val="FFC000"/>
                      </a:solidFill>
                      <a:prstDash val="solid"/>
                      <a:round/>
                      <a:headEnd type="none" w="med" len="med"/>
                      <a:tailEnd type="none" w="med" len="med"/>
                    </a:lnB>
                  </a:tcPr>
                </a:tc>
                <a:extLst>
                  <a:ext uri="{0D108BD9-81ED-4DB2-BD59-A6C34878D82A}">
                    <a16:rowId xmlns:a16="http://schemas.microsoft.com/office/drawing/2014/main" xmlns="" val="10017"/>
                  </a:ext>
                </a:extLst>
              </a:tr>
              <a:tr h="197111">
                <a:tc>
                  <a:txBody>
                    <a:bodyPr/>
                    <a:lstStyle/>
                    <a:p>
                      <a:pPr algn="l" rtl="0" fontAlgn="b"/>
                      <a:r>
                        <a:rPr lang="en-GB" sz="1500" b="1" i="0" u="none" strike="noStrike" dirty="0">
                          <a:solidFill>
                            <a:srgbClr val="595959"/>
                          </a:solidFill>
                          <a:effectLst/>
                          <a:latin typeface="Corbel" panose="020B0503020204020204" pitchFamily="34" charset="0"/>
                        </a:rPr>
                        <a:t>PBT </a:t>
                      </a:r>
                    </a:p>
                  </a:txBody>
                  <a:tcPr marL="7581" marR="7581" marT="7581" marB="0" anchor="b">
                    <a:lnL>
                      <a:noFill/>
                    </a:lnL>
                    <a:lnR>
                      <a:noFill/>
                    </a:lnR>
                    <a:lnT w="19050" cap="flat" cmpd="sng" algn="ctr">
                      <a:solidFill>
                        <a:srgbClr val="FFC000"/>
                      </a:solidFill>
                      <a:prstDash val="solid"/>
                      <a:round/>
                      <a:headEnd type="none" w="med" len="med"/>
                      <a:tailEnd type="none" w="med" len="med"/>
                    </a:lnT>
                    <a:lnB w="9525" cap="flat" cmpd="sng" algn="ctr">
                      <a:solidFill>
                        <a:srgbClr val="FFC000"/>
                      </a:solidFill>
                      <a:prstDash val="solid"/>
                      <a:round/>
                      <a:headEnd type="none" w="med" len="med"/>
                      <a:tailEnd type="none" w="med" len="med"/>
                    </a:lnB>
                  </a:tcPr>
                </a:tc>
                <a:tc>
                  <a:txBody>
                    <a:bodyPr/>
                    <a:lstStyle/>
                    <a:p>
                      <a:pPr algn="ctr" fontAlgn="ctr"/>
                      <a:r>
                        <a:rPr lang="en-GB" sz="1500" b="1" i="0" u="none" strike="noStrike" dirty="0">
                          <a:solidFill>
                            <a:srgbClr val="000000"/>
                          </a:solidFill>
                          <a:effectLst/>
                          <a:latin typeface="Corbel" panose="020B0503020204020204" pitchFamily="34" charset="0"/>
                        </a:rPr>
                        <a:t>4,621</a:t>
                      </a:r>
                    </a:p>
                  </a:txBody>
                  <a:tcPr marL="7581" marR="7581" marT="7581" marB="0" anchor="ctr">
                    <a:lnL>
                      <a:noFill/>
                    </a:lnL>
                    <a:lnR>
                      <a:noFill/>
                    </a:lnR>
                    <a:lnT w="19050" cap="flat" cmpd="sng" algn="ctr">
                      <a:solidFill>
                        <a:srgbClr val="FFC000"/>
                      </a:solidFill>
                      <a:prstDash val="solid"/>
                      <a:round/>
                      <a:headEnd type="none" w="med" len="med"/>
                      <a:tailEnd type="none" w="med" len="med"/>
                    </a:lnT>
                    <a:lnB w="9525" cap="flat" cmpd="sng" algn="ctr">
                      <a:solidFill>
                        <a:srgbClr val="FFC000"/>
                      </a:solidFill>
                      <a:prstDash val="solid"/>
                      <a:round/>
                      <a:headEnd type="none" w="med" len="med"/>
                      <a:tailEnd type="none" w="med" len="med"/>
                    </a:lnB>
                  </a:tcPr>
                </a:tc>
                <a:tc>
                  <a:txBody>
                    <a:bodyPr/>
                    <a:lstStyle/>
                    <a:p>
                      <a:pPr algn="ctr" fontAlgn="ctr"/>
                      <a:r>
                        <a:rPr lang="en-GB" sz="1500" b="1" i="0" u="none" strike="noStrike" dirty="0">
                          <a:solidFill>
                            <a:srgbClr val="000000"/>
                          </a:solidFill>
                          <a:effectLst/>
                          <a:latin typeface="Corbel" panose="020B0503020204020204" pitchFamily="34" charset="0"/>
                        </a:rPr>
                        <a:t>3,256</a:t>
                      </a:r>
                    </a:p>
                  </a:txBody>
                  <a:tcPr marL="7581" marR="7581" marT="7581" marB="0" anchor="ctr">
                    <a:lnL>
                      <a:noFill/>
                    </a:lnL>
                    <a:lnR>
                      <a:noFill/>
                    </a:lnR>
                    <a:lnT w="19050" cap="flat" cmpd="sng" algn="ctr">
                      <a:solidFill>
                        <a:srgbClr val="FFC000"/>
                      </a:solidFill>
                      <a:prstDash val="solid"/>
                      <a:round/>
                      <a:headEnd type="none" w="med" len="med"/>
                      <a:tailEnd type="none" w="med" len="med"/>
                    </a:lnT>
                    <a:lnB w="9525" cap="flat" cmpd="sng" algn="ctr">
                      <a:solidFill>
                        <a:srgbClr val="FFC000"/>
                      </a:solidFill>
                      <a:prstDash val="solid"/>
                      <a:round/>
                      <a:headEnd type="none" w="med" len="med"/>
                      <a:tailEnd type="none" w="med" len="med"/>
                    </a:lnB>
                    <a:solidFill>
                      <a:srgbClr val="D9D9D9"/>
                    </a:solidFill>
                  </a:tcPr>
                </a:tc>
                <a:tc>
                  <a:txBody>
                    <a:bodyPr/>
                    <a:lstStyle/>
                    <a:p>
                      <a:pPr algn="ctr" fontAlgn="ctr"/>
                      <a:r>
                        <a:rPr lang="en-GB" sz="1500" b="1" i="0" u="none" strike="noStrike" dirty="0">
                          <a:solidFill>
                            <a:srgbClr val="000000"/>
                          </a:solidFill>
                          <a:effectLst/>
                          <a:latin typeface="Corbel" panose="020B0503020204020204" pitchFamily="34" charset="0"/>
                        </a:rPr>
                        <a:t>-29.5%</a:t>
                      </a:r>
                    </a:p>
                  </a:txBody>
                  <a:tcPr marL="7581" marR="7581" marT="7581" marB="0" anchor="ctr">
                    <a:lnL>
                      <a:noFill/>
                    </a:lnL>
                    <a:lnR w="190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9525" cap="flat" cmpd="sng" algn="ctr">
                      <a:solidFill>
                        <a:srgbClr val="FFC000"/>
                      </a:solidFill>
                      <a:prstDash val="solid"/>
                      <a:round/>
                      <a:headEnd type="none" w="med" len="med"/>
                      <a:tailEnd type="none" w="med" len="med"/>
                    </a:lnB>
                  </a:tcPr>
                </a:tc>
                <a:tc>
                  <a:txBody>
                    <a:bodyPr/>
                    <a:lstStyle/>
                    <a:p>
                      <a:pPr algn="ctr" fontAlgn="ctr"/>
                      <a:r>
                        <a:rPr lang="en-GB" sz="1500" b="1" i="0" u="none" strike="noStrike" dirty="0">
                          <a:solidFill>
                            <a:srgbClr val="000000"/>
                          </a:solidFill>
                          <a:effectLst/>
                          <a:latin typeface="Corbel" panose="020B0503020204020204" pitchFamily="34" charset="0"/>
                        </a:rPr>
                        <a:t>1,984</a:t>
                      </a:r>
                    </a:p>
                  </a:txBody>
                  <a:tcPr marL="7581" marR="7581" marT="7581" marB="0" anchor="ctr">
                    <a:lnL w="19050" cap="flat" cmpd="sng" algn="ctr">
                      <a:solidFill>
                        <a:srgbClr val="FFC000"/>
                      </a:solidFill>
                      <a:prstDash val="solid"/>
                      <a:round/>
                      <a:headEnd type="none" w="med" len="med"/>
                      <a:tailEnd type="none" w="med" len="med"/>
                    </a:lnL>
                    <a:lnR>
                      <a:noFill/>
                    </a:lnR>
                    <a:lnT w="19050" cap="flat" cmpd="sng" algn="ctr">
                      <a:solidFill>
                        <a:srgbClr val="FFC000"/>
                      </a:solidFill>
                      <a:prstDash val="solid"/>
                      <a:round/>
                      <a:headEnd type="none" w="med" len="med"/>
                      <a:tailEnd type="none" w="med" len="med"/>
                    </a:lnT>
                    <a:lnB w="9525" cap="flat" cmpd="sng" algn="ctr">
                      <a:solidFill>
                        <a:srgbClr val="FFC000"/>
                      </a:solidFill>
                      <a:prstDash val="solid"/>
                      <a:round/>
                      <a:headEnd type="none" w="med" len="med"/>
                      <a:tailEnd type="none" w="med" len="med"/>
                    </a:lnB>
                  </a:tcPr>
                </a:tc>
                <a:tc>
                  <a:txBody>
                    <a:bodyPr/>
                    <a:lstStyle/>
                    <a:p>
                      <a:pPr algn="ctr" fontAlgn="ctr"/>
                      <a:r>
                        <a:rPr lang="en-GB" sz="1500" b="1" i="0" u="none" strike="noStrike" dirty="0">
                          <a:solidFill>
                            <a:srgbClr val="000000"/>
                          </a:solidFill>
                          <a:effectLst/>
                          <a:latin typeface="Corbel" panose="020B0503020204020204" pitchFamily="34" charset="0"/>
                        </a:rPr>
                        <a:t>3,256</a:t>
                      </a:r>
                    </a:p>
                  </a:txBody>
                  <a:tcPr marL="7581" marR="7581" marT="7581" marB="0" anchor="ctr">
                    <a:lnL>
                      <a:noFill/>
                    </a:lnL>
                    <a:lnR>
                      <a:noFill/>
                    </a:lnR>
                    <a:lnT w="19050" cap="flat" cmpd="sng" algn="ctr">
                      <a:solidFill>
                        <a:srgbClr val="FFC000"/>
                      </a:solidFill>
                      <a:prstDash val="solid"/>
                      <a:round/>
                      <a:headEnd type="none" w="med" len="med"/>
                      <a:tailEnd type="none" w="med" len="med"/>
                    </a:lnT>
                    <a:lnB w="9525" cap="flat" cmpd="sng" algn="ctr">
                      <a:solidFill>
                        <a:srgbClr val="FFC000"/>
                      </a:solidFill>
                      <a:prstDash val="solid"/>
                      <a:round/>
                      <a:headEnd type="none" w="med" len="med"/>
                      <a:tailEnd type="none" w="med" len="med"/>
                    </a:lnB>
                    <a:solidFill>
                      <a:srgbClr val="D9D9D9"/>
                    </a:solidFill>
                  </a:tcPr>
                </a:tc>
                <a:tc>
                  <a:txBody>
                    <a:bodyPr/>
                    <a:lstStyle/>
                    <a:p>
                      <a:pPr algn="ctr" fontAlgn="ctr"/>
                      <a:r>
                        <a:rPr lang="en-GB" sz="1500" b="1" i="0" u="none" strike="noStrike" dirty="0">
                          <a:solidFill>
                            <a:srgbClr val="000000"/>
                          </a:solidFill>
                          <a:effectLst/>
                          <a:latin typeface="Corbel" panose="020B0503020204020204" pitchFamily="34" charset="0"/>
                        </a:rPr>
                        <a:t>64.1%</a:t>
                      </a:r>
                    </a:p>
                  </a:txBody>
                  <a:tcPr marL="7581" marR="7581" marT="7581" marB="0" anchor="ctr">
                    <a:lnL>
                      <a:noFill/>
                    </a:lnL>
                    <a:lnR>
                      <a:noFill/>
                    </a:lnR>
                    <a:lnT w="19050" cap="flat" cmpd="sng" algn="ctr">
                      <a:solidFill>
                        <a:srgbClr val="FFC000"/>
                      </a:solidFill>
                      <a:prstDash val="solid"/>
                      <a:round/>
                      <a:headEnd type="none" w="med" len="med"/>
                      <a:tailEnd type="none" w="med" len="med"/>
                    </a:lnT>
                    <a:lnB w="9525" cap="flat" cmpd="sng" algn="ctr">
                      <a:solidFill>
                        <a:srgbClr val="FFC000"/>
                      </a:solidFill>
                      <a:prstDash val="solid"/>
                      <a:round/>
                      <a:headEnd type="none" w="med" len="med"/>
                      <a:tailEnd type="none" w="med" len="med"/>
                    </a:lnB>
                  </a:tcPr>
                </a:tc>
                <a:extLst>
                  <a:ext uri="{0D108BD9-81ED-4DB2-BD59-A6C34878D82A}">
                    <a16:rowId xmlns:a16="http://schemas.microsoft.com/office/drawing/2014/main" xmlns="" val="10018"/>
                  </a:ext>
                </a:extLst>
              </a:tr>
              <a:tr h="197111">
                <a:tc>
                  <a:txBody>
                    <a:bodyPr/>
                    <a:lstStyle/>
                    <a:p>
                      <a:pPr algn="l" rtl="0" fontAlgn="b"/>
                      <a:r>
                        <a:rPr lang="en-GB" sz="1500" b="0" i="0" u="none" strike="noStrike" dirty="0">
                          <a:solidFill>
                            <a:srgbClr val="595959"/>
                          </a:solidFill>
                          <a:effectLst/>
                          <a:latin typeface="Corbel" panose="020B0503020204020204" pitchFamily="34" charset="0"/>
                        </a:rPr>
                        <a:t>TAX</a:t>
                      </a:r>
                    </a:p>
                  </a:txBody>
                  <a:tcPr marL="7581" marR="7581" marT="7581" marB="0" anchor="b">
                    <a:lnL>
                      <a:noFill/>
                    </a:lnL>
                    <a:lnR>
                      <a:noFill/>
                    </a:lnR>
                    <a:lnT w="9525" cap="flat" cmpd="sng" algn="ctr">
                      <a:solidFill>
                        <a:srgbClr val="FFC000"/>
                      </a:solidFill>
                      <a:prstDash val="solid"/>
                      <a:round/>
                      <a:headEnd type="none" w="med" len="med"/>
                      <a:tailEnd type="none" w="med" len="med"/>
                    </a:lnT>
                    <a:lnB w="9525" cap="flat" cmpd="sng" algn="ctr">
                      <a:solidFill>
                        <a:srgbClr val="FFC000"/>
                      </a:solidFill>
                      <a:prstDash val="solid"/>
                      <a:round/>
                      <a:headEnd type="none" w="med" len="med"/>
                      <a:tailEnd type="none" w="med" len="med"/>
                    </a:lnB>
                  </a:tcPr>
                </a:tc>
                <a:tc>
                  <a:txBody>
                    <a:bodyPr/>
                    <a:lstStyle/>
                    <a:p>
                      <a:pPr algn="ctr" fontAlgn="ctr"/>
                      <a:r>
                        <a:rPr lang="en-GB" sz="1500" b="0" i="0" u="none" strike="noStrike" dirty="0">
                          <a:solidFill>
                            <a:srgbClr val="000000"/>
                          </a:solidFill>
                          <a:effectLst/>
                          <a:latin typeface="Corbel" panose="020B0503020204020204" pitchFamily="34" charset="0"/>
                        </a:rPr>
                        <a:t>(680)</a:t>
                      </a:r>
                    </a:p>
                  </a:txBody>
                  <a:tcPr marL="9525" marR="9525" marT="9525" marB="0" anchor="ctr">
                    <a:lnL>
                      <a:noFill/>
                    </a:lnL>
                    <a:lnR>
                      <a:noFill/>
                    </a:lnR>
                    <a:lnT w="9525" cap="flat" cmpd="sng" algn="ctr">
                      <a:solidFill>
                        <a:srgbClr val="FFC000"/>
                      </a:solidFill>
                      <a:prstDash val="solid"/>
                      <a:round/>
                      <a:headEnd type="none" w="med" len="med"/>
                      <a:tailEnd type="none" w="med" len="med"/>
                    </a:lnT>
                    <a:lnB w="9525" cap="flat" cmpd="sng" algn="ctr">
                      <a:solidFill>
                        <a:srgbClr val="FFC000"/>
                      </a:solidFill>
                      <a:prstDash val="solid"/>
                      <a:round/>
                      <a:headEnd type="none" w="med" len="med"/>
                      <a:tailEnd type="none" w="med" len="med"/>
                    </a:lnB>
                  </a:tcPr>
                </a:tc>
                <a:tc>
                  <a:txBody>
                    <a:bodyPr/>
                    <a:lstStyle/>
                    <a:p>
                      <a:pPr algn="ctr" fontAlgn="ctr"/>
                      <a:r>
                        <a:rPr lang="en-GB" sz="1500" b="0" i="0" u="none" strike="noStrike" dirty="0">
                          <a:solidFill>
                            <a:srgbClr val="000000"/>
                          </a:solidFill>
                          <a:effectLst/>
                          <a:latin typeface="Corbel" panose="020B0503020204020204" pitchFamily="34" charset="0"/>
                        </a:rPr>
                        <a:t>(670)</a:t>
                      </a:r>
                    </a:p>
                  </a:txBody>
                  <a:tcPr marL="9525" marR="9525" marT="9525" marB="0" anchor="ctr">
                    <a:lnL>
                      <a:noFill/>
                    </a:lnL>
                    <a:lnR>
                      <a:noFill/>
                    </a:lnR>
                    <a:lnT w="9525" cap="flat" cmpd="sng" algn="ctr">
                      <a:solidFill>
                        <a:srgbClr val="FFC000"/>
                      </a:solidFill>
                      <a:prstDash val="solid"/>
                      <a:round/>
                      <a:headEnd type="none" w="med" len="med"/>
                      <a:tailEnd type="none" w="med" len="med"/>
                    </a:lnT>
                    <a:lnB w="9525" cap="flat" cmpd="sng" algn="ctr">
                      <a:solidFill>
                        <a:srgbClr val="FFC000"/>
                      </a:solidFill>
                      <a:prstDash val="solid"/>
                      <a:round/>
                      <a:headEnd type="none" w="med" len="med"/>
                      <a:tailEnd type="none" w="med" len="med"/>
                    </a:lnB>
                    <a:solidFill>
                      <a:srgbClr val="D9D9D9"/>
                    </a:solidFill>
                  </a:tcPr>
                </a:tc>
                <a:tc>
                  <a:txBody>
                    <a:bodyPr/>
                    <a:lstStyle/>
                    <a:p>
                      <a:pPr algn="ctr" fontAlgn="ctr"/>
                      <a:r>
                        <a:rPr lang="en-GB" sz="1500" b="0" i="0" u="none" strike="noStrike" dirty="0">
                          <a:solidFill>
                            <a:srgbClr val="000000"/>
                          </a:solidFill>
                          <a:effectLst/>
                          <a:latin typeface="Corbel" panose="020B0503020204020204" pitchFamily="34" charset="0"/>
                        </a:rPr>
                        <a:t>-1.4%</a:t>
                      </a:r>
                    </a:p>
                  </a:txBody>
                  <a:tcPr marL="9525" marR="9525" marT="9525" marB="0" anchor="ctr">
                    <a:lnL>
                      <a:noFill/>
                    </a:lnL>
                    <a:lnR w="19050" cap="flat" cmpd="sng" algn="ctr">
                      <a:solidFill>
                        <a:srgbClr val="FFC000"/>
                      </a:solidFill>
                      <a:prstDash val="solid"/>
                      <a:round/>
                      <a:headEnd type="none" w="med" len="med"/>
                      <a:tailEnd type="none" w="med" len="med"/>
                    </a:lnR>
                    <a:lnT w="9525" cap="flat" cmpd="sng" algn="ctr">
                      <a:solidFill>
                        <a:srgbClr val="FFC000"/>
                      </a:solidFill>
                      <a:prstDash val="solid"/>
                      <a:round/>
                      <a:headEnd type="none" w="med" len="med"/>
                      <a:tailEnd type="none" w="med" len="med"/>
                    </a:lnT>
                    <a:lnB w="9525" cap="flat" cmpd="sng" algn="ctr">
                      <a:solidFill>
                        <a:srgbClr val="FFC000"/>
                      </a:solidFill>
                      <a:prstDash val="solid"/>
                      <a:round/>
                      <a:headEnd type="none" w="med" len="med"/>
                      <a:tailEnd type="none" w="med" len="med"/>
                    </a:lnB>
                  </a:tcPr>
                </a:tc>
                <a:tc>
                  <a:txBody>
                    <a:bodyPr/>
                    <a:lstStyle/>
                    <a:p>
                      <a:pPr algn="ctr" fontAlgn="ctr"/>
                      <a:r>
                        <a:rPr lang="en-GB" sz="1500" b="0" i="0" u="none" strike="noStrike" dirty="0">
                          <a:solidFill>
                            <a:srgbClr val="000000"/>
                          </a:solidFill>
                          <a:effectLst/>
                          <a:latin typeface="Corbel" panose="020B0503020204020204" pitchFamily="34" charset="0"/>
                        </a:rPr>
                        <a:t>(403)</a:t>
                      </a:r>
                    </a:p>
                  </a:txBody>
                  <a:tcPr marL="9525" marR="9525" marT="9525" marB="0" anchor="ctr">
                    <a:lnL w="19050" cap="flat" cmpd="sng" algn="ctr">
                      <a:solidFill>
                        <a:srgbClr val="FFC000"/>
                      </a:solidFill>
                      <a:prstDash val="solid"/>
                      <a:round/>
                      <a:headEnd type="none" w="med" len="med"/>
                      <a:tailEnd type="none" w="med" len="med"/>
                    </a:lnL>
                    <a:lnR>
                      <a:noFill/>
                    </a:lnR>
                    <a:lnT w="9525" cap="flat" cmpd="sng" algn="ctr">
                      <a:solidFill>
                        <a:srgbClr val="FFC000"/>
                      </a:solidFill>
                      <a:prstDash val="solid"/>
                      <a:round/>
                      <a:headEnd type="none" w="med" len="med"/>
                      <a:tailEnd type="none" w="med" len="med"/>
                    </a:lnT>
                    <a:lnB w="9525" cap="flat" cmpd="sng" algn="ctr">
                      <a:solidFill>
                        <a:srgbClr val="FFC000"/>
                      </a:solidFill>
                      <a:prstDash val="solid"/>
                      <a:round/>
                      <a:headEnd type="none" w="med" len="med"/>
                      <a:tailEnd type="none" w="med" len="med"/>
                    </a:lnB>
                  </a:tcPr>
                </a:tc>
                <a:tc>
                  <a:txBody>
                    <a:bodyPr/>
                    <a:lstStyle/>
                    <a:p>
                      <a:pPr algn="ctr" fontAlgn="ctr"/>
                      <a:r>
                        <a:rPr lang="en-GB" sz="1500" b="0" i="0" u="none" strike="noStrike" dirty="0">
                          <a:solidFill>
                            <a:srgbClr val="000000"/>
                          </a:solidFill>
                          <a:effectLst/>
                          <a:latin typeface="Corbel" panose="020B0503020204020204" pitchFamily="34" charset="0"/>
                        </a:rPr>
                        <a:t>(670)</a:t>
                      </a:r>
                    </a:p>
                  </a:txBody>
                  <a:tcPr marL="9525" marR="9525" marT="9525" marB="0" anchor="ctr">
                    <a:lnL>
                      <a:noFill/>
                    </a:lnL>
                    <a:lnR>
                      <a:noFill/>
                    </a:lnR>
                    <a:lnT w="9525" cap="flat" cmpd="sng" algn="ctr">
                      <a:solidFill>
                        <a:srgbClr val="FFC000"/>
                      </a:solidFill>
                      <a:prstDash val="solid"/>
                      <a:round/>
                      <a:headEnd type="none" w="med" len="med"/>
                      <a:tailEnd type="none" w="med" len="med"/>
                    </a:lnT>
                    <a:lnB w="9525" cap="flat" cmpd="sng" algn="ctr">
                      <a:solidFill>
                        <a:srgbClr val="FFC000"/>
                      </a:solidFill>
                      <a:prstDash val="solid"/>
                      <a:round/>
                      <a:headEnd type="none" w="med" len="med"/>
                      <a:tailEnd type="none" w="med" len="med"/>
                    </a:lnB>
                    <a:solidFill>
                      <a:srgbClr val="D9D9D9"/>
                    </a:solidFill>
                  </a:tcPr>
                </a:tc>
                <a:tc>
                  <a:txBody>
                    <a:bodyPr/>
                    <a:lstStyle/>
                    <a:p>
                      <a:pPr algn="ctr" fontAlgn="ctr"/>
                      <a:r>
                        <a:rPr lang="en-GB" sz="1500" b="0" i="0" u="none" strike="noStrike" dirty="0">
                          <a:solidFill>
                            <a:srgbClr val="000000"/>
                          </a:solidFill>
                          <a:effectLst/>
                          <a:latin typeface="Corbel" panose="020B0503020204020204" pitchFamily="34" charset="0"/>
                        </a:rPr>
                        <a:t>66.3%</a:t>
                      </a:r>
                    </a:p>
                  </a:txBody>
                  <a:tcPr marL="9525" marR="9525" marT="9525" marB="0" anchor="ctr">
                    <a:lnL>
                      <a:noFill/>
                    </a:lnL>
                    <a:lnR>
                      <a:noFill/>
                    </a:lnR>
                    <a:lnT w="9525" cap="flat" cmpd="sng" algn="ctr">
                      <a:solidFill>
                        <a:srgbClr val="FFC000"/>
                      </a:solidFill>
                      <a:prstDash val="solid"/>
                      <a:round/>
                      <a:headEnd type="none" w="med" len="med"/>
                      <a:tailEnd type="none" w="med" len="med"/>
                    </a:lnT>
                    <a:lnB w="9525" cap="flat" cmpd="sng" algn="ctr">
                      <a:solidFill>
                        <a:srgbClr val="FFC000"/>
                      </a:solidFill>
                      <a:prstDash val="solid"/>
                      <a:round/>
                      <a:headEnd type="none" w="med" len="med"/>
                      <a:tailEnd type="none" w="med" len="med"/>
                    </a:lnB>
                  </a:tcPr>
                </a:tc>
                <a:extLst>
                  <a:ext uri="{0D108BD9-81ED-4DB2-BD59-A6C34878D82A}">
                    <a16:rowId xmlns:a16="http://schemas.microsoft.com/office/drawing/2014/main" xmlns="" val="10019"/>
                  </a:ext>
                </a:extLst>
              </a:tr>
              <a:tr h="204692">
                <a:tc>
                  <a:txBody>
                    <a:bodyPr/>
                    <a:lstStyle/>
                    <a:p>
                      <a:pPr algn="l" rtl="0" fontAlgn="b"/>
                      <a:r>
                        <a:rPr lang="en-GB" sz="1500" b="1" i="0" u="none" strike="noStrike" dirty="0">
                          <a:solidFill>
                            <a:srgbClr val="595959"/>
                          </a:solidFill>
                          <a:effectLst/>
                          <a:latin typeface="Corbel" panose="020B0503020204020204" pitchFamily="34" charset="0"/>
                        </a:rPr>
                        <a:t>PAT</a:t>
                      </a:r>
                    </a:p>
                  </a:txBody>
                  <a:tcPr marL="7581" marR="7581" marT="7581" marB="0" anchor="b">
                    <a:lnL>
                      <a:noFill/>
                    </a:lnL>
                    <a:lnR>
                      <a:noFill/>
                    </a:lnR>
                    <a:lnT w="9525"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tcPr>
                </a:tc>
                <a:tc>
                  <a:txBody>
                    <a:bodyPr/>
                    <a:lstStyle/>
                    <a:p>
                      <a:pPr algn="ctr" fontAlgn="ctr"/>
                      <a:r>
                        <a:rPr lang="en-GB" sz="1500" b="1" i="0" u="none" strike="noStrike" dirty="0">
                          <a:solidFill>
                            <a:srgbClr val="000000"/>
                          </a:solidFill>
                          <a:effectLst/>
                          <a:latin typeface="Corbel" panose="020B0503020204020204" pitchFamily="34" charset="0"/>
                        </a:rPr>
                        <a:t>3,941</a:t>
                      </a:r>
                    </a:p>
                  </a:txBody>
                  <a:tcPr marL="7581" marR="7581" marT="7581" marB="0" anchor="ctr">
                    <a:lnL>
                      <a:noFill/>
                    </a:lnL>
                    <a:lnR>
                      <a:noFill/>
                    </a:lnR>
                    <a:lnT w="9525"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tcPr>
                </a:tc>
                <a:tc>
                  <a:txBody>
                    <a:bodyPr/>
                    <a:lstStyle/>
                    <a:p>
                      <a:pPr algn="ctr" fontAlgn="ctr"/>
                      <a:r>
                        <a:rPr lang="en-GB" sz="1500" b="1" i="0" u="none" strike="noStrike" dirty="0">
                          <a:solidFill>
                            <a:srgbClr val="000000"/>
                          </a:solidFill>
                          <a:effectLst/>
                          <a:latin typeface="Corbel" panose="020B0503020204020204" pitchFamily="34" charset="0"/>
                        </a:rPr>
                        <a:t>2,586</a:t>
                      </a:r>
                    </a:p>
                  </a:txBody>
                  <a:tcPr marL="7581" marR="7581" marT="7581" marB="0" anchor="ctr">
                    <a:lnL>
                      <a:noFill/>
                    </a:lnL>
                    <a:lnR>
                      <a:noFill/>
                    </a:lnR>
                    <a:lnT w="9525"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solidFill>
                      <a:srgbClr val="D9D9D9"/>
                    </a:solidFill>
                  </a:tcPr>
                </a:tc>
                <a:tc>
                  <a:txBody>
                    <a:bodyPr/>
                    <a:lstStyle/>
                    <a:p>
                      <a:pPr algn="ctr" fontAlgn="ctr"/>
                      <a:r>
                        <a:rPr lang="en-GB" sz="1500" b="1" i="0" u="none" strike="noStrike" dirty="0">
                          <a:solidFill>
                            <a:srgbClr val="000000"/>
                          </a:solidFill>
                          <a:effectLst/>
                          <a:latin typeface="Corbel" panose="020B0503020204020204" pitchFamily="34" charset="0"/>
                        </a:rPr>
                        <a:t>-34.4%</a:t>
                      </a:r>
                    </a:p>
                  </a:txBody>
                  <a:tcPr marL="7581" marR="7581" marT="7581" marB="0" anchor="ctr">
                    <a:lnL>
                      <a:noFill/>
                    </a:lnL>
                    <a:lnR w="19050" cap="flat" cmpd="sng" algn="ctr">
                      <a:solidFill>
                        <a:srgbClr val="FFC000"/>
                      </a:solidFill>
                      <a:prstDash val="solid"/>
                      <a:round/>
                      <a:headEnd type="none" w="med" len="med"/>
                      <a:tailEnd type="none" w="med" len="med"/>
                    </a:lnR>
                    <a:lnT w="9525"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tcPr>
                </a:tc>
                <a:tc>
                  <a:txBody>
                    <a:bodyPr/>
                    <a:lstStyle/>
                    <a:p>
                      <a:pPr algn="ctr" fontAlgn="ctr"/>
                      <a:r>
                        <a:rPr lang="en-GB" sz="1500" b="1" i="0" u="none" strike="noStrike" dirty="0">
                          <a:solidFill>
                            <a:srgbClr val="000000"/>
                          </a:solidFill>
                          <a:effectLst/>
                          <a:latin typeface="Corbel" panose="020B0503020204020204" pitchFamily="34" charset="0"/>
                        </a:rPr>
                        <a:t>1,581</a:t>
                      </a:r>
                    </a:p>
                  </a:txBody>
                  <a:tcPr marL="7581" marR="7581" marT="7581" marB="0" anchor="ctr">
                    <a:lnL w="19050" cap="flat" cmpd="sng" algn="ctr">
                      <a:solidFill>
                        <a:srgbClr val="FFC000"/>
                      </a:solidFill>
                      <a:prstDash val="solid"/>
                      <a:round/>
                      <a:headEnd type="none" w="med" len="med"/>
                      <a:tailEnd type="none" w="med" len="med"/>
                    </a:lnL>
                    <a:lnR>
                      <a:noFill/>
                    </a:lnR>
                    <a:lnT w="9525"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tcPr>
                </a:tc>
                <a:tc>
                  <a:txBody>
                    <a:bodyPr/>
                    <a:lstStyle/>
                    <a:p>
                      <a:pPr algn="ctr" fontAlgn="ctr"/>
                      <a:r>
                        <a:rPr lang="en-GB" sz="1500" b="1" i="0" u="none" strike="noStrike" dirty="0">
                          <a:solidFill>
                            <a:srgbClr val="000000"/>
                          </a:solidFill>
                          <a:effectLst/>
                          <a:latin typeface="Corbel" panose="020B0503020204020204" pitchFamily="34" charset="0"/>
                        </a:rPr>
                        <a:t>2,586</a:t>
                      </a:r>
                    </a:p>
                  </a:txBody>
                  <a:tcPr marL="7581" marR="7581" marT="7581" marB="0" anchor="ctr">
                    <a:lnL>
                      <a:noFill/>
                    </a:lnL>
                    <a:lnR>
                      <a:noFill/>
                    </a:lnR>
                    <a:lnT w="9525"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solidFill>
                      <a:srgbClr val="D9D9D9"/>
                    </a:solidFill>
                  </a:tcPr>
                </a:tc>
                <a:tc>
                  <a:txBody>
                    <a:bodyPr/>
                    <a:lstStyle/>
                    <a:p>
                      <a:pPr algn="ctr" fontAlgn="ctr"/>
                      <a:r>
                        <a:rPr lang="en-GB" sz="1500" b="1" i="0" u="none" strike="noStrike" dirty="0">
                          <a:solidFill>
                            <a:srgbClr val="000000"/>
                          </a:solidFill>
                          <a:effectLst/>
                          <a:latin typeface="Corbel" panose="020B0503020204020204" pitchFamily="34" charset="0"/>
                        </a:rPr>
                        <a:t>63.6%</a:t>
                      </a:r>
                    </a:p>
                  </a:txBody>
                  <a:tcPr marL="7581" marR="7581" marT="7581" marB="0" anchor="ctr">
                    <a:lnL>
                      <a:noFill/>
                    </a:lnL>
                    <a:lnR>
                      <a:noFill/>
                    </a:lnR>
                    <a:lnT w="9525"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tcPr>
                </a:tc>
                <a:extLst>
                  <a:ext uri="{0D108BD9-81ED-4DB2-BD59-A6C34878D82A}">
                    <a16:rowId xmlns:a16="http://schemas.microsoft.com/office/drawing/2014/main" xmlns="" val="10020"/>
                  </a:ext>
                </a:extLst>
              </a:tr>
            </a:tbl>
          </a:graphicData>
        </a:graphic>
      </p:graphicFrame>
      <p:sp>
        <p:nvSpPr>
          <p:cNvPr id="13" name="TextBox 12"/>
          <p:cNvSpPr txBox="1"/>
          <p:nvPr/>
        </p:nvSpPr>
        <p:spPr>
          <a:xfrm>
            <a:off x="6925957" y="0"/>
            <a:ext cx="2218043" cy="338554"/>
          </a:xfrm>
          <a:prstGeom prst="rect">
            <a:avLst/>
          </a:prstGeom>
          <a:solidFill>
            <a:schemeClr val="bg1">
              <a:lumMod val="85000"/>
            </a:schemeClr>
          </a:solidFill>
        </p:spPr>
        <p:txBody>
          <a:bodyPr wrap="none" rtlCol="0">
            <a:spAutoFit/>
          </a:bodyPr>
          <a:lstStyle/>
          <a:p>
            <a:r>
              <a:rPr lang="en-US" sz="1600" b="1" dirty="0">
                <a:solidFill>
                  <a:srgbClr val="F4AF00"/>
                </a:solidFill>
                <a:latin typeface="Corbel" pitchFamily="34" charset="0"/>
              </a:rPr>
              <a:t>1Q18 Results Overview</a:t>
            </a:r>
            <a:endParaRPr lang="en-GB" sz="1600" b="1" dirty="0">
              <a:solidFill>
                <a:srgbClr val="F4AF00"/>
              </a:solidFill>
              <a:latin typeface="Corbel" pitchFamily="34" charset="0"/>
            </a:endParaRPr>
          </a:p>
        </p:txBody>
      </p:sp>
    </p:spTree>
    <p:extLst>
      <p:ext uri="{BB962C8B-B14F-4D97-AF65-F5344CB8AC3E}">
        <p14:creationId xmlns:p14="http://schemas.microsoft.com/office/powerpoint/2010/main" val="207637499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p:cNvSpPr>
            <a:spLocks noGrp="1"/>
          </p:cNvSpPr>
          <p:nvPr>
            <p:ph type="sldNum" sz="quarter" idx="12"/>
          </p:nvPr>
        </p:nvSpPr>
        <p:spPr>
          <a:xfrm>
            <a:off x="8815754" y="6629400"/>
            <a:ext cx="404446" cy="304800"/>
          </a:xfrm>
        </p:spPr>
        <p:txBody>
          <a:bodyPr/>
          <a:lstStyle/>
          <a:p>
            <a:fld id="{5B1C2CD0-820B-5044-BB6F-43ECDF7114E2}" type="slidenum">
              <a:rPr lang="en-US" sz="1100" smtClean="0">
                <a:solidFill>
                  <a:prstClr val="black">
                    <a:tint val="75000"/>
                  </a:prstClr>
                </a:solidFill>
                <a:latin typeface="Corbel" pitchFamily="34" charset="0"/>
              </a:rPr>
              <a:pPr/>
              <a:t>8</a:t>
            </a:fld>
            <a:endParaRPr lang="en-US" sz="1100" dirty="0">
              <a:solidFill>
                <a:prstClr val="black">
                  <a:tint val="75000"/>
                </a:prstClr>
              </a:solidFill>
              <a:latin typeface="Corbel" pitchFamily="34" charset="0"/>
            </a:endParaRPr>
          </a:p>
        </p:txBody>
      </p:sp>
      <p:cxnSp>
        <p:nvCxnSpPr>
          <p:cNvPr id="8" name="Straight Connector 7"/>
          <p:cNvCxnSpPr/>
          <p:nvPr/>
        </p:nvCxnSpPr>
        <p:spPr>
          <a:xfrm>
            <a:off x="0" y="1143000"/>
            <a:ext cx="7632700" cy="0"/>
          </a:xfrm>
          <a:prstGeom prst="line">
            <a:avLst/>
          </a:prstGeom>
          <a:ln w="38100" cap="flat" cmpd="sng" algn="ctr">
            <a:solidFill>
              <a:srgbClr val="F4AF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9" name="Picture 8" descr="FCMB LOGOS.pdf"/>
          <p:cNvPicPr>
            <a:picLocks noChangeAspect="1"/>
          </p:cNvPicPr>
          <p:nvPr/>
        </p:nvPicPr>
        <p:blipFill rotWithShape="1">
          <a:blip r:embed="rId2" cstate="print">
            <a:extLst>
              <a:ext uri="{28A0092B-C50C-407E-A947-70E740481C1C}">
                <a14:useLocalDpi xmlns:a14="http://schemas.microsoft.com/office/drawing/2010/main" val="0"/>
              </a:ext>
            </a:extLst>
          </a:blip>
          <a:srcRect l="5682" t="18059" r="54951" b="25515"/>
          <a:stretch/>
        </p:blipFill>
        <p:spPr>
          <a:xfrm>
            <a:off x="35273" y="76200"/>
            <a:ext cx="1031527" cy="1045272"/>
          </a:xfrm>
          <a:prstGeom prst="rect">
            <a:avLst/>
          </a:prstGeom>
        </p:spPr>
      </p:pic>
      <p:sp>
        <p:nvSpPr>
          <p:cNvPr id="10" name="TextBox 9"/>
          <p:cNvSpPr txBox="1"/>
          <p:nvPr/>
        </p:nvSpPr>
        <p:spPr>
          <a:xfrm>
            <a:off x="1143000" y="1198501"/>
            <a:ext cx="7391400" cy="249299"/>
          </a:xfrm>
          <a:prstGeom prst="rect">
            <a:avLst/>
          </a:prstGeom>
          <a:noFill/>
        </p:spPr>
        <p:txBody>
          <a:bodyPr wrap="square" tIns="9144" bIns="9144" rtlCol="0">
            <a:spAutoFit/>
          </a:bodyPr>
          <a:lstStyle/>
          <a:p>
            <a:pPr>
              <a:defRPr sz="1700" b="1" i="0" u="none" strike="noStrike" kern="1200" baseline="0">
                <a:solidFill>
                  <a:srgbClr val="00AEEF"/>
                </a:solidFill>
                <a:latin typeface="+mn-lt"/>
                <a:ea typeface="+mn-ea"/>
                <a:cs typeface="+mn-cs"/>
              </a:defRPr>
            </a:pPr>
            <a:r>
              <a:rPr lang="en-US" sz="1500" b="1" dirty="0">
                <a:solidFill>
                  <a:prstClr val="black">
                    <a:lumMod val="65000"/>
                    <a:lumOff val="35000"/>
                  </a:prstClr>
                </a:solidFill>
                <a:latin typeface="Corbel" pitchFamily="34" charset="0"/>
                <a:cs typeface="Arial" panose="020B0604020202020204" pitchFamily="34" charset="0"/>
              </a:rPr>
              <a:t>FCMB: Statements of Financial Position (Extracts) – (</a:t>
            </a:r>
            <a:r>
              <a:rPr lang="en-US" sz="1500" b="1" dirty="0">
                <a:solidFill>
                  <a:srgbClr val="000000">
                    <a:lumMod val="65000"/>
                    <a:lumOff val="35000"/>
                  </a:srgbClr>
                </a:solidFill>
                <a:latin typeface="Corbel" pitchFamily="34" charset="0"/>
                <a:cs typeface="Arial" panose="020B0604020202020204" pitchFamily="34" charset="0"/>
              </a:rPr>
              <a:t>1Q17 vs. 4Q17 vs. 1Q18</a:t>
            </a:r>
            <a:r>
              <a:rPr lang="en-US" sz="1500" b="1" dirty="0">
                <a:solidFill>
                  <a:prstClr val="black">
                    <a:lumMod val="65000"/>
                    <a:lumOff val="35000"/>
                  </a:prstClr>
                </a:solidFill>
                <a:latin typeface="Corbel" pitchFamily="34" charset="0"/>
                <a:cs typeface="Arial" panose="020B0604020202020204" pitchFamily="34" charset="0"/>
              </a:rPr>
              <a:t>)</a:t>
            </a:r>
            <a:endParaRPr lang="en-GB" sz="1500" b="1" dirty="0">
              <a:solidFill>
                <a:prstClr val="black">
                  <a:lumMod val="65000"/>
                  <a:lumOff val="35000"/>
                </a:prstClr>
              </a:solidFill>
              <a:latin typeface="Corbel" pitchFamily="34" charset="0"/>
              <a:cs typeface="Arial" panose="020B0604020202020204" pitchFamily="34" charset="0"/>
            </a:endParaRPr>
          </a:p>
        </p:txBody>
      </p:sp>
      <p:sp>
        <p:nvSpPr>
          <p:cNvPr id="13" name="Rectangle 12"/>
          <p:cNvSpPr/>
          <p:nvPr/>
        </p:nvSpPr>
        <p:spPr>
          <a:xfrm>
            <a:off x="1295400" y="533400"/>
            <a:ext cx="8077200" cy="400110"/>
          </a:xfrm>
          <a:prstGeom prst="rect">
            <a:avLst/>
          </a:prstGeom>
        </p:spPr>
        <p:txBody>
          <a:bodyPr wrap="square">
            <a:spAutoFit/>
          </a:bodyPr>
          <a:lstStyle/>
          <a:p>
            <a:r>
              <a:rPr lang="en-US" sz="2000" b="1" kern="0" dirty="0">
                <a:solidFill>
                  <a:prstClr val="black">
                    <a:lumMod val="65000"/>
                    <a:lumOff val="35000"/>
                  </a:prstClr>
                </a:solidFill>
                <a:latin typeface="Corbel" pitchFamily="34" charset="0"/>
                <a:cs typeface="Arial" pitchFamily="34" charset="0"/>
              </a:rPr>
              <a:t>Group Statements of Financial Position</a:t>
            </a:r>
            <a:endParaRPr lang="en-US" sz="2000" b="1" kern="0" dirty="0">
              <a:solidFill>
                <a:prstClr val="black">
                  <a:lumMod val="65000"/>
                  <a:lumOff val="35000"/>
                </a:prstClr>
              </a:solidFill>
              <a:latin typeface="Corbel" pitchFamily="34" charset="0"/>
            </a:endParaRPr>
          </a:p>
        </p:txBody>
      </p:sp>
      <p:sp>
        <p:nvSpPr>
          <p:cNvPr id="3" name="TextBox 2"/>
          <p:cNvSpPr txBox="1"/>
          <p:nvPr/>
        </p:nvSpPr>
        <p:spPr>
          <a:xfrm>
            <a:off x="914400" y="1524000"/>
            <a:ext cx="184731" cy="369332"/>
          </a:xfrm>
          <a:prstGeom prst="rect">
            <a:avLst/>
          </a:prstGeom>
          <a:noFill/>
        </p:spPr>
        <p:txBody>
          <a:bodyPr wrap="none" rtlCol="0">
            <a:spAutoFit/>
          </a:bodyPr>
          <a:lstStyle/>
          <a:p>
            <a:endParaRPr lang="en-US" dirty="0">
              <a:solidFill>
                <a:prstClr val="black"/>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396221774"/>
              </p:ext>
            </p:extLst>
          </p:nvPr>
        </p:nvGraphicFramePr>
        <p:xfrm>
          <a:off x="35272" y="1471359"/>
          <a:ext cx="9108727" cy="5397333"/>
        </p:xfrm>
        <a:graphic>
          <a:graphicData uri="http://schemas.openxmlformats.org/drawingml/2006/table">
            <a:tbl>
              <a:tblPr/>
              <a:tblGrid>
                <a:gridCol w="3139341">
                  <a:extLst>
                    <a:ext uri="{9D8B030D-6E8A-4147-A177-3AD203B41FA5}">
                      <a16:colId xmlns:a16="http://schemas.microsoft.com/office/drawing/2014/main" xmlns="" val="20000"/>
                    </a:ext>
                  </a:extLst>
                </a:gridCol>
                <a:gridCol w="1329967">
                  <a:extLst>
                    <a:ext uri="{9D8B030D-6E8A-4147-A177-3AD203B41FA5}">
                      <a16:colId xmlns:a16="http://schemas.microsoft.com/office/drawing/2014/main" xmlns="" val="20001"/>
                    </a:ext>
                  </a:extLst>
                </a:gridCol>
                <a:gridCol w="1252643">
                  <a:extLst>
                    <a:ext uri="{9D8B030D-6E8A-4147-A177-3AD203B41FA5}">
                      <a16:colId xmlns:a16="http://schemas.microsoft.com/office/drawing/2014/main" xmlns="" val="20002"/>
                    </a:ext>
                  </a:extLst>
                </a:gridCol>
                <a:gridCol w="1175320">
                  <a:extLst>
                    <a:ext uri="{9D8B030D-6E8A-4147-A177-3AD203B41FA5}">
                      <a16:colId xmlns:a16="http://schemas.microsoft.com/office/drawing/2014/main" xmlns="" val="20003"/>
                    </a:ext>
                  </a:extLst>
                </a:gridCol>
                <a:gridCol w="1221713">
                  <a:extLst>
                    <a:ext uri="{9D8B030D-6E8A-4147-A177-3AD203B41FA5}">
                      <a16:colId xmlns:a16="http://schemas.microsoft.com/office/drawing/2014/main" xmlns="" val="20004"/>
                    </a:ext>
                  </a:extLst>
                </a:gridCol>
                <a:gridCol w="989743">
                  <a:extLst>
                    <a:ext uri="{9D8B030D-6E8A-4147-A177-3AD203B41FA5}">
                      <a16:colId xmlns:a16="http://schemas.microsoft.com/office/drawing/2014/main" xmlns="" val="20005"/>
                    </a:ext>
                  </a:extLst>
                </a:gridCol>
              </a:tblGrid>
              <a:tr h="173124">
                <a:tc>
                  <a:txBody>
                    <a:bodyPr/>
                    <a:lstStyle/>
                    <a:p>
                      <a:pPr algn="l" rtl="0" fontAlgn="ctr"/>
                      <a:r>
                        <a:rPr lang="en-GB" sz="1250" b="1" i="0" u="none" strike="noStrike" dirty="0">
                          <a:solidFill>
                            <a:srgbClr val="262626"/>
                          </a:solidFill>
                          <a:effectLst/>
                          <a:latin typeface="Corbel" panose="020B0503020204020204" pitchFamily="34" charset="0"/>
                        </a:rPr>
                        <a:t>N'm </a:t>
                      </a:r>
                    </a:p>
                  </a:txBody>
                  <a:tcPr marL="6183" marR="6183" marT="6183" marB="0" anchor="ctr">
                    <a:lnL w="12700" cap="flat" cmpd="sng" algn="ctr">
                      <a:solidFill>
                        <a:srgbClr val="FFFFFF"/>
                      </a:solidFill>
                      <a:prstDash val="solid"/>
                      <a:round/>
                      <a:headEnd type="none" w="med" len="med"/>
                      <a:tailEnd type="none" w="med" len="med"/>
                    </a:lnL>
                    <a:lnR>
                      <a:noFill/>
                    </a:lnR>
                    <a:lnT w="190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tcPr>
                </a:tc>
                <a:tc>
                  <a:txBody>
                    <a:bodyPr/>
                    <a:lstStyle/>
                    <a:p>
                      <a:pPr algn="ctr" rtl="0" fontAlgn="ctr"/>
                      <a:r>
                        <a:rPr lang="en-GB" sz="1250" b="1" i="0" u="none" strike="noStrike" dirty="0">
                          <a:solidFill>
                            <a:srgbClr val="262626"/>
                          </a:solidFill>
                          <a:effectLst/>
                          <a:latin typeface="Corbel" panose="020B0503020204020204" pitchFamily="34" charset="0"/>
                        </a:rPr>
                        <a:t>1Q17</a:t>
                      </a:r>
                    </a:p>
                  </a:txBody>
                  <a:tcPr marL="6183" marR="6183" marT="6183" marB="0" anchor="ctr">
                    <a:lnL>
                      <a:noFill/>
                    </a:lnL>
                    <a:lnR>
                      <a:noFill/>
                    </a:lnR>
                    <a:lnT w="190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tcPr>
                </a:tc>
                <a:tc>
                  <a:txBody>
                    <a:bodyPr/>
                    <a:lstStyle/>
                    <a:p>
                      <a:pPr algn="ctr" rtl="0" fontAlgn="ctr"/>
                      <a:r>
                        <a:rPr lang="en-GB" sz="1250" b="1" i="0" u="none" strike="noStrike" dirty="0">
                          <a:solidFill>
                            <a:srgbClr val="262626"/>
                          </a:solidFill>
                          <a:effectLst/>
                          <a:latin typeface="Corbel" panose="020B0503020204020204" pitchFamily="34" charset="0"/>
                        </a:rPr>
                        <a:t>4Q17</a:t>
                      </a:r>
                    </a:p>
                  </a:txBody>
                  <a:tcPr marL="6183" marR="6183" marT="6183" marB="0" anchor="ctr">
                    <a:lnL>
                      <a:noFill/>
                    </a:lnL>
                    <a:lnR w="12700" cap="flat" cmpd="sng" algn="ctr">
                      <a:solidFill>
                        <a:srgbClr val="FFFFFF"/>
                      </a:solidFill>
                      <a:prstDash val="solid"/>
                      <a:round/>
                      <a:headEnd type="none" w="med" len="med"/>
                      <a:tailEnd type="none" w="med" len="med"/>
                    </a:lnR>
                    <a:lnT w="190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tcPr>
                </a:tc>
                <a:tc>
                  <a:txBody>
                    <a:bodyPr/>
                    <a:lstStyle/>
                    <a:p>
                      <a:pPr algn="ctr" rtl="0" fontAlgn="ctr"/>
                      <a:r>
                        <a:rPr lang="en-GB" sz="1250" b="1" i="0" u="none" strike="noStrike" dirty="0">
                          <a:solidFill>
                            <a:srgbClr val="262626"/>
                          </a:solidFill>
                          <a:effectLst/>
                          <a:latin typeface="Corbel" panose="020B0503020204020204" pitchFamily="34" charset="0"/>
                        </a:rPr>
                        <a:t>1Q18</a:t>
                      </a:r>
                    </a:p>
                  </a:txBody>
                  <a:tcPr marL="6183" marR="6183" marT="618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solidFill>
                      <a:srgbClr val="D9D9D9"/>
                    </a:solidFill>
                  </a:tcPr>
                </a:tc>
                <a:tc>
                  <a:txBody>
                    <a:bodyPr/>
                    <a:lstStyle/>
                    <a:p>
                      <a:pPr algn="ctr" rtl="0" fontAlgn="ctr"/>
                      <a:r>
                        <a:rPr lang="el-GR" sz="1250" b="1" i="0" u="none" strike="noStrike">
                          <a:solidFill>
                            <a:srgbClr val="262626"/>
                          </a:solidFill>
                          <a:effectLst/>
                          <a:latin typeface="Corbel" panose="020B0503020204020204" pitchFamily="34" charset="0"/>
                        </a:rPr>
                        <a:t> % Δ </a:t>
                      </a:r>
                      <a:r>
                        <a:rPr lang="en-GB" sz="1250" b="1" i="0" u="none" strike="noStrike" dirty="0">
                          <a:solidFill>
                            <a:srgbClr val="262626"/>
                          </a:solidFill>
                          <a:effectLst/>
                          <a:latin typeface="Corbel" panose="020B0503020204020204" pitchFamily="34" charset="0"/>
                        </a:rPr>
                        <a:t>QoQ</a:t>
                      </a:r>
                    </a:p>
                  </a:txBody>
                  <a:tcPr marL="6183" marR="6183" marT="618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tcPr>
                </a:tc>
                <a:tc>
                  <a:txBody>
                    <a:bodyPr/>
                    <a:lstStyle/>
                    <a:p>
                      <a:pPr algn="ctr" rtl="0" fontAlgn="ctr"/>
                      <a:r>
                        <a:rPr lang="el-GR" sz="1250" b="1" i="0" u="none" strike="noStrike" dirty="0">
                          <a:solidFill>
                            <a:srgbClr val="262626"/>
                          </a:solidFill>
                          <a:effectLst/>
                          <a:latin typeface="Corbel" panose="020B0503020204020204" pitchFamily="34" charset="0"/>
                        </a:rPr>
                        <a:t> % Δ </a:t>
                      </a:r>
                      <a:r>
                        <a:rPr lang="en-GB" sz="1250" b="1" i="0" u="none" strike="noStrike" dirty="0">
                          <a:solidFill>
                            <a:srgbClr val="262626"/>
                          </a:solidFill>
                          <a:effectLst/>
                          <a:latin typeface="Corbel" panose="020B0503020204020204" pitchFamily="34" charset="0"/>
                        </a:rPr>
                        <a:t>YoY</a:t>
                      </a:r>
                    </a:p>
                  </a:txBody>
                  <a:tcPr marL="6183" marR="6183" marT="618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tcPr>
                </a:tc>
                <a:extLst>
                  <a:ext uri="{0D108BD9-81ED-4DB2-BD59-A6C34878D82A}">
                    <a16:rowId xmlns:a16="http://schemas.microsoft.com/office/drawing/2014/main" xmlns="" val="10000"/>
                  </a:ext>
                </a:extLst>
              </a:tr>
              <a:tr h="173124">
                <a:tc>
                  <a:txBody>
                    <a:bodyPr/>
                    <a:lstStyle/>
                    <a:p>
                      <a:pPr algn="l" rtl="0" fontAlgn="b"/>
                      <a:r>
                        <a:rPr lang="en-GB" sz="1250" b="0" i="0" u="none" strike="noStrike" dirty="0">
                          <a:solidFill>
                            <a:srgbClr val="262626"/>
                          </a:solidFill>
                          <a:effectLst/>
                          <a:latin typeface="Corbel" panose="020B0503020204020204" pitchFamily="34" charset="0"/>
                        </a:rPr>
                        <a:t>Cash and cash equivalents</a:t>
                      </a:r>
                    </a:p>
                  </a:txBody>
                  <a:tcPr marL="6183" marR="6183" marT="6183" marB="0" anchor="b">
                    <a:lnL w="12700" cap="flat" cmpd="sng" algn="ctr">
                      <a:solidFill>
                        <a:srgbClr val="FFFFFF"/>
                      </a:solidFill>
                      <a:prstDash val="solid"/>
                      <a:round/>
                      <a:headEnd type="none" w="med" len="med"/>
                      <a:tailEnd type="none" w="med" len="med"/>
                    </a:lnL>
                    <a:lnR>
                      <a:noFill/>
                    </a:lnR>
                    <a:lnT w="19050" cap="flat" cmpd="sng" algn="ctr">
                      <a:solidFill>
                        <a:srgbClr val="FFC000"/>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ctr"/>
                      <a:r>
                        <a:rPr lang="en-GB" sz="1250" b="0" i="0" u="none" strike="noStrike" dirty="0">
                          <a:solidFill>
                            <a:srgbClr val="262626"/>
                          </a:solidFill>
                          <a:effectLst/>
                          <a:latin typeface="Corbel" panose="020B0503020204020204" pitchFamily="34" charset="0"/>
                        </a:rPr>
                        <a:t>101,630 </a:t>
                      </a:r>
                    </a:p>
                  </a:txBody>
                  <a:tcPr marL="9525" marR="9525" marT="9525" marB="0" anchor="ctr">
                    <a:lnL>
                      <a:noFill/>
                    </a:lnL>
                    <a:lnR>
                      <a:noFill/>
                    </a:lnR>
                    <a:lnT w="19050" cap="flat" cmpd="sng" algn="ctr">
                      <a:solidFill>
                        <a:srgbClr val="FFC000"/>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ctr"/>
                      <a:r>
                        <a:rPr lang="en-GB" sz="1250" b="0" i="0" u="none" strike="noStrike" dirty="0">
                          <a:solidFill>
                            <a:srgbClr val="262626"/>
                          </a:solidFill>
                          <a:effectLst/>
                          <a:latin typeface="Corbel" panose="020B0503020204020204" pitchFamily="34" charset="0"/>
                        </a:rPr>
                        <a:t>103,888 </a:t>
                      </a:r>
                    </a:p>
                  </a:txBody>
                  <a:tcPr marL="9525" marR="9525" marT="9525" marB="0" anchor="ctr">
                    <a:lnL>
                      <a:noFill/>
                    </a:lnL>
                    <a:lnR w="12700" cap="flat" cmpd="sng" algn="ctr">
                      <a:solidFill>
                        <a:srgbClr val="FFFFFF"/>
                      </a:solidFill>
                      <a:prstDash val="solid"/>
                      <a:round/>
                      <a:headEnd type="none" w="med" len="med"/>
                      <a:tailEnd type="none" w="med" len="med"/>
                    </a:lnR>
                    <a:lnT w="19050" cap="flat" cmpd="sng" algn="ctr">
                      <a:solidFill>
                        <a:srgbClr val="FFC000"/>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ctr"/>
                      <a:r>
                        <a:rPr lang="en-GB" sz="1250" b="0" i="0" u="none" strike="noStrike" dirty="0">
                          <a:solidFill>
                            <a:srgbClr val="262626"/>
                          </a:solidFill>
                          <a:effectLst/>
                          <a:latin typeface="Corbel" panose="020B0503020204020204" pitchFamily="34" charset="0"/>
                        </a:rPr>
                        <a:t>172,785 </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C000"/>
                      </a:solidFill>
                      <a:prstDash val="solid"/>
                      <a:round/>
                      <a:headEnd type="none" w="med" len="med"/>
                      <a:tailEnd type="none" w="med" len="med"/>
                    </a:lnT>
                    <a:lnB>
                      <a:noFill/>
                    </a:lnB>
                    <a:solidFill>
                      <a:srgbClr val="D9D9D9"/>
                    </a:solidFill>
                  </a:tcPr>
                </a:tc>
                <a:tc>
                  <a:txBody>
                    <a:bodyPr/>
                    <a:lstStyle/>
                    <a:p>
                      <a:pPr algn="ctr" rtl="0" fontAlgn="ctr"/>
                      <a:r>
                        <a:rPr lang="en-GB" sz="1250" b="0" i="0" u="none" strike="noStrike" dirty="0">
                          <a:solidFill>
                            <a:srgbClr val="262626"/>
                          </a:solidFill>
                          <a:effectLst/>
                          <a:latin typeface="Corbel" panose="020B0503020204020204" pitchFamily="34" charset="0"/>
                        </a:rPr>
                        <a:t>66.3%</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C000"/>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rtl="0" fontAlgn="ctr"/>
                      <a:r>
                        <a:rPr lang="en-GB" sz="1250" b="0" i="0" u="none" strike="noStrike" dirty="0">
                          <a:solidFill>
                            <a:srgbClr val="262626"/>
                          </a:solidFill>
                          <a:effectLst/>
                          <a:latin typeface="Corbel" panose="020B0503020204020204" pitchFamily="34" charset="0"/>
                        </a:rPr>
                        <a:t>70.0%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C000"/>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extLst>
                  <a:ext uri="{0D108BD9-81ED-4DB2-BD59-A6C34878D82A}">
                    <a16:rowId xmlns:a16="http://schemas.microsoft.com/office/drawing/2014/main" xmlns="" val="10001"/>
                  </a:ext>
                </a:extLst>
              </a:tr>
              <a:tr h="166941">
                <a:tc>
                  <a:txBody>
                    <a:bodyPr/>
                    <a:lstStyle/>
                    <a:p>
                      <a:pPr algn="l" rtl="0" fontAlgn="b"/>
                      <a:r>
                        <a:rPr lang="en-GB" sz="1250" b="0" i="0" u="none" strike="noStrike" dirty="0">
                          <a:solidFill>
                            <a:srgbClr val="262626"/>
                          </a:solidFill>
                          <a:effectLst/>
                          <a:latin typeface="Corbel" panose="020B0503020204020204" pitchFamily="34" charset="0"/>
                        </a:rPr>
                        <a:t>Restricted reserve deposits</a:t>
                      </a:r>
                    </a:p>
                  </a:txBody>
                  <a:tcPr marL="6183" marR="6183" marT="6183" marB="0" anchor="b">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ctr"/>
                      <a:r>
                        <a:rPr lang="en-GB" sz="1250" b="0" i="0" u="none" strike="noStrike" dirty="0">
                          <a:solidFill>
                            <a:srgbClr val="262626"/>
                          </a:solidFill>
                          <a:effectLst/>
                          <a:latin typeface="Corbel" panose="020B0503020204020204" pitchFamily="34" charset="0"/>
                        </a:rPr>
                        <a:t>148,449 </a:t>
                      </a:r>
                    </a:p>
                  </a:txBody>
                  <a:tcPr marL="9525" marR="9525" marT="9525"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ctr"/>
                      <a:r>
                        <a:rPr lang="en-GB" sz="1250" b="0" i="0" u="none" strike="noStrike" dirty="0">
                          <a:solidFill>
                            <a:srgbClr val="262626"/>
                          </a:solidFill>
                          <a:effectLst/>
                          <a:latin typeface="Corbel" panose="020B0503020204020204" pitchFamily="34" charset="0"/>
                        </a:rPr>
                        <a:t>109,639 </a:t>
                      </a:r>
                    </a:p>
                  </a:txBody>
                  <a:tcPr marL="9525" marR="9525" marT="9525" marB="0" anchor="ctr">
                    <a:lnL>
                      <a:no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ctr"/>
                      <a:r>
                        <a:rPr lang="en-GB" sz="1250" b="0" i="0" u="none" strike="noStrike" dirty="0">
                          <a:solidFill>
                            <a:srgbClr val="262626"/>
                          </a:solidFill>
                          <a:effectLst/>
                          <a:latin typeface="Corbel" panose="020B0503020204020204" pitchFamily="34" charset="0"/>
                        </a:rPr>
                        <a:t>118,710 </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D9D9D9"/>
                    </a:solidFill>
                  </a:tcPr>
                </a:tc>
                <a:tc>
                  <a:txBody>
                    <a:bodyPr/>
                    <a:lstStyle/>
                    <a:p>
                      <a:pPr algn="ctr" rtl="0" fontAlgn="ctr"/>
                      <a:r>
                        <a:rPr lang="en-GB" sz="1250" b="0" i="0" u="none" strike="noStrike" dirty="0">
                          <a:solidFill>
                            <a:srgbClr val="262626"/>
                          </a:solidFill>
                          <a:effectLst/>
                          <a:latin typeface="Corbel" panose="020B0503020204020204" pitchFamily="34" charset="0"/>
                        </a:rPr>
                        <a:t>8.3%</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rtl="0" fontAlgn="ctr"/>
                      <a:r>
                        <a:rPr lang="en-GB" sz="1250" b="0" i="0" u="none" strike="noStrike" dirty="0">
                          <a:solidFill>
                            <a:srgbClr val="262626"/>
                          </a:solidFill>
                          <a:effectLst/>
                          <a:latin typeface="Corbel" panose="020B0503020204020204" pitchFamily="34" charset="0"/>
                        </a:rPr>
                        <a:t>-20.0%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extLst>
                  <a:ext uri="{0D108BD9-81ED-4DB2-BD59-A6C34878D82A}">
                    <a16:rowId xmlns:a16="http://schemas.microsoft.com/office/drawing/2014/main" xmlns="" val="10002"/>
                  </a:ext>
                </a:extLst>
              </a:tr>
              <a:tr h="166941">
                <a:tc>
                  <a:txBody>
                    <a:bodyPr/>
                    <a:lstStyle/>
                    <a:p>
                      <a:pPr algn="l" rtl="0" fontAlgn="b"/>
                      <a:r>
                        <a:rPr lang="en-GB" sz="1250" b="0" i="0" u="none" strike="noStrike" dirty="0">
                          <a:solidFill>
                            <a:srgbClr val="262626"/>
                          </a:solidFill>
                          <a:effectLst/>
                          <a:latin typeface="Corbel" panose="020B0503020204020204" pitchFamily="34" charset="0"/>
                        </a:rPr>
                        <a:t>Loans and advances</a:t>
                      </a:r>
                    </a:p>
                  </a:txBody>
                  <a:tcPr marL="6183" marR="6183" marT="6183" marB="0" anchor="b">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ctr"/>
                      <a:r>
                        <a:rPr lang="en-GB" sz="1250" b="0" i="0" u="none" strike="noStrike" dirty="0">
                          <a:solidFill>
                            <a:srgbClr val="262626"/>
                          </a:solidFill>
                          <a:effectLst/>
                          <a:latin typeface="Corbel" panose="020B0503020204020204" pitchFamily="34" charset="0"/>
                        </a:rPr>
                        <a:t>656,138 </a:t>
                      </a:r>
                    </a:p>
                  </a:txBody>
                  <a:tcPr marL="9525" marR="9525" marT="9525"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ctr"/>
                      <a:r>
                        <a:rPr lang="en-GB" sz="1250" b="0" i="0" u="none" strike="noStrike" dirty="0">
                          <a:solidFill>
                            <a:srgbClr val="262626"/>
                          </a:solidFill>
                          <a:effectLst/>
                          <a:latin typeface="Corbel" panose="020B0503020204020204" pitchFamily="34" charset="0"/>
                        </a:rPr>
                        <a:t>649,797 </a:t>
                      </a:r>
                    </a:p>
                  </a:txBody>
                  <a:tcPr marL="9525" marR="9525" marT="9525" marB="0" anchor="ctr">
                    <a:lnL>
                      <a:no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ctr"/>
                      <a:r>
                        <a:rPr lang="en-GB" sz="1250" b="0" i="0" u="none" strike="noStrike" dirty="0">
                          <a:solidFill>
                            <a:srgbClr val="262626"/>
                          </a:solidFill>
                          <a:effectLst/>
                          <a:latin typeface="Corbel" panose="020B0503020204020204" pitchFamily="34" charset="0"/>
                        </a:rPr>
                        <a:t>595,823 </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D9D9D9"/>
                    </a:solidFill>
                  </a:tcPr>
                </a:tc>
                <a:tc>
                  <a:txBody>
                    <a:bodyPr/>
                    <a:lstStyle/>
                    <a:p>
                      <a:pPr algn="ctr" rtl="0" fontAlgn="ctr"/>
                      <a:r>
                        <a:rPr lang="en-GB" sz="1250" b="0" i="0" u="none" strike="noStrike" dirty="0">
                          <a:solidFill>
                            <a:srgbClr val="262626"/>
                          </a:solidFill>
                          <a:effectLst/>
                          <a:latin typeface="Corbel" panose="020B0503020204020204" pitchFamily="34" charset="0"/>
                        </a:rPr>
                        <a:t>-8.3%</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rtl="0" fontAlgn="ctr"/>
                      <a:r>
                        <a:rPr lang="en-GB" sz="1250" b="0" i="0" u="none" strike="noStrike" dirty="0">
                          <a:solidFill>
                            <a:srgbClr val="262626"/>
                          </a:solidFill>
                          <a:effectLst/>
                          <a:latin typeface="Corbel" panose="020B0503020204020204" pitchFamily="34" charset="0"/>
                        </a:rPr>
                        <a:t>-9.2%</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extLst>
                  <a:ext uri="{0D108BD9-81ED-4DB2-BD59-A6C34878D82A}">
                    <a16:rowId xmlns:a16="http://schemas.microsoft.com/office/drawing/2014/main" xmlns="" val="10003"/>
                  </a:ext>
                </a:extLst>
              </a:tr>
              <a:tr h="166941">
                <a:tc>
                  <a:txBody>
                    <a:bodyPr/>
                    <a:lstStyle/>
                    <a:p>
                      <a:pPr algn="l" rtl="0" fontAlgn="b"/>
                      <a:r>
                        <a:rPr lang="en-GB" sz="1250" b="0" i="0" u="none" strike="noStrike" dirty="0">
                          <a:solidFill>
                            <a:srgbClr val="262626"/>
                          </a:solidFill>
                          <a:effectLst/>
                          <a:latin typeface="Corbel" panose="020B0503020204020204" pitchFamily="34" charset="0"/>
                        </a:rPr>
                        <a:t>Derivative assets held</a:t>
                      </a:r>
                    </a:p>
                  </a:txBody>
                  <a:tcPr marL="6183" marR="6183" marT="6183" marB="0" anchor="b">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ctr"/>
                      <a:r>
                        <a:rPr lang="en-GB" sz="1250" b="0" i="0" u="none" strike="noStrike" dirty="0">
                          <a:solidFill>
                            <a:srgbClr val="262626"/>
                          </a:solidFill>
                          <a:effectLst/>
                          <a:latin typeface="Corbel" panose="020B0503020204020204" pitchFamily="34" charset="0"/>
                        </a:rPr>
                        <a:t>940 </a:t>
                      </a:r>
                    </a:p>
                  </a:txBody>
                  <a:tcPr marL="9525" marR="9525" marT="9525"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ctr"/>
                      <a:r>
                        <a:rPr lang="en-GB" sz="1250" b="0" i="0" u="none" strike="noStrike" dirty="0">
                          <a:solidFill>
                            <a:srgbClr val="262626"/>
                          </a:solidFill>
                          <a:effectLst/>
                          <a:latin typeface="Corbel" panose="020B0503020204020204" pitchFamily="34" charset="0"/>
                        </a:rPr>
                        <a:t>0 </a:t>
                      </a:r>
                    </a:p>
                  </a:txBody>
                  <a:tcPr marL="9525" marR="9525" marT="9525" marB="0" anchor="ctr">
                    <a:lnL>
                      <a:no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ctr"/>
                      <a:r>
                        <a:rPr lang="en-GB" sz="1250" b="0" i="0" u="none" strike="noStrike" dirty="0">
                          <a:solidFill>
                            <a:srgbClr val="262626"/>
                          </a:solidFill>
                          <a:effectLst/>
                          <a:latin typeface="Corbel" panose="020B0503020204020204" pitchFamily="34" charset="0"/>
                        </a:rPr>
                        <a:t>0 </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D9D9D9"/>
                    </a:solidFill>
                  </a:tcPr>
                </a:tc>
                <a:tc>
                  <a:txBody>
                    <a:bodyPr/>
                    <a:lstStyle/>
                    <a:p>
                      <a:pPr algn="ctr" rtl="0" fontAlgn="ctr"/>
                      <a:r>
                        <a:rPr lang="en-GB" sz="1250" b="0" i="0" u="none" strike="noStrike" dirty="0">
                          <a:solidFill>
                            <a:srgbClr val="262626"/>
                          </a:solidFill>
                          <a:effectLst/>
                          <a:latin typeface="Corbel" panose="020B0503020204020204" pitchFamily="34" charset="0"/>
                        </a:rPr>
                        <a:t>n/a</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rtl="0" fontAlgn="ctr"/>
                      <a:r>
                        <a:rPr lang="en-GB" sz="1250" b="0" i="0" u="none" strike="noStrike" dirty="0">
                          <a:solidFill>
                            <a:srgbClr val="262626"/>
                          </a:solidFill>
                          <a:effectLst/>
                          <a:latin typeface="Corbel" panose="020B0503020204020204" pitchFamily="34" charset="0"/>
                        </a:rPr>
                        <a:t>n/a</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extLst>
                  <a:ext uri="{0D108BD9-81ED-4DB2-BD59-A6C34878D82A}">
                    <a16:rowId xmlns:a16="http://schemas.microsoft.com/office/drawing/2014/main" xmlns="" val="10004"/>
                  </a:ext>
                </a:extLst>
              </a:tr>
              <a:tr h="166941">
                <a:tc>
                  <a:txBody>
                    <a:bodyPr/>
                    <a:lstStyle/>
                    <a:p>
                      <a:pPr algn="l" rtl="0" fontAlgn="b"/>
                      <a:r>
                        <a:rPr lang="en-GB" sz="1250" b="0" i="0" u="none" strike="noStrike" dirty="0">
                          <a:solidFill>
                            <a:srgbClr val="262626"/>
                          </a:solidFill>
                          <a:effectLst/>
                          <a:latin typeface="Corbel" panose="020B0503020204020204" pitchFamily="34" charset="0"/>
                        </a:rPr>
                        <a:t>Non Pledged trading assets</a:t>
                      </a:r>
                    </a:p>
                  </a:txBody>
                  <a:tcPr marL="6183" marR="6183" marT="6183" marB="0" anchor="b">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ctr"/>
                      <a:r>
                        <a:rPr lang="en-GB" sz="1250" b="0" i="0" u="none" strike="noStrike" dirty="0">
                          <a:solidFill>
                            <a:srgbClr val="262626"/>
                          </a:solidFill>
                          <a:effectLst/>
                          <a:latin typeface="Corbel" panose="020B0503020204020204" pitchFamily="34" charset="0"/>
                        </a:rPr>
                        <a:t>5,979 </a:t>
                      </a:r>
                    </a:p>
                  </a:txBody>
                  <a:tcPr marL="9525" marR="9525" marT="9525"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ctr"/>
                      <a:r>
                        <a:rPr lang="en-GB" sz="1250" b="0" i="0" u="none" strike="noStrike" dirty="0">
                          <a:solidFill>
                            <a:srgbClr val="262626"/>
                          </a:solidFill>
                          <a:effectLst/>
                          <a:latin typeface="Corbel" panose="020B0503020204020204" pitchFamily="34" charset="0"/>
                        </a:rPr>
                        <a:t>23,936 </a:t>
                      </a:r>
                    </a:p>
                  </a:txBody>
                  <a:tcPr marL="9525" marR="9525" marT="9525" marB="0" anchor="ctr">
                    <a:lnL>
                      <a:no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ctr"/>
                      <a:r>
                        <a:rPr lang="en-GB" sz="1250" b="0" i="0" u="none" strike="noStrike" dirty="0">
                          <a:solidFill>
                            <a:srgbClr val="262626"/>
                          </a:solidFill>
                          <a:effectLst/>
                          <a:latin typeface="Corbel" panose="020B0503020204020204" pitchFamily="34" charset="0"/>
                        </a:rPr>
                        <a:t>32,600 </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D9D9D9"/>
                    </a:solidFill>
                  </a:tcPr>
                </a:tc>
                <a:tc>
                  <a:txBody>
                    <a:bodyPr/>
                    <a:lstStyle/>
                    <a:p>
                      <a:pPr algn="ctr" rtl="0" fontAlgn="ctr"/>
                      <a:r>
                        <a:rPr lang="en-GB" sz="1250" b="0" i="0" u="none" strike="noStrike" dirty="0">
                          <a:solidFill>
                            <a:srgbClr val="262626"/>
                          </a:solidFill>
                          <a:effectLst/>
                          <a:latin typeface="Corbel" panose="020B0503020204020204" pitchFamily="34" charset="0"/>
                        </a:rPr>
                        <a:t>36.2%</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rtl="0" fontAlgn="ctr"/>
                      <a:r>
                        <a:rPr lang="en-GB" sz="1250" b="0" i="0" u="none" strike="noStrike" dirty="0">
                          <a:solidFill>
                            <a:srgbClr val="262626"/>
                          </a:solidFill>
                          <a:effectLst/>
                          <a:latin typeface="Corbel" panose="020B0503020204020204" pitchFamily="34" charset="0"/>
                        </a:rPr>
                        <a:t>445.2%</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extLst>
                  <a:ext uri="{0D108BD9-81ED-4DB2-BD59-A6C34878D82A}">
                    <a16:rowId xmlns:a16="http://schemas.microsoft.com/office/drawing/2014/main" xmlns="" val="10005"/>
                  </a:ext>
                </a:extLst>
              </a:tr>
              <a:tr h="166941">
                <a:tc>
                  <a:txBody>
                    <a:bodyPr/>
                    <a:lstStyle/>
                    <a:p>
                      <a:pPr algn="l" rtl="0" fontAlgn="b"/>
                      <a:r>
                        <a:rPr lang="en-GB" sz="1250" b="0" i="0" u="none" strike="noStrike" dirty="0">
                          <a:solidFill>
                            <a:srgbClr val="262626"/>
                          </a:solidFill>
                          <a:effectLst/>
                          <a:latin typeface="Corbel" panose="020B0503020204020204" pitchFamily="34" charset="0"/>
                        </a:rPr>
                        <a:t>Investments  </a:t>
                      </a:r>
                    </a:p>
                  </a:txBody>
                  <a:tcPr marL="6183" marR="6183" marT="6183" marB="0" anchor="b">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ctr"/>
                      <a:r>
                        <a:rPr lang="en-GB" sz="1250" b="0" i="0" u="none" strike="noStrike" dirty="0">
                          <a:solidFill>
                            <a:srgbClr val="262626"/>
                          </a:solidFill>
                          <a:effectLst/>
                          <a:latin typeface="Corbel" panose="020B0503020204020204" pitchFamily="34" charset="0"/>
                        </a:rPr>
                        <a:t>137,326 </a:t>
                      </a:r>
                    </a:p>
                  </a:txBody>
                  <a:tcPr marL="9525" marR="9525" marT="9525"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ctr"/>
                      <a:r>
                        <a:rPr lang="en-GB" sz="1250" b="0" i="0" u="none" strike="noStrike" dirty="0">
                          <a:solidFill>
                            <a:srgbClr val="262626"/>
                          </a:solidFill>
                          <a:effectLst/>
                          <a:latin typeface="Corbel" panose="020B0503020204020204" pitchFamily="34" charset="0"/>
                        </a:rPr>
                        <a:t>153,429 </a:t>
                      </a:r>
                    </a:p>
                  </a:txBody>
                  <a:tcPr marL="9525" marR="9525" marT="9525" marB="0" anchor="ctr">
                    <a:lnL>
                      <a:no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ctr"/>
                      <a:r>
                        <a:rPr lang="en-GB" sz="1250" b="0" i="0" u="none" strike="noStrike" dirty="0">
                          <a:solidFill>
                            <a:srgbClr val="262626"/>
                          </a:solidFill>
                          <a:effectLst/>
                          <a:latin typeface="Corbel" panose="020B0503020204020204" pitchFamily="34" charset="0"/>
                        </a:rPr>
                        <a:t>190,340 </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D9D9D9"/>
                    </a:solidFill>
                  </a:tcPr>
                </a:tc>
                <a:tc>
                  <a:txBody>
                    <a:bodyPr/>
                    <a:lstStyle/>
                    <a:p>
                      <a:pPr algn="ctr" rtl="0" fontAlgn="ctr"/>
                      <a:r>
                        <a:rPr lang="en-GB" sz="1250" b="0" i="0" u="none" strike="noStrike" dirty="0">
                          <a:solidFill>
                            <a:srgbClr val="262626"/>
                          </a:solidFill>
                          <a:effectLst/>
                          <a:latin typeface="Corbel" panose="020B0503020204020204" pitchFamily="34" charset="0"/>
                        </a:rPr>
                        <a:t>24.1%</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rtl="0" fontAlgn="ctr"/>
                      <a:r>
                        <a:rPr lang="en-GB" sz="1250" b="0" i="0" u="none" strike="noStrike" dirty="0">
                          <a:solidFill>
                            <a:srgbClr val="262626"/>
                          </a:solidFill>
                          <a:effectLst/>
                          <a:latin typeface="Corbel" panose="020B0503020204020204" pitchFamily="34" charset="0"/>
                        </a:rPr>
                        <a:t>38.6%</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extLst>
                  <a:ext uri="{0D108BD9-81ED-4DB2-BD59-A6C34878D82A}">
                    <a16:rowId xmlns:a16="http://schemas.microsoft.com/office/drawing/2014/main" xmlns="" val="10006"/>
                  </a:ext>
                </a:extLst>
              </a:tr>
              <a:tr h="166941">
                <a:tc>
                  <a:txBody>
                    <a:bodyPr/>
                    <a:lstStyle/>
                    <a:p>
                      <a:pPr algn="l" rtl="0" fontAlgn="b"/>
                      <a:r>
                        <a:rPr lang="en-GB" sz="1250" b="0" i="0" u="none" strike="noStrike" dirty="0">
                          <a:solidFill>
                            <a:srgbClr val="262626"/>
                          </a:solidFill>
                          <a:effectLst/>
                          <a:latin typeface="Corbel" panose="020B0503020204020204" pitchFamily="34" charset="0"/>
                        </a:rPr>
                        <a:t>Assets pledged as collateral </a:t>
                      </a:r>
                    </a:p>
                  </a:txBody>
                  <a:tcPr marL="6183" marR="6183" marT="6183" marB="0" anchor="b">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ctr"/>
                      <a:r>
                        <a:rPr lang="en-GB" sz="1250" b="0" i="0" u="none" strike="noStrike" dirty="0">
                          <a:solidFill>
                            <a:srgbClr val="262626"/>
                          </a:solidFill>
                          <a:effectLst/>
                          <a:latin typeface="Corbel" panose="020B0503020204020204" pitchFamily="34" charset="0"/>
                        </a:rPr>
                        <a:t>54,530 </a:t>
                      </a:r>
                    </a:p>
                  </a:txBody>
                  <a:tcPr marL="9525" marR="9525" marT="9525"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ctr"/>
                      <a:r>
                        <a:rPr lang="en-GB" sz="1250" b="0" i="0" u="none" strike="noStrike" dirty="0">
                          <a:solidFill>
                            <a:srgbClr val="262626"/>
                          </a:solidFill>
                          <a:effectLst/>
                          <a:latin typeface="Corbel" panose="020B0503020204020204" pitchFamily="34" charset="0"/>
                        </a:rPr>
                        <a:t>61,330 </a:t>
                      </a:r>
                    </a:p>
                  </a:txBody>
                  <a:tcPr marL="9525" marR="9525" marT="9525" marB="0" anchor="ctr">
                    <a:lnL>
                      <a:no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ctr"/>
                      <a:r>
                        <a:rPr lang="en-GB" sz="1250" b="0" i="0" u="none" strike="noStrike" dirty="0">
                          <a:solidFill>
                            <a:srgbClr val="262626"/>
                          </a:solidFill>
                          <a:effectLst/>
                          <a:latin typeface="Corbel" panose="020B0503020204020204" pitchFamily="34" charset="0"/>
                        </a:rPr>
                        <a:t>57,496 </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D9D9D9"/>
                    </a:solidFill>
                  </a:tcPr>
                </a:tc>
                <a:tc>
                  <a:txBody>
                    <a:bodyPr/>
                    <a:lstStyle/>
                    <a:p>
                      <a:pPr algn="ctr" rtl="0" fontAlgn="ctr"/>
                      <a:r>
                        <a:rPr lang="en-GB" sz="1250" b="0" i="0" u="none" strike="noStrike" dirty="0">
                          <a:solidFill>
                            <a:srgbClr val="262626"/>
                          </a:solidFill>
                          <a:effectLst/>
                          <a:latin typeface="Corbel" panose="020B0503020204020204" pitchFamily="34" charset="0"/>
                        </a:rPr>
                        <a:t>-6.3%</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rtl="0" fontAlgn="ctr"/>
                      <a:r>
                        <a:rPr lang="en-GB" sz="1250" b="0" i="0" u="none" strike="noStrike" dirty="0">
                          <a:solidFill>
                            <a:srgbClr val="262626"/>
                          </a:solidFill>
                          <a:effectLst/>
                          <a:latin typeface="Corbel" panose="020B0503020204020204" pitchFamily="34" charset="0"/>
                        </a:rPr>
                        <a:t>5.4%</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extLst>
                  <a:ext uri="{0D108BD9-81ED-4DB2-BD59-A6C34878D82A}">
                    <a16:rowId xmlns:a16="http://schemas.microsoft.com/office/drawing/2014/main" xmlns="" val="10007"/>
                  </a:ext>
                </a:extLst>
              </a:tr>
              <a:tr h="166941">
                <a:tc>
                  <a:txBody>
                    <a:bodyPr/>
                    <a:lstStyle/>
                    <a:p>
                      <a:pPr algn="l" rtl="0" fontAlgn="b"/>
                      <a:r>
                        <a:rPr lang="en-GB" sz="1250" b="0" i="0" u="none" strike="noStrike" dirty="0">
                          <a:solidFill>
                            <a:srgbClr val="262626"/>
                          </a:solidFill>
                          <a:effectLst/>
                          <a:latin typeface="Corbel" panose="020B0503020204020204" pitchFamily="34" charset="0"/>
                        </a:rPr>
                        <a:t>Investment in associate</a:t>
                      </a:r>
                    </a:p>
                  </a:txBody>
                  <a:tcPr marL="6183" marR="6183" marT="6183" marB="0" anchor="b">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ctr"/>
                      <a:r>
                        <a:rPr lang="en-GB" sz="1250" b="0" i="0" u="none" strike="noStrike" dirty="0">
                          <a:solidFill>
                            <a:srgbClr val="262626"/>
                          </a:solidFill>
                          <a:effectLst/>
                          <a:latin typeface="Corbel" panose="020B0503020204020204" pitchFamily="34" charset="0"/>
                        </a:rPr>
                        <a:t>922 </a:t>
                      </a:r>
                    </a:p>
                  </a:txBody>
                  <a:tcPr marL="9525" marR="9525" marT="9525"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ctr"/>
                      <a:r>
                        <a:rPr lang="en-GB" sz="1250" b="0" i="0" u="none" strike="noStrike" dirty="0">
                          <a:solidFill>
                            <a:srgbClr val="262626"/>
                          </a:solidFill>
                          <a:effectLst/>
                          <a:latin typeface="Corbel" panose="020B0503020204020204" pitchFamily="34" charset="0"/>
                        </a:rPr>
                        <a:t>0 </a:t>
                      </a:r>
                    </a:p>
                  </a:txBody>
                  <a:tcPr marL="9525" marR="9525" marT="9525" marB="0" anchor="ctr">
                    <a:lnL>
                      <a:no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ctr"/>
                      <a:r>
                        <a:rPr lang="en-GB" sz="1250" b="0" i="0" u="none" strike="noStrike" dirty="0">
                          <a:solidFill>
                            <a:srgbClr val="262626"/>
                          </a:solidFill>
                          <a:effectLst/>
                          <a:latin typeface="Corbel" panose="020B0503020204020204" pitchFamily="34" charset="0"/>
                        </a:rPr>
                        <a:t>0 </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D9D9D9"/>
                    </a:solidFill>
                  </a:tcPr>
                </a:tc>
                <a:tc>
                  <a:txBody>
                    <a:bodyPr/>
                    <a:lstStyle/>
                    <a:p>
                      <a:pPr algn="ctr" rtl="0" fontAlgn="ctr"/>
                      <a:r>
                        <a:rPr lang="en-GB" sz="1250" b="0" i="0" u="none" strike="noStrike" dirty="0">
                          <a:solidFill>
                            <a:srgbClr val="262626"/>
                          </a:solidFill>
                          <a:effectLst/>
                          <a:latin typeface="Corbel" panose="020B0503020204020204" pitchFamily="34" charset="0"/>
                        </a:rPr>
                        <a:t>n/a</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rtl="0" fontAlgn="ctr"/>
                      <a:r>
                        <a:rPr lang="en-GB" sz="1250" b="0" i="0" u="none" strike="noStrike" dirty="0">
                          <a:solidFill>
                            <a:srgbClr val="262626"/>
                          </a:solidFill>
                          <a:effectLst/>
                          <a:latin typeface="Corbel" panose="020B0503020204020204" pitchFamily="34" charset="0"/>
                        </a:rPr>
                        <a:t>n/a</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extLst>
                  <a:ext uri="{0D108BD9-81ED-4DB2-BD59-A6C34878D82A}">
                    <a16:rowId xmlns:a16="http://schemas.microsoft.com/office/drawing/2014/main" xmlns="" val="10008"/>
                  </a:ext>
                </a:extLst>
              </a:tr>
              <a:tr h="166941">
                <a:tc>
                  <a:txBody>
                    <a:bodyPr/>
                    <a:lstStyle/>
                    <a:p>
                      <a:pPr algn="l" rtl="0" fontAlgn="b"/>
                      <a:r>
                        <a:rPr lang="en-GB" sz="1250" b="0" i="0" u="none" strike="noStrike" dirty="0">
                          <a:solidFill>
                            <a:srgbClr val="262626"/>
                          </a:solidFill>
                          <a:effectLst/>
                          <a:latin typeface="Corbel" panose="020B0503020204020204" pitchFamily="34" charset="0"/>
                        </a:rPr>
                        <a:t>Intangible assets  </a:t>
                      </a:r>
                    </a:p>
                  </a:txBody>
                  <a:tcPr marL="6183" marR="6183" marT="6183" marB="0" anchor="b">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ctr"/>
                      <a:r>
                        <a:rPr lang="en-GB" sz="1250" b="0" i="0" u="none" strike="noStrike" dirty="0">
                          <a:solidFill>
                            <a:srgbClr val="262626"/>
                          </a:solidFill>
                          <a:effectLst/>
                          <a:latin typeface="Corbel" panose="020B0503020204020204" pitchFamily="34" charset="0"/>
                        </a:rPr>
                        <a:t>10,121 </a:t>
                      </a:r>
                    </a:p>
                  </a:txBody>
                  <a:tcPr marL="9525" marR="9525" marT="9525"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ctr"/>
                      <a:r>
                        <a:rPr lang="en-GB" sz="1250" b="0" i="0" u="none" strike="noStrike" dirty="0">
                          <a:solidFill>
                            <a:srgbClr val="262626"/>
                          </a:solidFill>
                          <a:effectLst/>
                          <a:latin typeface="Corbel" panose="020B0503020204020204" pitchFamily="34" charset="0"/>
                        </a:rPr>
                        <a:t>14,921 </a:t>
                      </a:r>
                    </a:p>
                  </a:txBody>
                  <a:tcPr marL="9525" marR="9525" marT="9525" marB="0" anchor="ctr">
                    <a:lnL>
                      <a:no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ctr"/>
                      <a:r>
                        <a:rPr lang="en-GB" sz="1250" b="0" i="0" u="none" strike="noStrike" dirty="0">
                          <a:solidFill>
                            <a:srgbClr val="262626"/>
                          </a:solidFill>
                          <a:effectLst/>
                          <a:latin typeface="Corbel" panose="020B0503020204020204" pitchFamily="34" charset="0"/>
                        </a:rPr>
                        <a:t>14,797 </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D9D9D9"/>
                    </a:solidFill>
                  </a:tcPr>
                </a:tc>
                <a:tc>
                  <a:txBody>
                    <a:bodyPr/>
                    <a:lstStyle/>
                    <a:p>
                      <a:pPr algn="ctr" rtl="0" fontAlgn="ctr"/>
                      <a:r>
                        <a:rPr lang="en-GB" sz="1250" b="0" i="0" u="none" strike="noStrike" dirty="0">
                          <a:solidFill>
                            <a:srgbClr val="262626"/>
                          </a:solidFill>
                          <a:effectLst/>
                          <a:latin typeface="Corbel" panose="020B0503020204020204" pitchFamily="34" charset="0"/>
                        </a:rPr>
                        <a:t>-0.8%</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rtl="0" fontAlgn="ctr"/>
                      <a:r>
                        <a:rPr lang="en-GB" sz="1250" b="0" i="0" u="none" strike="noStrike" dirty="0">
                          <a:solidFill>
                            <a:srgbClr val="262626"/>
                          </a:solidFill>
                          <a:effectLst/>
                          <a:latin typeface="Corbel" panose="020B0503020204020204" pitchFamily="34" charset="0"/>
                        </a:rPr>
                        <a:t>46.2%</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extLst>
                  <a:ext uri="{0D108BD9-81ED-4DB2-BD59-A6C34878D82A}">
                    <a16:rowId xmlns:a16="http://schemas.microsoft.com/office/drawing/2014/main" xmlns="" val="10009"/>
                  </a:ext>
                </a:extLst>
              </a:tr>
              <a:tr h="166941">
                <a:tc>
                  <a:txBody>
                    <a:bodyPr/>
                    <a:lstStyle/>
                    <a:p>
                      <a:pPr algn="l" rtl="0" fontAlgn="b"/>
                      <a:r>
                        <a:rPr lang="en-GB" sz="1250" b="0" i="0" u="none" strike="noStrike" dirty="0">
                          <a:solidFill>
                            <a:srgbClr val="262626"/>
                          </a:solidFill>
                          <a:effectLst/>
                          <a:latin typeface="Corbel" panose="020B0503020204020204" pitchFamily="34" charset="0"/>
                        </a:rPr>
                        <a:t>Deferred tax  assets </a:t>
                      </a:r>
                    </a:p>
                  </a:txBody>
                  <a:tcPr marL="6183" marR="6183" marT="6183" marB="0" anchor="b">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ctr"/>
                      <a:r>
                        <a:rPr lang="en-GB" sz="1250" b="0" i="0" u="none" strike="noStrike" dirty="0">
                          <a:solidFill>
                            <a:srgbClr val="262626"/>
                          </a:solidFill>
                          <a:effectLst/>
                          <a:latin typeface="Corbel" panose="020B0503020204020204" pitchFamily="34" charset="0"/>
                        </a:rPr>
                        <a:t>7,972 </a:t>
                      </a:r>
                    </a:p>
                  </a:txBody>
                  <a:tcPr marL="9525" marR="9525" marT="9525"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ctr"/>
                      <a:r>
                        <a:rPr lang="en-GB" sz="1250" b="0" i="0" u="none" strike="noStrike" dirty="0">
                          <a:solidFill>
                            <a:srgbClr val="262626"/>
                          </a:solidFill>
                          <a:effectLst/>
                          <a:latin typeface="Corbel" panose="020B0503020204020204" pitchFamily="34" charset="0"/>
                        </a:rPr>
                        <a:t>8,234 </a:t>
                      </a:r>
                    </a:p>
                  </a:txBody>
                  <a:tcPr marL="9525" marR="9525" marT="9525" marB="0" anchor="ctr">
                    <a:lnL>
                      <a:no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ctr"/>
                      <a:r>
                        <a:rPr lang="en-GB" sz="1250" b="0" i="0" u="none" strike="noStrike" dirty="0">
                          <a:solidFill>
                            <a:srgbClr val="262626"/>
                          </a:solidFill>
                          <a:effectLst/>
                          <a:latin typeface="Corbel" panose="020B0503020204020204" pitchFamily="34" charset="0"/>
                        </a:rPr>
                        <a:t>8,234 </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D9D9D9"/>
                    </a:solidFill>
                  </a:tcPr>
                </a:tc>
                <a:tc>
                  <a:txBody>
                    <a:bodyPr/>
                    <a:lstStyle/>
                    <a:p>
                      <a:pPr algn="ctr" rtl="0" fontAlgn="ctr"/>
                      <a:r>
                        <a:rPr lang="en-GB" sz="1250" b="0" i="0" u="none" strike="noStrike" dirty="0">
                          <a:solidFill>
                            <a:srgbClr val="262626"/>
                          </a:solidFill>
                          <a:effectLst/>
                          <a:latin typeface="Corbel" panose="020B0503020204020204" pitchFamily="34" charset="0"/>
                        </a:rPr>
                        <a:t>0.0%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rtl="0" fontAlgn="ctr"/>
                      <a:r>
                        <a:rPr lang="en-GB" sz="1250" b="0" i="0" u="none" strike="noStrike" dirty="0">
                          <a:solidFill>
                            <a:srgbClr val="262626"/>
                          </a:solidFill>
                          <a:effectLst/>
                          <a:latin typeface="Corbel" panose="020B0503020204020204" pitchFamily="34" charset="0"/>
                        </a:rPr>
                        <a:t>3.3%</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extLst>
                  <a:ext uri="{0D108BD9-81ED-4DB2-BD59-A6C34878D82A}">
                    <a16:rowId xmlns:a16="http://schemas.microsoft.com/office/drawing/2014/main" xmlns="" val="10010"/>
                  </a:ext>
                </a:extLst>
              </a:tr>
              <a:tr h="166941">
                <a:tc>
                  <a:txBody>
                    <a:bodyPr/>
                    <a:lstStyle/>
                    <a:p>
                      <a:pPr algn="l" rtl="0" fontAlgn="b"/>
                      <a:r>
                        <a:rPr lang="en-GB" sz="1250" b="0" i="0" u="none" strike="noStrike" dirty="0">
                          <a:solidFill>
                            <a:srgbClr val="262626"/>
                          </a:solidFill>
                          <a:effectLst/>
                          <a:latin typeface="Corbel" panose="020B0503020204020204" pitchFamily="34" charset="0"/>
                        </a:rPr>
                        <a:t>Other assets  </a:t>
                      </a:r>
                    </a:p>
                  </a:txBody>
                  <a:tcPr marL="6183" marR="6183" marT="6183" marB="0" anchor="b">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ctr"/>
                      <a:r>
                        <a:rPr lang="en-GB" sz="1250" b="0" i="0" u="none" strike="noStrike" dirty="0">
                          <a:solidFill>
                            <a:srgbClr val="262626"/>
                          </a:solidFill>
                          <a:effectLst/>
                          <a:latin typeface="Corbel" panose="020B0503020204020204" pitchFamily="34" charset="0"/>
                        </a:rPr>
                        <a:t>21,179 </a:t>
                      </a:r>
                    </a:p>
                  </a:txBody>
                  <a:tcPr marL="9525" marR="9525" marT="9525"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ctr"/>
                      <a:r>
                        <a:rPr lang="en-GB" sz="1250" b="0" i="0" u="none" strike="noStrike" dirty="0">
                          <a:solidFill>
                            <a:srgbClr val="262626"/>
                          </a:solidFill>
                          <a:effectLst/>
                          <a:latin typeface="Corbel" panose="020B0503020204020204" pitchFamily="34" charset="0"/>
                        </a:rPr>
                        <a:t>27,604 </a:t>
                      </a:r>
                    </a:p>
                  </a:txBody>
                  <a:tcPr marL="9525" marR="9525" marT="9525" marB="0" anchor="ctr">
                    <a:lnL>
                      <a:no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ctr"/>
                      <a:r>
                        <a:rPr lang="en-GB" sz="1250" b="0" i="0" u="none" strike="noStrike" dirty="0">
                          <a:solidFill>
                            <a:srgbClr val="262626"/>
                          </a:solidFill>
                          <a:effectLst/>
                          <a:latin typeface="Corbel" panose="020B0503020204020204" pitchFamily="34" charset="0"/>
                        </a:rPr>
                        <a:t>34,796 </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D9D9D9"/>
                    </a:solidFill>
                  </a:tcPr>
                </a:tc>
                <a:tc>
                  <a:txBody>
                    <a:bodyPr/>
                    <a:lstStyle/>
                    <a:p>
                      <a:pPr algn="ctr" rtl="0" fontAlgn="ctr"/>
                      <a:r>
                        <a:rPr lang="en-GB" sz="1250" b="0" i="0" u="none" strike="noStrike" dirty="0">
                          <a:solidFill>
                            <a:srgbClr val="262626"/>
                          </a:solidFill>
                          <a:effectLst/>
                          <a:latin typeface="Corbel" panose="020B0503020204020204" pitchFamily="34" charset="0"/>
                        </a:rPr>
                        <a:t>26.1%</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rtl="0" fontAlgn="ctr"/>
                      <a:r>
                        <a:rPr lang="en-GB" sz="1250" b="0" i="0" u="none" strike="noStrike" dirty="0">
                          <a:solidFill>
                            <a:srgbClr val="262626"/>
                          </a:solidFill>
                          <a:effectLst/>
                          <a:latin typeface="Corbel" panose="020B0503020204020204" pitchFamily="34" charset="0"/>
                        </a:rPr>
                        <a:t>64.3%</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extLst>
                  <a:ext uri="{0D108BD9-81ED-4DB2-BD59-A6C34878D82A}">
                    <a16:rowId xmlns:a16="http://schemas.microsoft.com/office/drawing/2014/main" xmlns="" val="10011"/>
                  </a:ext>
                </a:extLst>
              </a:tr>
              <a:tr h="166941">
                <a:tc>
                  <a:txBody>
                    <a:bodyPr/>
                    <a:lstStyle/>
                    <a:p>
                      <a:pPr algn="l" rtl="0" fontAlgn="b"/>
                      <a:r>
                        <a:rPr lang="en-GB" sz="1250" b="0" i="0" u="none" strike="noStrike" dirty="0">
                          <a:solidFill>
                            <a:srgbClr val="262626"/>
                          </a:solidFill>
                          <a:effectLst/>
                          <a:latin typeface="Corbel" panose="020B0503020204020204" pitchFamily="34" charset="0"/>
                        </a:rPr>
                        <a:t>Fixed assets  </a:t>
                      </a:r>
                    </a:p>
                  </a:txBody>
                  <a:tcPr marL="6183" marR="6183" marT="6183" marB="0" anchor="b">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ctr"/>
                      <a:r>
                        <a:rPr lang="en-GB" sz="1250" b="0" i="0" u="none" strike="noStrike" dirty="0">
                          <a:solidFill>
                            <a:srgbClr val="262626"/>
                          </a:solidFill>
                          <a:effectLst/>
                          <a:latin typeface="Corbel" panose="020B0503020204020204" pitchFamily="34" charset="0"/>
                        </a:rPr>
                        <a:t>32,150 </a:t>
                      </a:r>
                    </a:p>
                  </a:txBody>
                  <a:tcPr marL="9525" marR="9525" marT="9525"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ctr"/>
                      <a:r>
                        <a:rPr lang="en-GB" sz="1250" b="0" i="0" u="none" strike="noStrike" dirty="0">
                          <a:solidFill>
                            <a:srgbClr val="262626"/>
                          </a:solidFill>
                          <a:effectLst/>
                          <a:latin typeface="Corbel" panose="020B0503020204020204" pitchFamily="34" charset="0"/>
                        </a:rPr>
                        <a:t>33,402 </a:t>
                      </a:r>
                    </a:p>
                  </a:txBody>
                  <a:tcPr marL="9525" marR="9525" marT="9525" marB="0" anchor="ctr">
                    <a:lnL>
                      <a:no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ctr"/>
                      <a:r>
                        <a:rPr lang="en-GB" sz="1250" b="0" i="0" u="none" strike="noStrike" dirty="0">
                          <a:solidFill>
                            <a:srgbClr val="262626"/>
                          </a:solidFill>
                          <a:effectLst/>
                          <a:latin typeface="Corbel" panose="020B0503020204020204" pitchFamily="34" charset="0"/>
                        </a:rPr>
                        <a:t>33,333 </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D9D9D9"/>
                    </a:solidFill>
                  </a:tcPr>
                </a:tc>
                <a:tc>
                  <a:txBody>
                    <a:bodyPr/>
                    <a:lstStyle/>
                    <a:p>
                      <a:pPr algn="ctr" rtl="0" fontAlgn="ctr"/>
                      <a:r>
                        <a:rPr lang="en-GB" sz="1250" b="0" i="0" u="none" strike="noStrike" dirty="0">
                          <a:solidFill>
                            <a:srgbClr val="262626"/>
                          </a:solidFill>
                          <a:effectLst/>
                          <a:latin typeface="Corbel" panose="020B0503020204020204" pitchFamily="34" charset="0"/>
                        </a:rPr>
                        <a:t>-0.2%</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rtl="0" fontAlgn="ctr"/>
                      <a:r>
                        <a:rPr lang="en-GB" sz="1250" b="0" i="0" u="none" strike="noStrike" dirty="0">
                          <a:solidFill>
                            <a:srgbClr val="262626"/>
                          </a:solidFill>
                          <a:effectLst/>
                          <a:latin typeface="Corbel" panose="020B0503020204020204" pitchFamily="34" charset="0"/>
                        </a:rPr>
                        <a:t>3.7%</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extLst>
                  <a:ext uri="{0D108BD9-81ED-4DB2-BD59-A6C34878D82A}">
                    <a16:rowId xmlns:a16="http://schemas.microsoft.com/office/drawing/2014/main" xmlns="" val="10012"/>
                  </a:ext>
                </a:extLst>
              </a:tr>
              <a:tr h="166941">
                <a:tc>
                  <a:txBody>
                    <a:bodyPr/>
                    <a:lstStyle/>
                    <a:p>
                      <a:pPr algn="l" rtl="0" fontAlgn="b"/>
                      <a:r>
                        <a:rPr lang="en-GB" sz="1250" b="1" i="0" u="none" strike="noStrike" dirty="0">
                          <a:solidFill>
                            <a:srgbClr val="262626"/>
                          </a:solidFill>
                          <a:effectLst/>
                          <a:latin typeface="Corbel" panose="020B0503020204020204" pitchFamily="34" charset="0"/>
                        </a:rPr>
                        <a:t>Total Assets </a:t>
                      </a:r>
                    </a:p>
                  </a:txBody>
                  <a:tcPr marL="6183" marR="6183" marT="6183" marB="0" anchor="b">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ctr"/>
                      <a:r>
                        <a:rPr lang="en-GB" sz="1250" b="1" i="0" u="none" strike="noStrike" dirty="0">
                          <a:solidFill>
                            <a:srgbClr val="262626"/>
                          </a:solidFill>
                          <a:effectLst/>
                          <a:latin typeface="Corbel" panose="020B0503020204020204" pitchFamily="34" charset="0"/>
                        </a:rPr>
                        <a:t>1,177,335 </a:t>
                      </a:r>
                    </a:p>
                  </a:txBody>
                  <a:tcPr marL="9525" marR="9525" marT="9525"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ctr"/>
                      <a:r>
                        <a:rPr lang="en-GB" sz="1250" b="1" i="0" u="none" strike="noStrike" dirty="0">
                          <a:solidFill>
                            <a:srgbClr val="262626"/>
                          </a:solidFill>
                          <a:effectLst/>
                          <a:latin typeface="Corbel" panose="020B0503020204020204" pitchFamily="34" charset="0"/>
                        </a:rPr>
                        <a:t>1,186,179 </a:t>
                      </a:r>
                    </a:p>
                  </a:txBody>
                  <a:tcPr marL="9525" marR="9525" marT="9525" marB="0" anchor="ctr">
                    <a:lnL>
                      <a:no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ctr"/>
                      <a:r>
                        <a:rPr lang="en-GB" sz="1250" b="1" i="0" u="none" strike="noStrike" dirty="0">
                          <a:solidFill>
                            <a:srgbClr val="262626"/>
                          </a:solidFill>
                          <a:effectLst/>
                          <a:latin typeface="Corbel" panose="020B0503020204020204" pitchFamily="34" charset="0"/>
                        </a:rPr>
                        <a:t>1,258,914 </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D9D9D9"/>
                    </a:solidFill>
                  </a:tcPr>
                </a:tc>
                <a:tc>
                  <a:txBody>
                    <a:bodyPr/>
                    <a:lstStyle/>
                    <a:p>
                      <a:pPr algn="ctr" rtl="0" fontAlgn="ctr"/>
                      <a:r>
                        <a:rPr lang="en-GB" sz="1250" b="1" i="0" u="none" strike="noStrike" dirty="0">
                          <a:solidFill>
                            <a:srgbClr val="262626"/>
                          </a:solidFill>
                          <a:effectLst/>
                          <a:latin typeface="Corbel" panose="020B0503020204020204" pitchFamily="34" charset="0"/>
                        </a:rPr>
                        <a:t>6.1%</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rtl="0" fontAlgn="ctr"/>
                      <a:r>
                        <a:rPr lang="en-GB" sz="1250" b="1" i="0" u="none" strike="noStrike" dirty="0">
                          <a:solidFill>
                            <a:srgbClr val="262626"/>
                          </a:solidFill>
                          <a:effectLst/>
                          <a:latin typeface="Corbel" panose="020B0503020204020204" pitchFamily="34" charset="0"/>
                        </a:rPr>
                        <a:t>6.9%</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extLst>
                  <a:ext uri="{0D108BD9-81ED-4DB2-BD59-A6C34878D82A}">
                    <a16:rowId xmlns:a16="http://schemas.microsoft.com/office/drawing/2014/main" xmlns="" val="10013"/>
                  </a:ext>
                </a:extLst>
              </a:tr>
              <a:tr h="166941">
                <a:tc>
                  <a:txBody>
                    <a:bodyPr/>
                    <a:lstStyle/>
                    <a:p>
                      <a:pPr algn="l" rtl="0" fontAlgn="b"/>
                      <a:r>
                        <a:rPr lang="en-GB" sz="1250" b="1" i="0" u="sng" strike="noStrike" dirty="0">
                          <a:solidFill>
                            <a:srgbClr val="262626"/>
                          </a:solidFill>
                          <a:effectLst/>
                          <a:latin typeface="Corbel" panose="020B0503020204020204" pitchFamily="34" charset="0"/>
                        </a:rPr>
                        <a:t>LIABILITIES: </a:t>
                      </a:r>
                    </a:p>
                  </a:txBody>
                  <a:tcPr marL="6183" marR="6183" marT="6183" marB="0" anchor="b">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ctr"/>
                      <a:r>
                        <a:rPr lang="en-GB" sz="1250" b="0" i="0" u="none" strike="noStrike" dirty="0">
                          <a:solidFill>
                            <a:srgbClr val="262626"/>
                          </a:solidFill>
                          <a:effectLst/>
                          <a:latin typeface="Corbel" panose="020B0503020204020204" pitchFamily="34" charset="0"/>
                        </a:rPr>
                        <a:t> </a:t>
                      </a:r>
                    </a:p>
                  </a:txBody>
                  <a:tcPr marL="9525" marR="9525" marT="9525"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ctr"/>
                      <a:r>
                        <a:rPr lang="en-GB" sz="1250" b="0" i="0" u="none" strike="noStrike" dirty="0">
                          <a:solidFill>
                            <a:srgbClr val="262626"/>
                          </a:solidFill>
                          <a:effectLst/>
                          <a:latin typeface="Corbel" panose="020B0503020204020204" pitchFamily="34" charset="0"/>
                        </a:rPr>
                        <a:t> </a:t>
                      </a:r>
                    </a:p>
                  </a:txBody>
                  <a:tcPr marL="9525" marR="9525" marT="9525" marB="0" anchor="ctr">
                    <a:lnL>
                      <a:no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ctr"/>
                      <a:r>
                        <a:rPr lang="en-GB" sz="1250" b="0" i="0" u="none" strike="noStrike" dirty="0">
                          <a:solidFill>
                            <a:srgbClr val="262626"/>
                          </a:solidFill>
                          <a:effectLst/>
                          <a:latin typeface="Corbel" panose="020B0503020204020204" pitchFamily="34" charset="0"/>
                        </a:rPr>
                        <a:t> </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D9D9D9"/>
                    </a:solidFill>
                  </a:tcPr>
                </a:tc>
                <a:tc>
                  <a:txBody>
                    <a:bodyPr/>
                    <a:lstStyle/>
                    <a:p>
                      <a:pPr algn="ctr" rtl="0" fontAlgn="ctr"/>
                      <a:r>
                        <a:rPr lang="en-GB" sz="1250" b="0" i="0" u="none" strike="noStrike" dirty="0">
                          <a:solidFill>
                            <a:srgbClr val="262626"/>
                          </a:solidFill>
                          <a:effectLst/>
                          <a:latin typeface="Corbel" panose="020B0503020204020204" pitchFamily="34" charset="0"/>
                        </a:rPr>
                        <a:t> </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rtl="0" fontAlgn="ctr"/>
                      <a:r>
                        <a:rPr lang="en-GB" sz="1250" b="0" i="0" u="none" strike="noStrike" dirty="0">
                          <a:solidFill>
                            <a:srgbClr val="262626"/>
                          </a:solidFill>
                          <a:effectLst/>
                          <a:latin typeface="Corbel" panose="020B0503020204020204" pitchFamily="34" charset="0"/>
                        </a:rPr>
                        <a:t> </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extLst>
                  <a:ext uri="{0D108BD9-81ED-4DB2-BD59-A6C34878D82A}">
                    <a16:rowId xmlns:a16="http://schemas.microsoft.com/office/drawing/2014/main" xmlns="" val="10014"/>
                  </a:ext>
                </a:extLst>
              </a:tr>
              <a:tr h="166941">
                <a:tc>
                  <a:txBody>
                    <a:bodyPr/>
                    <a:lstStyle/>
                    <a:p>
                      <a:pPr algn="l" rtl="0" fontAlgn="b"/>
                      <a:r>
                        <a:rPr lang="en-GB" sz="1250" b="0" i="0" u="none" strike="noStrike" dirty="0">
                          <a:solidFill>
                            <a:srgbClr val="262626"/>
                          </a:solidFill>
                          <a:effectLst/>
                          <a:latin typeface="Corbel" panose="020B0503020204020204" pitchFamily="34" charset="0"/>
                        </a:rPr>
                        <a:t>Trading Liabilities</a:t>
                      </a:r>
                    </a:p>
                  </a:txBody>
                  <a:tcPr marL="6183" marR="6183" marT="6183" marB="0" anchor="b">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ctr"/>
                      <a:r>
                        <a:rPr lang="en-GB" sz="1250" b="0" i="0" u="none" strike="noStrike" dirty="0">
                          <a:solidFill>
                            <a:srgbClr val="262626"/>
                          </a:solidFill>
                          <a:effectLst/>
                          <a:latin typeface="Corbel" panose="020B0503020204020204" pitchFamily="34" charset="0"/>
                        </a:rPr>
                        <a:t>0 </a:t>
                      </a:r>
                    </a:p>
                  </a:txBody>
                  <a:tcPr marL="9525" marR="9525" marT="9525"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ctr"/>
                      <a:r>
                        <a:rPr lang="en-GB" sz="1250" b="0" i="0" u="none" strike="noStrike" dirty="0">
                          <a:solidFill>
                            <a:srgbClr val="262626"/>
                          </a:solidFill>
                          <a:effectLst/>
                          <a:latin typeface="Corbel" panose="020B0503020204020204" pitchFamily="34" charset="0"/>
                        </a:rPr>
                        <a:t>21,617 </a:t>
                      </a:r>
                    </a:p>
                  </a:txBody>
                  <a:tcPr marL="9525" marR="9525" marT="9525" marB="0" anchor="ctr">
                    <a:lnL>
                      <a:no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ctr"/>
                      <a:r>
                        <a:rPr lang="en-GB" sz="1250" b="0" i="0" u="none" strike="noStrike" dirty="0">
                          <a:solidFill>
                            <a:srgbClr val="262626"/>
                          </a:solidFill>
                          <a:effectLst/>
                          <a:latin typeface="Corbel" panose="020B0503020204020204" pitchFamily="34" charset="0"/>
                        </a:rPr>
                        <a:t>24,840 </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D9D9D9"/>
                    </a:solidFill>
                  </a:tcPr>
                </a:tc>
                <a:tc>
                  <a:txBody>
                    <a:bodyPr/>
                    <a:lstStyle/>
                    <a:p>
                      <a:pPr algn="ctr" rtl="0" fontAlgn="ctr"/>
                      <a:r>
                        <a:rPr lang="en-GB" sz="1250" b="0" i="0" u="none" strike="noStrike" dirty="0">
                          <a:solidFill>
                            <a:srgbClr val="262626"/>
                          </a:solidFill>
                          <a:effectLst/>
                          <a:latin typeface="Corbel" panose="020B0503020204020204" pitchFamily="34" charset="0"/>
                        </a:rPr>
                        <a:t>14.9%</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rtl="0" fontAlgn="ctr"/>
                      <a:r>
                        <a:rPr lang="en-GB" sz="1250" b="0" i="0" u="none" strike="noStrike" dirty="0">
                          <a:solidFill>
                            <a:srgbClr val="262626"/>
                          </a:solidFill>
                          <a:effectLst/>
                          <a:latin typeface="Corbel" panose="020B0503020204020204" pitchFamily="34" charset="0"/>
                        </a:rPr>
                        <a:t>n/a</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extLst>
                  <a:ext uri="{0D108BD9-81ED-4DB2-BD59-A6C34878D82A}">
                    <a16:rowId xmlns:a16="http://schemas.microsoft.com/office/drawing/2014/main" xmlns="" val="10015"/>
                  </a:ext>
                </a:extLst>
              </a:tr>
              <a:tr h="166941">
                <a:tc>
                  <a:txBody>
                    <a:bodyPr/>
                    <a:lstStyle/>
                    <a:p>
                      <a:pPr algn="l" rtl="0" fontAlgn="b"/>
                      <a:r>
                        <a:rPr lang="en-GB" sz="1250" b="0" i="0" u="none" strike="noStrike" dirty="0">
                          <a:solidFill>
                            <a:srgbClr val="262626"/>
                          </a:solidFill>
                          <a:effectLst/>
                          <a:latin typeface="Corbel" panose="020B0503020204020204" pitchFamily="34" charset="0"/>
                        </a:rPr>
                        <a:t>Derivative liabilities held</a:t>
                      </a:r>
                    </a:p>
                  </a:txBody>
                  <a:tcPr marL="6183" marR="6183" marT="6183" marB="0" anchor="b">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ctr"/>
                      <a:r>
                        <a:rPr lang="en-GB" sz="1250" b="0" i="0" u="none" strike="noStrike" dirty="0">
                          <a:solidFill>
                            <a:srgbClr val="262626"/>
                          </a:solidFill>
                          <a:effectLst/>
                          <a:latin typeface="Corbel" panose="020B0503020204020204" pitchFamily="34" charset="0"/>
                        </a:rPr>
                        <a:t>701 </a:t>
                      </a:r>
                    </a:p>
                  </a:txBody>
                  <a:tcPr marL="9525" marR="9525" marT="9525"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ctr"/>
                      <a:r>
                        <a:rPr lang="en-GB" sz="1250" b="0" i="0" u="none" strike="noStrike" dirty="0">
                          <a:solidFill>
                            <a:srgbClr val="262626"/>
                          </a:solidFill>
                          <a:effectLst/>
                          <a:latin typeface="Corbel" panose="020B0503020204020204" pitchFamily="34" charset="0"/>
                        </a:rPr>
                        <a:t>0 </a:t>
                      </a:r>
                    </a:p>
                  </a:txBody>
                  <a:tcPr marL="9525" marR="9525" marT="9525" marB="0" anchor="ctr">
                    <a:lnL>
                      <a:no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ctr"/>
                      <a:r>
                        <a:rPr lang="en-GB" sz="1250" b="0" i="0" u="none" strike="noStrike" dirty="0">
                          <a:solidFill>
                            <a:srgbClr val="262626"/>
                          </a:solidFill>
                          <a:effectLst/>
                          <a:latin typeface="Corbel" panose="020B0503020204020204" pitchFamily="34" charset="0"/>
                        </a:rPr>
                        <a:t>0 </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D9D9D9"/>
                    </a:solidFill>
                  </a:tcPr>
                </a:tc>
                <a:tc>
                  <a:txBody>
                    <a:bodyPr/>
                    <a:lstStyle/>
                    <a:p>
                      <a:pPr algn="ctr" rtl="0" fontAlgn="ctr"/>
                      <a:r>
                        <a:rPr lang="en-GB" sz="1250" b="0" i="0" u="none" strike="noStrike" dirty="0">
                          <a:solidFill>
                            <a:srgbClr val="262626"/>
                          </a:solidFill>
                          <a:effectLst/>
                          <a:latin typeface="Corbel" panose="020B0503020204020204" pitchFamily="34" charset="0"/>
                        </a:rPr>
                        <a:t>n/a</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rtl="0" fontAlgn="ctr"/>
                      <a:r>
                        <a:rPr lang="en-GB" sz="1250" b="0" i="0" u="none" strike="noStrike" dirty="0">
                          <a:solidFill>
                            <a:srgbClr val="262626"/>
                          </a:solidFill>
                          <a:effectLst/>
                          <a:latin typeface="Corbel" panose="020B0503020204020204" pitchFamily="34" charset="0"/>
                        </a:rPr>
                        <a:t>n/a</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extLst>
                  <a:ext uri="{0D108BD9-81ED-4DB2-BD59-A6C34878D82A}">
                    <a16:rowId xmlns:a16="http://schemas.microsoft.com/office/drawing/2014/main" xmlns="" val="10016"/>
                  </a:ext>
                </a:extLst>
              </a:tr>
              <a:tr h="166941">
                <a:tc>
                  <a:txBody>
                    <a:bodyPr/>
                    <a:lstStyle/>
                    <a:p>
                      <a:pPr algn="l" rtl="0" fontAlgn="b"/>
                      <a:r>
                        <a:rPr lang="en-GB" sz="1250" b="0" i="0" u="none" strike="noStrike" dirty="0">
                          <a:solidFill>
                            <a:srgbClr val="262626"/>
                          </a:solidFill>
                          <a:effectLst/>
                          <a:latin typeface="Corbel" panose="020B0503020204020204" pitchFamily="34" charset="0"/>
                        </a:rPr>
                        <a:t>Customer deposits</a:t>
                      </a:r>
                    </a:p>
                  </a:txBody>
                  <a:tcPr marL="6183" marR="6183" marT="6183" marB="0" anchor="b">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ctr"/>
                      <a:r>
                        <a:rPr lang="en-GB" sz="1250" b="0" i="0" u="none" strike="noStrike" dirty="0">
                          <a:solidFill>
                            <a:srgbClr val="262626"/>
                          </a:solidFill>
                          <a:effectLst/>
                          <a:latin typeface="Corbel" panose="020B0503020204020204" pitchFamily="34" charset="0"/>
                        </a:rPr>
                        <a:t>687,219 </a:t>
                      </a:r>
                    </a:p>
                  </a:txBody>
                  <a:tcPr marL="9525" marR="9525" marT="9525"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ctr"/>
                      <a:r>
                        <a:rPr lang="en-GB" sz="1250" b="0" i="0" u="none" strike="noStrike" dirty="0">
                          <a:solidFill>
                            <a:srgbClr val="262626"/>
                          </a:solidFill>
                          <a:effectLst/>
                          <a:latin typeface="Corbel" panose="020B0503020204020204" pitchFamily="34" charset="0"/>
                        </a:rPr>
                        <a:t>689,861 </a:t>
                      </a:r>
                    </a:p>
                  </a:txBody>
                  <a:tcPr marL="9525" marR="9525" marT="9525" marB="0" anchor="ctr">
                    <a:lnL>
                      <a:no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ctr"/>
                      <a:r>
                        <a:rPr lang="en-GB" sz="1250" b="0" i="0" u="none" strike="noStrike" dirty="0">
                          <a:solidFill>
                            <a:srgbClr val="262626"/>
                          </a:solidFill>
                          <a:effectLst/>
                          <a:latin typeface="Corbel" panose="020B0503020204020204" pitchFamily="34" charset="0"/>
                        </a:rPr>
                        <a:t>747,694 </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D9D9D9"/>
                    </a:solidFill>
                  </a:tcPr>
                </a:tc>
                <a:tc>
                  <a:txBody>
                    <a:bodyPr/>
                    <a:lstStyle/>
                    <a:p>
                      <a:pPr algn="ctr" rtl="0" fontAlgn="ctr"/>
                      <a:r>
                        <a:rPr lang="en-GB" sz="1250" b="0" i="0" u="none" strike="noStrike" dirty="0">
                          <a:solidFill>
                            <a:srgbClr val="262626"/>
                          </a:solidFill>
                          <a:effectLst/>
                          <a:latin typeface="Corbel" panose="020B0503020204020204" pitchFamily="34" charset="0"/>
                        </a:rPr>
                        <a:t>8.4%</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rtl="0" fontAlgn="ctr"/>
                      <a:r>
                        <a:rPr lang="en-GB" sz="1250" b="0" i="0" u="none" strike="noStrike" dirty="0">
                          <a:solidFill>
                            <a:srgbClr val="262626"/>
                          </a:solidFill>
                          <a:effectLst/>
                          <a:latin typeface="Corbel" panose="020B0503020204020204" pitchFamily="34" charset="0"/>
                        </a:rPr>
                        <a:t>8.8%</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extLst>
                  <a:ext uri="{0D108BD9-81ED-4DB2-BD59-A6C34878D82A}">
                    <a16:rowId xmlns:a16="http://schemas.microsoft.com/office/drawing/2014/main" xmlns="" val="10017"/>
                  </a:ext>
                </a:extLst>
              </a:tr>
              <a:tr h="166941">
                <a:tc>
                  <a:txBody>
                    <a:bodyPr/>
                    <a:lstStyle/>
                    <a:p>
                      <a:pPr algn="l" rtl="0" fontAlgn="b"/>
                      <a:r>
                        <a:rPr lang="en-GB" sz="1250" b="0" i="0" u="none" strike="noStrike" dirty="0">
                          <a:solidFill>
                            <a:srgbClr val="262626"/>
                          </a:solidFill>
                          <a:effectLst/>
                          <a:latin typeface="Corbel" panose="020B0503020204020204" pitchFamily="34" charset="0"/>
                        </a:rPr>
                        <a:t>Deposits from banks</a:t>
                      </a:r>
                    </a:p>
                  </a:txBody>
                  <a:tcPr marL="6183" marR="6183" marT="6183" marB="0" anchor="b">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ctr"/>
                      <a:r>
                        <a:rPr lang="en-GB" sz="1250" b="0" i="0" u="none" strike="noStrike" dirty="0">
                          <a:solidFill>
                            <a:srgbClr val="262626"/>
                          </a:solidFill>
                          <a:effectLst/>
                          <a:latin typeface="Corbel" panose="020B0503020204020204" pitchFamily="34" charset="0"/>
                        </a:rPr>
                        <a:t>6,205 </a:t>
                      </a:r>
                    </a:p>
                  </a:txBody>
                  <a:tcPr marL="9525" marR="9525" marT="9525"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ctr"/>
                      <a:r>
                        <a:rPr lang="en-GB" sz="1250" b="0" i="0" u="none" strike="noStrike" dirty="0">
                          <a:solidFill>
                            <a:srgbClr val="262626"/>
                          </a:solidFill>
                          <a:effectLst/>
                          <a:latin typeface="Corbel" panose="020B0503020204020204" pitchFamily="34" charset="0"/>
                        </a:rPr>
                        <a:t>6,355 </a:t>
                      </a:r>
                    </a:p>
                  </a:txBody>
                  <a:tcPr marL="9525" marR="9525" marT="9525" marB="0" anchor="ctr">
                    <a:lnL>
                      <a:no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ctr"/>
                      <a:r>
                        <a:rPr lang="en-GB" sz="1250" b="0" i="0" u="none" strike="noStrike" dirty="0">
                          <a:solidFill>
                            <a:srgbClr val="262626"/>
                          </a:solidFill>
                          <a:effectLst/>
                          <a:latin typeface="Corbel" panose="020B0503020204020204" pitchFamily="34" charset="0"/>
                        </a:rPr>
                        <a:t>14,487 </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D9D9D9"/>
                    </a:solidFill>
                  </a:tcPr>
                </a:tc>
                <a:tc>
                  <a:txBody>
                    <a:bodyPr/>
                    <a:lstStyle/>
                    <a:p>
                      <a:pPr algn="ctr" rtl="0" fontAlgn="ctr"/>
                      <a:r>
                        <a:rPr lang="en-GB" sz="1250" b="0" i="0" u="none" strike="noStrike" dirty="0">
                          <a:solidFill>
                            <a:srgbClr val="262626"/>
                          </a:solidFill>
                          <a:effectLst/>
                          <a:latin typeface="Corbel" panose="020B0503020204020204" pitchFamily="34" charset="0"/>
                        </a:rPr>
                        <a:t>127.9%</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rtl="0" fontAlgn="ctr"/>
                      <a:r>
                        <a:rPr lang="en-GB" sz="1250" b="0" i="0" u="none" strike="noStrike" dirty="0">
                          <a:solidFill>
                            <a:srgbClr val="262626"/>
                          </a:solidFill>
                          <a:effectLst/>
                          <a:latin typeface="Corbel" panose="020B0503020204020204" pitchFamily="34" charset="0"/>
                        </a:rPr>
                        <a:t>133.5%</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extLst>
                  <a:ext uri="{0D108BD9-81ED-4DB2-BD59-A6C34878D82A}">
                    <a16:rowId xmlns:a16="http://schemas.microsoft.com/office/drawing/2014/main" xmlns="" val="10018"/>
                  </a:ext>
                </a:extLst>
              </a:tr>
              <a:tr h="166941">
                <a:tc>
                  <a:txBody>
                    <a:bodyPr/>
                    <a:lstStyle/>
                    <a:p>
                      <a:pPr algn="l" rtl="0" fontAlgn="b"/>
                      <a:r>
                        <a:rPr lang="en-GB" sz="1250" b="0" i="0" u="none" strike="noStrike" dirty="0">
                          <a:solidFill>
                            <a:srgbClr val="262626"/>
                          </a:solidFill>
                          <a:effectLst/>
                          <a:latin typeface="Corbel" panose="020B0503020204020204" pitchFamily="34" charset="0"/>
                        </a:rPr>
                        <a:t>Other liabilities  </a:t>
                      </a:r>
                    </a:p>
                  </a:txBody>
                  <a:tcPr marL="6183" marR="6183" marT="6183" marB="0" anchor="b">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ctr"/>
                      <a:r>
                        <a:rPr lang="en-GB" sz="1250" b="0" i="0" u="none" strike="noStrike" dirty="0">
                          <a:solidFill>
                            <a:srgbClr val="262626"/>
                          </a:solidFill>
                          <a:effectLst/>
                          <a:latin typeface="Corbel" panose="020B0503020204020204" pitchFamily="34" charset="0"/>
                        </a:rPr>
                        <a:t>69,130 </a:t>
                      </a:r>
                    </a:p>
                  </a:txBody>
                  <a:tcPr marL="9525" marR="9525" marT="9525"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ctr"/>
                      <a:r>
                        <a:rPr lang="en-GB" sz="1250" b="0" i="0" u="none" strike="noStrike" dirty="0">
                          <a:solidFill>
                            <a:srgbClr val="262626"/>
                          </a:solidFill>
                          <a:effectLst/>
                          <a:latin typeface="Corbel" panose="020B0503020204020204" pitchFamily="34" charset="0"/>
                        </a:rPr>
                        <a:t>72,718 </a:t>
                      </a:r>
                    </a:p>
                  </a:txBody>
                  <a:tcPr marL="9525" marR="9525" marT="9525" marB="0" anchor="ctr">
                    <a:lnL>
                      <a:no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ctr"/>
                      <a:r>
                        <a:rPr lang="en-GB" sz="1250" b="0" i="0" u="none" strike="noStrike" dirty="0">
                          <a:solidFill>
                            <a:srgbClr val="262626"/>
                          </a:solidFill>
                          <a:effectLst/>
                          <a:latin typeface="Corbel" panose="020B0503020204020204" pitchFamily="34" charset="0"/>
                        </a:rPr>
                        <a:t>82,689 </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D9D9D9"/>
                    </a:solidFill>
                  </a:tcPr>
                </a:tc>
                <a:tc>
                  <a:txBody>
                    <a:bodyPr/>
                    <a:lstStyle/>
                    <a:p>
                      <a:pPr algn="ctr" rtl="0" fontAlgn="ctr"/>
                      <a:r>
                        <a:rPr lang="en-GB" sz="1250" b="0" i="0" u="none" strike="noStrike" dirty="0">
                          <a:solidFill>
                            <a:srgbClr val="262626"/>
                          </a:solidFill>
                          <a:effectLst/>
                          <a:latin typeface="Corbel" panose="020B0503020204020204" pitchFamily="34" charset="0"/>
                        </a:rPr>
                        <a:t>13.7%</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rtl="0" fontAlgn="ctr"/>
                      <a:r>
                        <a:rPr lang="en-GB" sz="1250" b="0" i="0" u="none" strike="noStrike" dirty="0">
                          <a:solidFill>
                            <a:srgbClr val="262626"/>
                          </a:solidFill>
                          <a:effectLst/>
                          <a:latin typeface="Corbel" panose="020B0503020204020204" pitchFamily="34" charset="0"/>
                        </a:rPr>
                        <a:t>19.6%</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extLst>
                  <a:ext uri="{0D108BD9-81ED-4DB2-BD59-A6C34878D82A}">
                    <a16:rowId xmlns:a16="http://schemas.microsoft.com/office/drawing/2014/main" xmlns="" val="10019"/>
                  </a:ext>
                </a:extLst>
              </a:tr>
              <a:tr h="166941">
                <a:tc>
                  <a:txBody>
                    <a:bodyPr/>
                    <a:lstStyle/>
                    <a:p>
                      <a:pPr algn="l" rtl="0" fontAlgn="b"/>
                      <a:r>
                        <a:rPr lang="en-GB" sz="1250" b="0" i="0" u="none" strike="noStrike" dirty="0">
                          <a:solidFill>
                            <a:srgbClr val="262626"/>
                          </a:solidFill>
                          <a:effectLst/>
                          <a:latin typeface="Corbel" panose="020B0503020204020204" pitchFamily="34" charset="0"/>
                        </a:rPr>
                        <a:t>Borrowings  </a:t>
                      </a:r>
                    </a:p>
                  </a:txBody>
                  <a:tcPr marL="6183" marR="6183" marT="6183" marB="0" anchor="b">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ctr"/>
                      <a:r>
                        <a:rPr lang="en-GB" sz="1250" b="0" i="0" u="none" strike="noStrike" dirty="0">
                          <a:solidFill>
                            <a:srgbClr val="262626"/>
                          </a:solidFill>
                          <a:effectLst/>
                          <a:latin typeface="Corbel" panose="020B0503020204020204" pitchFamily="34" charset="0"/>
                        </a:rPr>
                        <a:t>128,067 </a:t>
                      </a:r>
                    </a:p>
                  </a:txBody>
                  <a:tcPr marL="9525" marR="9525" marT="9525"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ctr"/>
                      <a:r>
                        <a:rPr lang="en-GB" sz="1250" b="0" i="0" u="none" strike="noStrike" dirty="0">
                          <a:solidFill>
                            <a:srgbClr val="262626"/>
                          </a:solidFill>
                          <a:effectLst/>
                          <a:latin typeface="Corbel" panose="020B0503020204020204" pitchFamily="34" charset="0"/>
                        </a:rPr>
                        <a:t>109,435 </a:t>
                      </a:r>
                    </a:p>
                  </a:txBody>
                  <a:tcPr marL="9525" marR="9525" marT="9525" marB="0" anchor="ctr">
                    <a:lnL>
                      <a:no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ctr"/>
                      <a:r>
                        <a:rPr lang="en-GB" sz="1250" b="0" i="0" u="none" strike="noStrike" dirty="0">
                          <a:solidFill>
                            <a:srgbClr val="262626"/>
                          </a:solidFill>
                          <a:effectLst/>
                          <a:latin typeface="Corbel" panose="020B0503020204020204" pitchFamily="34" charset="0"/>
                        </a:rPr>
                        <a:t>109,830 </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D9D9D9"/>
                    </a:solidFill>
                  </a:tcPr>
                </a:tc>
                <a:tc>
                  <a:txBody>
                    <a:bodyPr/>
                    <a:lstStyle/>
                    <a:p>
                      <a:pPr algn="ctr" rtl="0" fontAlgn="ctr"/>
                      <a:r>
                        <a:rPr lang="en-GB" sz="1250" b="0" i="0" u="none" strike="noStrike" dirty="0">
                          <a:solidFill>
                            <a:srgbClr val="262626"/>
                          </a:solidFill>
                          <a:effectLst/>
                          <a:latin typeface="Corbel" panose="020B0503020204020204" pitchFamily="34" charset="0"/>
                        </a:rPr>
                        <a:t>0.4%</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rtl="0" fontAlgn="ctr"/>
                      <a:r>
                        <a:rPr lang="en-GB" sz="1250" b="0" i="0" u="none" strike="noStrike" dirty="0">
                          <a:solidFill>
                            <a:srgbClr val="262626"/>
                          </a:solidFill>
                          <a:effectLst/>
                          <a:latin typeface="Corbel" panose="020B0503020204020204" pitchFamily="34" charset="0"/>
                        </a:rPr>
                        <a:t>-14.2%</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extLst>
                  <a:ext uri="{0D108BD9-81ED-4DB2-BD59-A6C34878D82A}">
                    <a16:rowId xmlns:a16="http://schemas.microsoft.com/office/drawing/2014/main" xmlns="" val="10020"/>
                  </a:ext>
                </a:extLst>
              </a:tr>
              <a:tr h="166941">
                <a:tc>
                  <a:txBody>
                    <a:bodyPr/>
                    <a:lstStyle/>
                    <a:p>
                      <a:pPr algn="l" rtl="0" fontAlgn="b"/>
                      <a:r>
                        <a:rPr lang="en-GB" sz="1250" b="0" i="0" u="none" strike="noStrike" dirty="0">
                          <a:solidFill>
                            <a:srgbClr val="262626"/>
                          </a:solidFill>
                          <a:effectLst/>
                          <a:latin typeface="Corbel" panose="020B0503020204020204" pitchFamily="34" charset="0"/>
                        </a:rPr>
                        <a:t>On-lending facilities</a:t>
                      </a:r>
                    </a:p>
                  </a:txBody>
                  <a:tcPr marL="6183" marR="6183" marT="6183" marB="0" anchor="b">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ctr"/>
                      <a:r>
                        <a:rPr lang="en-GB" sz="1250" b="0" i="0" u="none" strike="noStrike" dirty="0">
                          <a:solidFill>
                            <a:srgbClr val="262626"/>
                          </a:solidFill>
                          <a:effectLst/>
                          <a:latin typeface="Corbel" panose="020B0503020204020204" pitchFamily="34" charset="0"/>
                        </a:rPr>
                        <a:t>43,388 </a:t>
                      </a:r>
                    </a:p>
                  </a:txBody>
                  <a:tcPr marL="9525" marR="9525" marT="9525"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ctr"/>
                      <a:r>
                        <a:rPr lang="en-GB" sz="1250" b="0" i="0" u="none" strike="noStrike" dirty="0">
                          <a:solidFill>
                            <a:srgbClr val="262626"/>
                          </a:solidFill>
                          <a:effectLst/>
                          <a:latin typeface="Corbel" panose="020B0503020204020204" pitchFamily="34" charset="0"/>
                        </a:rPr>
                        <a:t>42,534 </a:t>
                      </a:r>
                    </a:p>
                  </a:txBody>
                  <a:tcPr marL="9525" marR="9525" marT="9525" marB="0" anchor="ctr">
                    <a:lnL>
                      <a:no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ctr"/>
                      <a:r>
                        <a:rPr lang="en-GB" sz="1250" b="0" i="0" u="none" strike="noStrike" dirty="0">
                          <a:solidFill>
                            <a:srgbClr val="262626"/>
                          </a:solidFill>
                          <a:effectLst/>
                          <a:latin typeface="Corbel" panose="020B0503020204020204" pitchFamily="34" charset="0"/>
                        </a:rPr>
                        <a:t>46,054 </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D9D9D9"/>
                    </a:solidFill>
                  </a:tcPr>
                </a:tc>
                <a:tc>
                  <a:txBody>
                    <a:bodyPr/>
                    <a:lstStyle/>
                    <a:p>
                      <a:pPr algn="ctr" rtl="0" fontAlgn="ctr"/>
                      <a:r>
                        <a:rPr lang="en-GB" sz="1250" b="0" i="0" u="none" strike="noStrike" dirty="0">
                          <a:solidFill>
                            <a:srgbClr val="262626"/>
                          </a:solidFill>
                          <a:effectLst/>
                          <a:latin typeface="Corbel" panose="020B0503020204020204" pitchFamily="34" charset="0"/>
                        </a:rPr>
                        <a:t>8.3%</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rtl="0" fontAlgn="ctr"/>
                      <a:r>
                        <a:rPr lang="en-GB" sz="1250" b="0" i="0" u="none" strike="noStrike" dirty="0">
                          <a:solidFill>
                            <a:srgbClr val="262626"/>
                          </a:solidFill>
                          <a:effectLst/>
                          <a:latin typeface="Corbel" panose="020B0503020204020204" pitchFamily="34" charset="0"/>
                        </a:rPr>
                        <a:t>6.1%</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extLst>
                  <a:ext uri="{0D108BD9-81ED-4DB2-BD59-A6C34878D82A}">
                    <a16:rowId xmlns:a16="http://schemas.microsoft.com/office/drawing/2014/main" xmlns="" val="10021"/>
                  </a:ext>
                </a:extLst>
              </a:tr>
              <a:tr h="166941">
                <a:tc>
                  <a:txBody>
                    <a:bodyPr/>
                    <a:lstStyle/>
                    <a:p>
                      <a:pPr algn="l" rtl="0" fontAlgn="b"/>
                      <a:r>
                        <a:rPr lang="en-GB" sz="1250" b="0" i="0" u="none" strike="noStrike" dirty="0">
                          <a:solidFill>
                            <a:srgbClr val="262626"/>
                          </a:solidFill>
                          <a:effectLst/>
                          <a:latin typeface="Corbel" panose="020B0503020204020204" pitchFamily="34" charset="0"/>
                        </a:rPr>
                        <a:t>Debt securities issued</a:t>
                      </a:r>
                    </a:p>
                  </a:txBody>
                  <a:tcPr marL="6183" marR="6183" marT="6183" marB="0" anchor="b">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ctr"/>
                      <a:r>
                        <a:rPr lang="en-GB" sz="1250" b="0" i="0" u="none" strike="noStrike" dirty="0">
                          <a:solidFill>
                            <a:srgbClr val="262626"/>
                          </a:solidFill>
                          <a:effectLst/>
                          <a:latin typeface="Corbel" panose="020B0503020204020204" pitchFamily="34" charset="0"/>
                        </a:rPr>
                        <a:t>61,634 </a:t>
                      </a:r>
                    </a:p>
                  </a:txBody>
                  <a:tcPr marL="9525" marR="9525" marT="9525"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ctr"/>
                      <a:r>
                        <a:rPr lang="en-GB" sz="1250" b="0" i="0" u="none" strike="noStrike" dirty="0">
                          <a:solidFill>
                            <a:srgbClr val="262626"/>
                          </a:solidFill>
                          <a:effectLst/>
                          <a:latin typeface="Corbel" panose="020B0503020204020204" pitchFamily="34" charset="0"/>
                        </a:rPr>
                        <a:t>54,692 </a:t>
                      </a:r>
                    </a:p>
                  </a:txBody>
                  <a:tcPr marL="9525" marR="9525" marT="9525" marB="0" anchor="ctr">
                    <a:lnL>
                      <a:no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ctr"/>
                      <a:r>
                        <a:rPr lang="en-GB" sz="1250" b="0" i="0" u="none" strike="noStrike" dirty="0">
                          <a:solidFill>
                            <a:srgbClr val="262626"/>
                          </a:solidFill>
                          <a:effectLst/>
                          <a:latin typeface="Corbel" panose="020B0503020204020204" pitchFamily="34" charset="0"/>
                        </a:rPr>
                        <a:t>56,788 </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D9D9D9"/>
                    </a:solidFill>
                  </a:tcPr>
                </a:tc>
                <a:tc>
                  <a:txBody>
                    <a:bodyPr/>
                    <a:lstStyle/>
                    <a:p>
                      <a:pPr algn="ctr" rtl="0" fontAlgn="ctr"/>
                      <a:r>
                        <a:rPr lang="en-GB" sz="1250" b="0" i="0" u="none" strike="noStrike" dirty="0">
                          <a:solidFill>
                            <a:srgbClr val="262626"/>
                          </a:solidFill>
                          <a:effectLst/>
                          <a:latin typeface="Corbel" panose="020B0503020204020204" pitchFamily="34" charset="0"/>
                        </a:rPr>
                        <a:t>3.8%</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rtl="0" fontAlgn="ctr"/>
                      <a:r>
                        <a:rPr lang="en-GB" sz="1250" b="0" i="0" u="none" strike="noStrike" dirty="0">
                          <a:solidFill>
                            <a:srgbClr val="262626"/>
                          </a:solidFill>
                          <a:effectLst/>
                          <a:latin typeface="Corbel" panose="020B0503020204020204" pitchFamily="34" charset="0"/>
                        </a:rPr>
                        <a:t>-7.9%</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extLst>
                  <a:ext uri="{0D108BD9-81ED-4DB2-BD59-A6C34878D82A}">
                    <a16:rowId xmlns:a16="http://schemas.microsoft.com/office/drawing/2014/main" xmlns="" val="10022"/>
                  </a:ext>
                </a:extLst>
              </a:tr>
              <a:tr h="166941">
                <a:tc>
                  <a:txBody>
                    <a:bodyPr/>
                    <a:lstStyle/>
                    <a:p>
                      <a:pPr algn="l" rtl="0" fontAlgn="b"/>
                      <a:r>
                        <a:rPr lang="en-GB" sz="1250" b="0" i="0" u="none" strike="noStrike" dirty="0">
                          <a:solidFill>
                            <a:srgbClr val="262626"/>
                          </a:solidFill>
                          <a:effectLst/>
                          <a:latin typeface="Corbel" panose="020B0503020204020204" pitchFamily="34" charset="0"/>
                        </a:rPr>
                        <a:t>Shareholders' funds </a:t>
                      </a:r>
                    </a:p>
                  </a:txBody>
                  <a:tcPr marL="6183" marR="6183" marT="6183" marB="0" anchor="b">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ctr"/>
                      <a:r>
                        <a:rPr lang="en-GB" sz="1250" b="0" i="0" u="none" strike="noStrike" dirty="0">
                          <a:solidFill>
                            <a:srgbClr val="262626"/>
                          </a:solidFill>
                          <a:effectLst/>
                          <a:latin typeface="Corbel" panose="020B0503020204020204" pitchFamily="34" charset="0"/>
                        </a:rPr>
                        <a:t>180,991 </a:t>
                      </a:r>
                    </a:p>
                  </a:txBody>
                  <a:tcPr marL="9525" marR="9525" marT="9525"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ctr"/>
                      <a:r>
                        <a:rPr lang="en-GB" sz="1250" b="0" i="0" u="none" strike="noStrike" dirty="0">
                          <a:solidFill>
                            <a:srgbClr val="262626"/>
                          </a:solidFill>
                          <a:effectLst/>
                          <a:latin typeface="Corbel" panose="020B0503020204020204" pitchFamily="34" charset="0"/>
                        </a:rPr>
                        <a:t>188,968 </a:t>
                      </a:r>
                    </a:p>
                  </a:txBody>
                  <a:tcPr marL="9525" marR="9525" marT="9525" marB="0" anchor="ctr">
                    <a:lnL>
                      <a:no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ctr"/>
                      <a:r>
                        <a:rPr lang="en-GB" sz="1250" b="0" i="0" u="none" strike="noStrike" dirty="0">
                          <a:solidFill>
                            <a:srgbClr val="262626"/>
                          </a:solidFill>
                          <a:effectLst/>
                          <a:latin typeface="Corbel" panose="020B0503020204020204" pitchFamily="34" charset="0"/>
                        </a:rPr>
                        <a:t>176,532 </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D9D9D9"/>
                    </a:solidFill>
                  </a:tcPr>
                </a:tc>
                <a:tc>
                  <a:txBody>
                    <a:bodyPr/>
                    <a:lstStyle/>
                    <a:p>
                      <a:pPr algn="ctr" rtl="0" fontAlgn="ctr"/>
                      <a:r>
                        <a:rPr lang="en-GB" sz="1250" b="0" i="0" u="none" strike="noStrike" dirty="0">
                          <a:solidFill>
                            <a:srgbClr val="262626"/>
                          </a:solidFill>
                          <a:effectLst/>
                          <a:latin typeface="Corbel" panose="020B0503020204020204" pitchFamily="34" charset="0"/>
                        </a:rPr>
                        <a:t>-6.6%</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rtl="0" fontAlgn="ctr"/>
                      <a:r>
                        <a:rPr lang="en-GB" sz="1250" b="0" i="0" u="none" strike="noStrike" dirty="0">
                          <a:solidFill>
                            <a:srgbClr val="262626"/>
                          </a:solidFill>
                          <a:effectLst/>
                          <a:latin typeface="Corbel" panose="020B0503020204020204" pitchFamily="34" charset="0"/>
                        </a:rPr>
                        <a:t>-2.5%</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extLst>
                  <a:ext uri="{0D108BD9-81ED-4DB2-BD59-A6C34878D82A}">
                    <a16:rowId xmlns:a16="http://schemas.microsoft.com/office/drawing/2014/main" xmlns="" val="10023"/>
                  </a:ext>
                </a:extLst>
              </a:tr>
              <a:tr h="166941">
                <a:tc>
                  <a:txBody>
                    <a:bodyPr/>
                    <a:lstStyle/>
                    <a:p>
                      <a:pPr algn="l" rtl="0" fontAlgn="b"/>
                      <a:r>
                        <a:rPr lang="en-GB" sz="1250" b="1" i="0" u="none" strike="noStrike" dirty="0">
                          <a:solidFill>
                            <a:srgbClr val="262626"/>
                          </a:solidFill>
                          <a:effectLst/>
                          <a:latin typeface="Corbel" panose="020B0503020204020204" pitchFamily="34" charset="0"/>
                        </a:rPr>
                        <a:t>Liabilities and Shareholder Equity  </a:t>
                      </a:r>
                    </a:p>
                  </a:txBody>
                  <a:tcPr marL="6183" marR="6183" marT="6183" marB="0" anchor="b">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a:noFill/>
                    </a:lnB>
                  </a:tcPr>
                </a:tc>
                <a:tc>
                  <a:txBody>
                    <a:bodyPr/>
                    <a:lstStyle/>
                    <a:p>
                      <a:pPr algn="ctr" rtl="0" fontAlgn="ctr"/>
                      <a:r>
                        <a:rPr lang="en-GB" sz="1250" b="1" i="0" u="none" strike="noStrike" dirty="0">
                          <a:solidFill>
                            <a:srgbClr val="262626"/>
                          </a:solidFill>
                          <a:effectLst/>
                          <a:latin typeface="Corbel" panose="020B0503020204020204" pitchFamily="34" charset="0"/>
                        </a:rPr>
                        <a:t>1,177,335 </a:t>
                      </a:r>
                    </a:p>
                  </a:txBody>
                  <a:tcPr marL="9525" marR="9525" marT="9525" marB="0" anchor="ctr">
                    <a:lnL>
                      <a:noFill/>
                    </a:lnL>
                    <a:lnR>
                      <a:noFill/>
                    </a:lnR>
                    <a:lnT w="12700" cap="flat" cmpd="sng" algn="ctr">
                      <a:solidFill>
                        <a:srgbClr val="FFFFFF"/>
                      </a:solidFill>
                      <a:prstDash val="solid"/>
                      <a:round/>
                      <a:headEnd type="none" w="med" len="med"/>
                      <a:tailEnd type="none" w="med" len="med"/>
                    </a:lnT>
                    <a:lnB>
                      <a:noFill/>
                    </a:lnB>
                  </a:tcPr>
                </a:tc>
                <a:tc>
                  <a:txBody>
                    <a:bodyPr/>
                    <a:lstStyle/>
                    <a:p>
                      <a:pPr algn="ctr" rtl="0" fontAlgn="ctr"/>
                      <a:r>
                        <a:rPr lang="en-GB" sz="1250" b="1" i="0" u="none" strike="noStrike" dirty="0">
                          <a:solidFill>
                            <a:srgbClr val="262626"/>
                          </a:solidFill>
                          <a:effectLst/>
                          <a:latin typeface="Corbel" panose="020B0503020204020204" pitchFamily="34" charset="0"/>
                        </a:rPr>
                        <a:t>1,186,179 </a:t>
                      </a:r>
                    </a:p>
                  </a:txBody>
                  <a:tcPr marL="9525" marR="9525" marT="9525" marB="0" anchor="ctr">
                    <a:lnL>
                      <a:no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tcPr>
                </a:tc>
                <a:tc>
                  <a:txBody>
                    <a:bodyPr/>
                    <a:lstStyle/>
                    <a:p>
                      <a:pPr algn="ctr" rtl="0" fontAlgn="ctr"/>
                      <a:r>
                        <a:rPr lang="en-GB" sz="1250" b="1" i="0" u="none" strike="noStrike" dirty="0">
                          <a:solidFill>
                            <a:srgbClr val="262626"/>
                          </a:solidFill>
                          <a:effectLst/>
                          <a:latin typeface="Corbel" panose="020B0503020204020204" pitchFamily="34" charset="0"/>
                        </a:rPr>
                        <a:t>1,258,914 </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D9D9D9"/>
                    </a:solidFill>
                  </a:tcPr>
                </a:tc>
                <a:tc>
                  <a:txBody>
                    <a:bodyPr/>
                    <a:lstStyle/>
                    <a:p>
                      <a:pPr algn="ctr" rtl="0" fontAlgn="ctr"/>
                      <a:r>
                        <a:rPr lang="en-GB" sz="1250" b="1" i="0" u="none" strike="noStrike" dirty="0">
                          <a:solidFill>
                            <a:srgbClr val="262626"/>
                          </a:solidFill>
                          <a:effectLst/>
                          <a:latin typeface="Corbel" panose="020B0503020204020204" pitchFamily="34" charset="0"/>
                        </a:rPr>
                        <a:t>6.1%</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rtl="0" fontAlgn="ctr"/>
                      <a:r>
                        <a:rPr lang="en-GB" sz="1250" b="1" i="0" u="none" strike="noStrike" dirty="0">
                          <a:solidFill>
                            <a:srgbClr val="262626"/>
                          </a:solidFill>
                          <a:effectLst/>
                          <a:latin typeface="Corbel" panose="020B0503020204020204" pitchFamily="34" charset="0"/>
                        </a:rPr>
                        <a:t>6.9%</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extLst>
                  <a:ext uri="{0D108BD9-81ED-4DB2-BD59-A6C34878D82A}">
                    <a16:rowId xmlns:a16="http://schemas.microsoft.com/office/drawing/2014/main" xmlns="" val="10024"/>
                  </a:ext>
                </a:extLst>
              </a:tr>
              <a:tr h="166941">
                <a:tc>
                  <a:txBody>
                    <a:bodyPr/>
                    <a:lstStyle/>
                    <a:p>
                      <a:pPr algn="l" fontAlgn="ctr"/>
                      <a:r>
                        <a:rPr lang="en-GB" sz="800" b="1" i="0" u="none" strike="noStrike" dirty="0">
                          <a:solidFill>
                            <a:srgbClr val="262626"/>
                          </a:solidFill>
                          <a:effectLst/>
                          <a:latin typeface="Corbel" panose="020B0503020204020204" pitchFamily="34" charset="0"/>
                        </a:rPr>
                        <a:t> </a:t>
                      </a:r>
                    </a:p>
                  </a:txBody>
                  <a:tcPr marL="6183" marR="6183" marT="6183" marB="0" anchor="ctr">
                    <a:lnL w="12700" cap="flat" cmpd="sng" algn="ctr">
                      <a:solidFill>
                        <a:srgbClr val="FFFFFF"/>
                      </a:solidFill>
                      <a:prstDash val="solid"/>
                      <a:round/>
                      <a:headEnd type="none" w="med" len="med"/>
                      <a:tailEnd type="none" w="med" len="med"/>
                    </a:lnL>
                    <a:lnR>
                      <a:noFill/>
                    </a:lnR>
                    <a:lnT>
                      <a:noFill/>
                    </a:lnT>
                    <a:lnB w="19050" cap="flat" cmpd="sng" algn="ctr">
                      <a:solidFill>
                        <a:srgbClr val="FFC000"/>
                      </a:solidFill>
                      <a:prstDash val="solid"/>
                      <a:round/>
                      <a:headEnd type="none" w="med" len="med"/>
                      <a:tailEnd type="none" w="med" len="med"/>
                    </a:lnB>
                  </a:tcPr>
                </a:tc>
                <a:tc>
                  <a:txBody>
                    <a:bodyPr/>
                    <a:lstStyle/>
                    <a:p>
                      <a:pPr algn="ctr" fontAlgn="ctr"/>
                      <a:endParaRPr lang="en-GB" sz="1250" b="1" i="0" u="none" strike="noStrike" dirty="0">
                        <a:solidFill>
                          <a:srgbClr val="262626"/>
                        </a:solidFill>
                        <a:effectLst/>
                        <a:latin typeface="Corbel" panose="020B0503020204020204" pitchFamily="34" charset="0"/>
                      </a:endParaRPr>
                    </a:p>
                  </a:txBody>
                  <a:tcPr marL="9525" marR="9525" marT="9525" marB="0" anchor="ctr">
                    <a:lnL>
                      <a:noFill/>
                    </a:lnL>
                    <a:lnR>
                      <a:noFill/>
                    </a:lnR>
                    <a:lnT>
                      <a:noFill/>
                    </a:lnT>
                    <a:lnB w="19050" cap="flat" cmpd="sng" algn="ctr">
                      <a:solidFill>
                        <a:srgbClr val="FFC000"/>
                      </a:solidFill>
                      <a:prstDash val="solid"/>
                      <a:round/>
                      <a:headEnd type="none" w="med" len="med"/>
                      <a:tailEnd type="none" w="med" len="med"/>
                    </a:lnB>
                  </a:tcPr>
                </a:tc>
                <a:tc>
                  <a:txBody>
                    <a:bodyPr/>
                    <a:lstStyle/>
                    <a:p>
                      <a:pPr algn="ctr" fontAlgn="ctr"/>
                      <a:endParaRPr lang="en-GB" sz="1250" b="1" i="0" u="none" strike="noStrike" dirty="0">
                        <a:solidFill>
                          <a:srgbClr val="262626"/>
                        </a:solidFill>
                        <a:effectLst/>
                        <a:latin typeface="Corbel" panose="020B0503020204020204" pitchFamily="34" charset="0"/>
                      </a:endParaRPr>
                    </a:p>
                  </a:txBody>
                  <a:tcPr marL="9525" marR="9525" marT="9525" marB="0" anchor="ctr">
                    <a:lnL>
                      <a:noFill/>
                    </a:lnL>
                    <a:lnR w="12700" cap="flat" cmpd="sng" algn="ctr">
                      <a:solidFill>
                        <a:srgbClr val="FFFFFF"/>
                      </a:solidFill>
                      <a:prstDash val="solid"/>
                      <a:round/>
                      <a:headEnd type="none" w="med" len="med"/>
                      <a:tailEnd type="none" w="med" len="med"/>
                    </a:lnR>
                    <a:lnT>
                      <a:noFill/>
                    </a:lnT>
                    <a:lnB w="19050" cap="flat" cmpd="sng" algn="ctr">
                      <a:solidFill>
                        <a:srgbClr val="FFC000"/>
                      </a:solidFill>
                      <a:prstDash val="solid"/>
                      <a:round/>
                      <a:headEnd type="none" w="med" len="med"/>
                      <a:tailEnd type="none" w="med" len="med"/>
                    </a:lnB>
                  </a:tcPr>
                </a:tc>
                <a:tc>
                  <a:txBody>
                    <a:bodyPr/>
                    <a:lstStyle/>
                    <a:p>
                      <a:pPr algn="ctr" fontAlgn="ctr"/>
                      <a:r>
                        <a:rPr lang="en-GB" sz="1250" b="1" i="0" u="none" strike="noStrike" dirty="0">
                          <a:solidFill>
                            <a:srgbClr val="262626"/>
                          </a:solidFill>
                          <a:effectLst/>
                          <a:latin typeface="Corbel" panose="020B0503020204020204" pitchFamily="34" charset="0"/>
                        </a:rPr>
                        <a:t> </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9050" cap="flat" cmpd="sng" algn="ctr">
                      <a:solidFill>
                        <a:srgbClr val="FFC000"/>
                      </a:solidFill>
                      <a:prstDash val="solid"/>
                      <a:round/>
                      <a:headEnd type="none" w="med" len="med"/>
                      <a:tailEnd type="none" w="med" len="med"/>
                    </a:lnB>
                    <a:solidFill>
                      <a:srgbClr val="D9D9D9"/>
                    </a:solidFill>
                  </a:tcPr>
                </a:tc>
                <a:tc>
                  <a:txBody>
                    <a:bodyPr/>
                    <a:lstStyle/>
                    <a:p>
                      <a:pPr algn="ctr" fontAlgn="ctr"/>
                      <a:r>
                        <a:rPr lang="en-GB" sz="1250" b="0" i="0" u="none" strike="noStrike" dirty="0">
                          <a:solidFill>
                            <a:srgbClr val="262626"/>
                          </a:solidFill>
                          <a:effectLst/>
                          <a:latin typeface="Corbel" panose="020B0503020204020204" pitchFamily="34" charset="0"/>
                        </a:rPr>
                        <a:t> </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D9D9D9"/>
                      </a:solidFill>
                      <a:prstDash val="solid"/>
                      <a:round/>
                      <a:headEnd type="none" w="med" len="med"/>
                      <a:tailEnd type="none" w="med" len="med"/>
                    </a:lnT>
                    <a:lnB w="19050" cap="flat" cmpd="sng" algn="ctr">
                      <a:solidFill>
                        <a:srgbClr val="FFC000"/>
                      </a:solidFill>
                      <a:prstDash val="solid"/>
                      <a:round/>
                      <a:headEnd type="none" w="med" len="med"/>
                      <a:tailEnd type="none" w="med" len="med"/>
                    </a:lnB>
                  </a:tcPr>
                </a:tc>
                <a:tc>
                  <a:txBody>
                    <a:bodyPr/>
                    <a:lstStyle/>
                    <a:p>
                      <a:pPr algn="ctr" fontAlgn="ctr"/>
                      <a:r>
                        <a:rPr lang="en-GB" sz="1250" b="0" i="0" u="none" strike="noStrike" dirty="0">
                          <a:solidFill>
                            <a:srgbClr val="262626"/>
                          </a:solidFill>
                          <a:effectLst/>
                          <a:latin typeface="Corbel" panose="020B0503020204020204" pitchFamily="34" charset="0"/>
                        </a:rPr>
                        <a:t> </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D9D9D9"/>
                      </a:solidFill>
                      <a:prstDash val="solid"/>
                      <a:round/>
                      <a:headEnd type="none" w="med" len="med"/>
                      <a:tailEnd type="none" w="med" len="med"/>
                    </a:lnT>
                    <a:lnB w="19050" cap="flat" cmpd="sng" algn="ctr">
                      <a:solidFill>
                        <a:srgbClr val="FFC000"/>
                      </a:solidFill>
                      <a:prstDash val="solid"/>
                      <a:round/>
                      <a:headEnd type="none" w="med" len="med"/>
                      <a:tailEnd type="none" w="med" len="med"/>
                    </a:lnB>
                  </a:tcPr>
                </a:tc>
                <a:extLst>
                  <a:ext uri="{0D108BD9-81ED-4DB2-BD59-A6C34878D82A}">
                    <a16:rowId xmlns:a16="http://schemas.microsoft.com/office/drawing/2014/main" xmlns="" val="10025"/>
                  </a:ext>
                </a:extLst>
              </a:tr>
              <a:tr h="173124">
                <a:tc>
                  <a:txBody>
                    <a:bodyPr/>
                    <a:lstStyle/>
                    <a:p>
                      <a:pPr algn="l" rtl="0" fontAlgn="ctr"/>
                      <a:r>
                        <a:rPr lang="en-GB" sz="1250" b="1" i="0" u="none" strike="noStrike" dirty="0">
                          <a:solidFill>
                            <a:srgbClr val="262626"/>
                          </a:solidFill>
                          <a:effectLst/>
                          <a:latin typeface="Corbel" panose="020B0503020204020204" pitchFamily="34" charset="0"/>
                        </a:rPr>
                        <a:t>Acceptances &amp; Guarantees </a:t>
                      </a:r>
                      <a:r>
                        <a:rPr lang="en-GB" sz="1250" b="1" i="1" u="none" strike="noStrike" dirty="0">
                          <a:solidFill>
                            <a:srgbClr val="262626"/>
                          </a:solidFill>
                          <a:effectLst/>
                          <a:latin typeface="Corbel" panose="020B0503020204020204" pitchFamily="34" charset="0"/>
                        </a:rPr>
                        <a:t> </a:t>
                      </a:r>
                      <a:r>
                        <a:rPr lang="en-GB" sz="1250" b="1" i="0" u="none" strike="noStrike" dirty="0">
                          <a:solidFill>
                            <a:srgbClr val="262626"/>
                          </a:solidFill>
                          <a:effectLst/>
                          <a:latin typeface="Corbel" panose="020B0503020204020204" pitchFamily="34" charset="0"/>
                        </a:rPr>
                        <a:t> </a:t>
                      </a:r>
                    </a:p>
                  </a:txBody>
                  <a:tcPr marL="6183" marR="6183" marT="6183" marB="0" anchor="ctr">
                    <a:lnL w="12700" cap="flat" cmpd="sng" algn="ctr">
                      <a:solidFill>
                        <a:srgbClr val="FFFFFF"/>
                      </a:solidFill>
                      <a:prstDash val="solid"/>
                      <a:round/>
                      <a:headEnd type="none" w="med" len="med"/>
                      <a:tailEnd type="none" w="med" len="med"/>
                    </a:lnL>
                    <a:lnR>
                      <a:noFill/>
                    </a:lnR>
                    <a:lnT w="190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tcPr>
                </a:tc>
                <a:tc>
                  <a:txBody>
                    <a:bodyPr/>
                    <a:lstStyle/>
                    <a:p>
                      <a:pPr algn="ctr" rtl="0" fontAlgn="ctr"/>
                      <a:r>
                        <a:rPr lang="en-GB" sz="1250" b="1" i="0" u="none" strike="noStrike" dirty="0">
                          <a:solidFill>
                            <a:srgbClr val="262626"/>
                          </a:solidFill>
                          <a:effectLst/>
                          <a:latin typeface="Corbel" panose="020B0503020204020204" pitchFamily="34" charset="0"/>
                        </a:rPr>
                        <a:t>134,646 </a:t>
                      </a:r>
                    </a:p>
                  </a:txBody>
                  <a:tcPr marL="9525" marR="9525" marT="9525" marB="0" anchor="ctr">
                    <a:lnL>
                      <a:noFill/>
                    </a:lnL>
                    <a:lnR>
                      <a:noFill/>
                    </a:lnR>
                    <a:lnT w="190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tcPr>
                </a:tc>
                <a:tc>
                  <a:txBody>
                    <a:bodyPr/>
                    <a:lstStyle/>
                    <a:p>
                      <a:pPr algn="ctr" rtl="0" fontAlgn="ctr"/>
                      <a:r>
                        <a:rPr lang="en-GB" sz="1250" b="1" i="0" u="none" strike="noStrike" dirty="0">
                          <a:solidFill>
                            <a:srgbClr val="262626"/>
                          </a:solidFill>
                          <a:effectLst/>
                          <a:latin typeface="Corbel" panose="020B0503020204020204" pitchFamily="34" charset="0"/>
                        </a:rPr>
                        <a:t>164,901 </a:t>
                      </a:r>
                    </a:p>
                  </a:txBody>
                  <a:tcPr marL="9525" marR="9525" marT="9525" marB="0" anchor="ctr">
                    <a:lnL>
                      <a:noFill/>
                    </a:lnL>
                    <a:lnR w="12700" cap="flat" cmpd="sng" algn="ctr">
                      <a:solidFill>
                        <a:srgbClr val="FFFFFF"/>
                      </a:solidFill>
                      <a:prstDash val="solid"/>
                      <a:round/>
                      <a:headEnd type="none" w="med" len="med"/>
                      <a:tailEnd type="none" w="med" len="med"/>
                    </a:lnR>
                    <a:lnT w="190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tcPr>
                </a:tc>
                <a:tc>
                  <a:txBody>
                    <a:bodyPr/>
                    <a:lstStyle/>
                    <a:p>
                      <a:pPr algn="ctr" rtl="0" fontAlgn="ctr"/>
                      <a:r>
                        <a:rPr lang="en-GB" sz="1250" b="1" i="0" u="none" strike="noStrike" dirty="0">
                          <a:solidFill>
                            <a:srgbClr val="262626"/>
                          </a:solidFill>
                          <a:effectLst/>
                          <a:latin typeface="Corbel" panose="020B0503020204020204" pitchFamily="34" charset="0"/>
                        </a:rPr>
                        <a:t>58,142 </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solidFill>
                      <a:srgbClr val="D9D9D9"/>
                    </a:solidFill>
                  </a:tcPr>
                </a:tc>
                <a:tc>
                  <a:txBody>
                    <a:bodyPr/>
                    <a:lstStyle/>
                    <a:p>
                      <a:pPr algn="ctr" rtl="0" fontAlgn="ctr"/>
                      <a:r>
                        <a:rPr lang="en-GB" sz="1250" b="1" i="0" u="none" strike="noStrike" dirty="0">
                          <a:solidFill>
                            <a:srgbClr val="262626"/>
                          </a:solidFill>
                          <a:effectLst/>
                          <a:latin typeface="Corbel" panose="020B0503020204020204" pitchFamily="34" charset="0"/>
                        </a:rPr>
                        <a:t>-64.7%</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tcPr>
                </a:tc>
                <a:tc>
                  <a:txBody>
                    <a:bodyPr/>
                    <a:lstStyle/>
                    <a:p>
                      <a:pPr algn="ctr" rtl="0" fontAlgn="ctr"/>
                      <a:r>
                        <a:rPr lang="en-GB" sz="1250" b="1" i="0" u="none" strike="noStrike" dirty="0">
                          <a:solidFill>
                            <a:srgbClr val="262626"/>
                          </a:solidFill>
                          <a:effectLst/>
                          <a:latin typeface="Corbel" panose="020B0503020204020204" pitchFamily="34" charset="0"/>
                        </a:rPr>
                        <a:t>-56.8%</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tcPr>
                </a:tc>
                <a:extLst>
                  <a:ext uri="{0D108BD9-81ED-4DB2-BD59-A6C34878D82A}">
                    <a16:rowId xmlns:a16="http://schemas.microsoft.com/office/drawing/2014/main" xmlns="" val="10026"/>
                  </a:ext>
                </a:extLst>
              </a:tr>
            </a:tbl>
          </a:graphicData>
        </a:graphic>
      </p:graphicFrame>
      <p:sp>
        <p:nvSpPr>
          <p:cNvPr id="14" name="TextBox 13"/>
          <p:cNvSpPr txBox="1"/>
          <p:nvPr/>
        </p:nvSpPr>
        <p:spPr>
          <a:xfrm>
            <a:off x="6925957" y="0"/>
            <a:ext cx="2218043" cy="338554"/>
          </a:xfrm>
          <a:prstGeom prst="rect">
            <a:avLst/>
          </a:prstGeom>
          <a:solidFill>
            <a:schemeClr val="bg1">
              <a:lumMod val="85000"/>
            </a:schemeClr>
          </a:solidFill>
        </p:spPr>
        <p:txBody>
          <a:bodyPr wrap="none" rtlCol="0">
            <a:spAutoFit/>
          </a:bodyPr>
          <a:lstStyle/>
          <a:p>
            <a:r>
              <a:rPr lang="en-US" sz="1600" b="1" dirty="0">
                <a:solidFill>
                  <a:srgbClr val="F4AF00"/>
                </a:solidFill>
                <a:latin typeface="Corbel" pitchFamily="34" charset="0"/>
              </a:rPr>
              <a:t>1Q18 Results Overview</a:t>
            </a:r>
            <a:endParaRPr lang="en-GB" sz="1600" b="1" dirty="0">
              <a:solidFill>
                <a:srgbClr val="F4AF00"/>
              </a:solidFill>
              <a:latin typeface="Corbel" pitchFamily="34" charset="0"/>
            </a:endParaRPr>
          </a:p>
        </p:txBody>
      </p:sp>
    </p:spTree>
    <p:extLst>
      <p:ext uri="{BB962C8B-B14F-4D97-AF65-F5344CB8AC3E}">
        <p14:creationId xmlns:p14="http://schemas.microsoft.com/office/powerpoint/2010/main" val="4372009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bg1">
              <a:alpha val="7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dirty="0">
              <a:solidFill>
                <a:prstClr val="white"/>
              </a:solidFill>
            </a:endParaRPr>
          </a:p>
        </p:txBody>
      </p:sp>
      <p:pic>
        <p:nvPicPr>
          <p:cNvPr id="7" name="Picture 6" descr="FCMB LOGOS.pdf"/>
          <p:cNvPicPr>
            <a:picLocks noChangeAspect="1"/>
          </p:cNvPicPr>
          <p:nvPr/>
        </p:nvPicPr>
        <p:blipFill rotWithShape="1">
          <a:blip r:embed="rId3" cstate="print">
            <a:extLst>
              <a:ext uri="{28A0092B-C50C-407E-A947-70E740481C1C}">
                <a14:useLocalDpi xmlns:a14="http://schemas.microsoft.com/office/drawing/2010/main" val="0"/>
              </a:ext>
            </a:extLst>
          </a:blip>
          <a:srcRect l="5682" t="18059" r="54951" b="25515"/>
          <a:stretch/>
        </p:blipFill>
        <p:spPr>
          <a:xfrm>
            <a:off x="111473" y="97728"/>
            <a:ext cx="1031527" cy="1045272"/>
          </a:xfrm>
          <a:prstGeom prst="rect">
            <a:avLst/>
          </a:prstGeom>
        </p:spPr>
      </p:pic>
      <p:sp>
        <p:nvSpPr>
          <p:cNvPr id="11" name="Rounded Rectangle 3"/>
          <p:cNvSpPr/>
          <p:nvPr/>
        </p:nvSpPr>
        <p:spPr>
          <a:xfrm>
            <a:off x="76200" y="4343400"/>
            <a:ext cx="9067800" cy="1371600"/>
          </a:xfrm>
          <a:custGeom>
            <a:avLst/>
            <a:gdLst>
              <a:gd name="connsiteX0" fmla="*/ 0 w 8763000"/>
              <a:gd name="connsiteY0" fmla="*/ 101602 h 609600"/>
              <a:gd name="connsiteX1" fmla="*/ 101602 w 8763000"/>
              <a:gd name="connsiteY1" fmla="*/ 0 h 609600"/>
              <a:gd name="connsiteX2" fmla="*/ 8661398 w 8763000"/>
              <a:gd name="connsiteY2" fmla="*/ 0 h 609600"/>
              <a:gd name="connsiteX3" fmla="*/ 8763000 w 8763000"/>
              <a:gd name="connsiteY3" fmla="*/ 101602 h 609600"/>
              <a:gd name="connsiteX4" fmla="*/ 8763000 w 8763000"/>
              <a:gd name="connsiteY4" fmla="*/ 507998 h 609600"/>
              <a:gd name="connsiteX5" fmla="*/ 8661398 w 8763000"/>
              <a:gd name="connsiteY5" fmla="*/ 609600 h 609600"/>
              <a:gd name="connsiteX6" fmla="*/ 101602 w 8763000"/>
              <a:gd name="connsiteY6" fmla="*/ 609600 h 609600"/>
              <a:gd name="connsiteX7" fmla="*/ 0 w 8763000"/>
              <a:gd name="connsiteY7" fmla="*/ 507998 h 609600"/>
              <a:gd name="connsiteX8" fmla="*/ 0 w 8763000"/>
              <a:gd name="connsiteY8" fmla="*/ 101602 h 609600"/>
              <a:gd name="connsiteX0" fmla="*/ 0 w 8763000"/>
              <a:gd name="connsiteY0" fmla="*/ 101602 h 609600"/>
              <a:gd name="connsiteX1" fmla="*/ 101602 w 8763000"/>
              <a:gd name="connsiteY1" fmla="*/ 0 h 609600"/>
              <a:gd name="connsiteX2" fmla="*/ 8661398 w 8763000"/>
              <a:gd name="connsiteY2" fmla="*/ 0 h 609600"/>
              <a:gd name="connsiteX3" fmla="*/ 8658047 w 8763000"/>
              <a:gd name="connsiteY3" fmla="*/ 101602 h 609600"/>
              <a:gd name="connsiteX4" fmla="*/ 8763000 w 8763000"/>
              <a:gd name="connsiteY4" fmla="*/ 507998 h 609600"/>
              <a:gd name="connsiteX5" fmla="*/ 8661398 w 8763000"/>
              <a:gd name="connsiteY5" fmla="*/ 609600 h 609600"/>
              <a:gd name="connsiteX6" fmla="*/ 101602 w 8763000"/>
              <a:gd name="connsiteY6" fmla="*/ 609600 h 609600"/>
              <a:gd name="connsiteX7" fmla="*/ 0 w 8763000"/>
              <a:gd name="connsiteY7" fmla="*/ 507998 h 609600"/>
              <a:gd name="connsiteX8" fmla="*/ 0 w 8763000"/>
              <a:gd name="connsiteY8" fmla="*/ 101602 h 609600"/>
              <a:gd name="connsiteX0" fmla="*/ 0 w 8685497"/>
              <a:gd name="connsiteY0" fmla="*/ 101602 h 609600"/>
              <a:gd name="connsiteX1" fmla="*/ 101602 w 8685497"/>
              <a:gd name="connsiteY1" fmla="*/ 0 h 609600"/>
              <a:gd name="connsiteX2" fmla="*/ 8661398 w 8685497"/>
              <a:gd name="connsiteY2" fmla="*/ 0 h 609600"/>
              <a:gd name="connsiteX3" fmla="*/ 8658047 w 8685497"/>
              <a:gd name="connsiteY3" fmla="*/ 101602 h 609600"/>
              <a:gd name="connsiteX4" fmla="*/ 8647552 w 8685497"/>
              <a:gd name="connsiteY4" fmla="*/ 507998 h 609600"/>
              <a:gd name="connsiteX5" fmla="*/ 8661398 w 8685497"/>
              <a:gd name="connsiteY5" fmla="*/ 609600 h 609600"/>
              <a:gd name="connsiteX6" fmla="*/ 101602 w 8685497"/>
              <a:gd name="connsiteY6" fmla="*/ 609600 h 609600"/>
              <a:gd name="connsiteX7" fmla="*/ 0 w 8685497"/>
              <a:gd name="connsiteY7" fmla="*/ 507998 h 609600"/>
              <a:gd name="connsiteX8" fmla="*/ 0 w 8685497"/>
              <a:gd name="connsiteY8" fmla="*/ 101602 h 609600"/>
              <a:gd name="connsiteX0" fmla="*/ 0 w 8683192"/>
              <a:gd name="connsiteY0" fmla="*/ 101602 h 609600"/>
              <a:gd name="connsiteX1" fmla="*/ 101602 w 8683192"/>
              <a:gd name="connsiteY1" fmla="*/ 0 h 609600"/>
              <a:gd name="connsiteX2" fmla="*/ 8622522 w 8683192"/>
              <a:gd name="connsiteY2" fmla="*/ 0 h 609600"/>
              <a:gd name="connsiteX3" fmla="*/ 8658047 w 8683192"/>
              <a:gd name="connsiteY3" fmla="*/ 101602 h 609600"/>
              <a:gd name="connsiteX4" fmla="*/ 8647552 w 8683192"/>
              <a:gd name="connsiteY4" fmla="*/ 507998 h 609600"/>
              <a:gd name="connsiteX5" fmla="*/ 8661398 w 8683192"/>
              <a:gd name="connsiteY5" fmla="*/ 609600 h 609600"/>
              <a:gd name="connsiteX6" fmla="*/ 101602 w 8683192"/>
              <a:gd name="connsiteY6" fmla="*/ 609600 h 609600"/>
              <a:gd name="connsiteX7" fmla="*/ 0 w 8683192"/>
              <a:gd name="connsiteY7" fmla="*/ 507998 h 609600"/>
              <a:gd name="connsiteX8" fmla="*/ 0 w 8683192"/>
              <a:gd name="connsiteY8" fmla="*/ 101602 h 609600"/>
              <a:gd name="connsiteX0" fmla="*/ 0 w 8683192"/>
              <a:gd name="connsiteY0" fmla="*/ 101602 h 609600"/>
              <a:gd name="connsiteX1" fmla="*/ 101602 w 8683192"/>
              <a:gd name="connsiteY1" fmla="*/ 0 h 609600"/>
              <a:gd name="connsiteX2" fmla="*/ 8622522 w 8683192"/>
              <a:gd name="connsiteY2" fmla="*/ 0 h 609600"/>
              <a:gd name="connsiteX3" fmla="*/ 8580295 w 8683192"/>
              <a:gd name="connsiteY3" fmla="*/ 108082 h 609600"/>
              <a:gd name="connsiteX4" fmla="*/ 8647552 w 8683192"/>
              <a:gd name="connsiteY4" fmla="*/ 507998 h 609600"/>
              <a:gd name="connsiteX5" fmla="*/ 8661398 w 8683192"/>
              <a:gd name="connsiteY5" fmla="*/ 609600 h 609600"/>
              <a:gd name="connsiteX6" fmla="*/ 101602 w 8683192"/>
              <a:gd name="connsiteY6" fmla="*/ 609600 h 609600"/>
              <a:gd name="connsiteX7" fmla="*/ 0 w 8683192"/>
              <a:gd name="connsiteY7" fmla="*/ 507998 h 609600"/>
              <a:gd name="connsiteX8" fmla="*/ 0 w 8683192"/>
              <a:gd name="connsiteY8" fmla="*/ 101602 h 609600"/>
              <a:gd name="connsiteX0" fmla="*/ 0 w 8647552"/>
              <a:gd name="connsiteY0" fmla="*/ 101602 h 609600"/>
              <a:gd name="connsiteX1" fmla="*/ 101602 w 8647552"/>
              <a:gd name="connsiteY1" fmla="*/ 0 h 609600"/>
              <a:gd name="connsiteX2" fmla="*/ 8622522 w 8647552"/>
              <a:gd name="connsiteY2" fmla="*/ 0 h 609600"/>
              <a:gd name="connsiteX3" fmla="*/ 8580295 w 8647552"/>
              <a:gd name="connsiteY3" fmla="*/ 108082 h 609600"/>
              <a:gd name="connsiteX4" fmla="*/ 8647552 w 8647552"/>
              <a:gd name="connsiteY4" fmla="*/ 507998 h 609600"/>
              <a:gd name="connsiteX5" fmla="*/ 8570687 w 8647552"/>
              <a:gd name="connsiteY5" fmla="*/ 609600 h 609600"/>
              <a:gd name="connsiteX6" fmla="*/ 101602 w 8647552"/>
              <a:gd name="connsiteY6" fmla="*/ 609600 h 609600"/>
              <a:gd name="connsiteX7" fmla="*/ 0 w 8647552"/>
              <a:gd name="connsiteY7" fmla="*/ 507998 h 609600"/>
              <a:gd name="connsiteX8" fmla="*/ 0 w 8647552"/>
              <a:gd name="connsiteY8" fmla="*/ 101602 h 609600"/>
              <a:gd name="connsiteX0" fmla="*/ 0 w 8647552"/>
              <a:gd name="connsiteY0" fmla="*/ 101602 h 609600"/>
              <a:gd name="connsiteX1" fmla="*/ 101602 w 8647552"/>
              <a:gd name="connsiteY1" fmla="*/ 0 h 609600"/>
              <a:gd name="connsiteX2" fmla="*/ 8622522 w 8647552"/>
              <a:gd name="connsiteY2" fmla="*/ 0 h 609600"/>
              <a:gd name="connsiteX3" fmla="*/ 8612692 w 8647552"/>
              <a:gd name="connsiteY3" fmla="*/ 108082 h 609600"/>
              <a:gd name="connsiteX4" fmla="*/ 8647552 w 8647552"/>
              <a:gd name="connsiteY4" fmla="*/ 507998 h 609600"/>
              <a:gd name="connsiteX5" fmla="*/ 8570687 w 8647552"/>
              <a:gd name="connsiteY5" fmla="*/ 609600 h 609600"/>
              <a:gd name="connsiteX6" fmla="*/ 101602 w 8647552"/>
              <a:gd name="connsiteY6" fmla="*/ 609600 h 609600"/>
              <a:gd name="connsiteX7" fmla="*/ 0 w 8647552"/>
              <a:gd name="connsiteY7" fmla="*/ 507998 h 609600"/>
              <a:gd name="connsiteX8" fmla="*/ 0 w 8647552"/>
              <a:gd name="connsiteY8" fmla="*/ 101602 h 609600"/>
              <a:gd name="connsiteX0" fmla="*/ 0 w 8647676"/>
              <a:gd name="connsiteY0" fmla="*/ 101602 h 609600"/>
              <a:gd name="connsiteX1" fmla="*/ 101602 w 8647676"/>
              <a:gd name="connsiteY1" fmla="*/ 0 h 609600"/>
              <a:gd name="connsiteX2" fmla="*/ 8622522 w 8647676"/>
              <a:gd name="connsiteY2" fmla="*/ 0 h 609600"/>
              <a:gd name="connsiteX3" fmla="*/ 8612692 w 8647676"/>
              <a:gd name="connsiteY3" fmla="*/ 108082 h 609600"/>
              <a:gd name="connsiteX4" fmla="*/ 8647552 w 8647676"/>
              <a:gd name="connsiteY4" fmla="*/ 507998 h 609600"/>
              <a:gd name="connsiteX5" fmla="*/ 8596604 w 8647676"/>
              <a:gd name="connsiteY5" fmla="*/ 609600 h 609600"/>
              <a:gd name="connsiteX6" fmla="*/ 101602 w 8647676"/>
              <a:gd name="connsiteY6" fmla="*/ 609600 h 609600"/>
              <a:gd name="connsiteX7" fmla="*/ 0 w 8647676"/>
              <a:gd name="connsiteY7" fmla="*/ 507998 h 609600"/>
              <a:gd name="connsiteX8" fmla="*/ 0 w 8647676"/>
              <a:gd name="connsiteY8" fmla="*/ 101602 h 609600"/>
              <a:gd name="connsiteX0" fmla="*/ 0 w 8645145"/>
              <a:gd name="connsiteY0" fmla="*/ 101602 h 609600"/>
              <a:gd name="connsiteX1" fmla="*/ 101602 w 8645145"/>
              <a:gd name="connsiteY1" fmla="*/ 0 h 609600"/>
              <a:gd name="connsiteX2" fmla="*/ 8622522 w 8645145"/>
              <a:gd name="connsiteY2" fmla="*/ 0 h 609600"/>
              <a:gd name="connsiteX3" fmla="*/ 8612692 w 8645145"/>
              <a:gd name="connsiteY3" fmla="*/ 108082 h 609600"/>
              <a:gd name="connsiteX4" fmla="*/ 8628114 w 8645145"/>
              <a:gd name="connsiteY4" fmla="*/ 384882 h 609600"/>
              <a:gd name="connsiteX5" fmla="*/ 8596604 w 8645145"/>
              <a:gd name="connsiteY5" fmla="*/ 609600 h 609600"/>
              <a:gd name="connsiteX6" fmla="*/ 101602 w 8645145"/>
              <a:gd name="connsiteY6" fmla="*/ 609600 h 609600"/>
              <a:gd name="connsiteX7" fmla="*/ 0 w 8645145"/>
              <a:gd name="connsiteY7" fmla="*/ 507998 h 609600"/>
              <a:gd name="connsiteX8" fmla="*/ 0 w 8645145"/>
              <a:gd name="connsiteY8" fmla="*/ 101602 h 609600"/>
              <a:gd name="connsiteX0" fmla="*/ 0 w 8646621"/>
              <a:gd name="connsiteY0" fmla="*/ 101602 h 609600"/>
              <a:gd name="connsiteX1" fmla="*/ 101602 w 8646621"/>
              <a:gd name="connsiteY1" fmla="*/ 0 h 609600"/>
              <a:gd name="connsiteX2" fmla="*/ 8622522 w 8646621"/>
              <a:gd name="connsiteY2" fmla="*/ 0 h 609600"/>
              <a:gd name="connsiteX3" fmla="*/ 8619171 w 8646621"/>
              <a:gd name="connsiteY3" fmla="*/ 166399 h 609600"/>
              <a:gd name="connsiteX4" fmla="*/ 8628114 w 8646621"/>
              <a:gd name="connsiteY4" fmla="*/ 384882 h 609600"/>
              <a:gd name="connsiteX5" fmla="*/ 8596604 w 8646621"/>
              <a:gd name="connsiteY5" fmla="*/ 609600 h 609600"/>
              <a:gd name="connsiteX6" fmla="*/ 101602 w 8646621"/>
              <a:gd name="connsiteY6" fmla="*/ 609600 h 609600"/>
              <a:gd name="connsiteX7" fmla="*/ 0 w 8646621"/>
              <a:gd name="connsiteY7" fmla="*/ 507998 h 609600"/>
              <a:gd name="connsiteX8" fmla="*/ 0 w 8646621"/>
              <a:gd name="connsiteY8" fmla="*/ 101602 h 609600"/>
              <a:gd name="connsiteX0" fmla="*/ 0 w 8633484"/>
              <a:gd name="connsiteY0" fmla="*/ 101602 h 609600"/>
              <a:gd name="connsiteX1" fmla="*/ 101602 w 8633484"/>
              <a:gd name="connsiteY1" fmla="*/ 0 h 609600"/>
              <a:gd name="connsiteX2" fmla="*/ 8596604 w 8633484"/>
              <a:gd name="connsiteY2" fmla="*/ 0 h 609600"/>
              <a:gd name="connsiteX3" fmla="*/ 8619171 w 8633484"/>
              <a:gd name="connsiteY3" fmla="*/ 166399 h 609600"/>
              <a:gd name="connsiteX4" fmla="*/ 8628114 w 8633484"/>
              <a:gd name="connsiteY4" fmla="*/ 384882 h 609600"/>
              <a:gd name="connsiteX5" fmla="*/ 8596604 w 8633484"/>
              <a:gd name="connsiteY5" fmla="*/ 609600 h 609600"/>
              <a:gd name="connsiteX6" fmla="*/ 101602 w 8633484"/>
              <a:gd name="connsiteY6" fmla="*/ 609600 h 609600"/>
              <a:gd name="connsiteX7" fmla="*/ 0 w 8633484"/>
              <a:gd name="connsiteY7" fmla="*/ 507998 h 609600"/>
              <a:gd name="connsiteX8" fmla="*/ 0 w 8633484"/>
              <a:gd name="connsiteY8" fmla="*/ 101602 h 60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633484" h="609600">
                <a:moveTo>
                  <a:pt x="0" y="101602"/>
                </a:moveTo>
                <a:cubicBezTo>
                  <a:pt x="0" y="45489"/>
                  <a:pt x="45489" y="0"/>
                  <a:pt x="101602" y="0"/>
                </a:cubicBezTo>
                <a:lnTo>
                  <a:pt x="8596604" y="0"/>
                </a:lnTo>
                <a:cubicBezTo>
                  <a:pt x="8652717" y="0"/>
                  <a:pt x="8619171" y="110286"/>
                  <a:pt x="8619171" y="166399"/>
                </a:cubicBezTo>
                <a:cubicBezTo>
                  <a:pt x="8619171" y="301864"/>
                  <a:pt x="8628114" y="249417"/>
                  <a:pt x="8628114" y="384882"/>
                </a:cubicBezTo>
                <a:cubicBezTo>
                  <a:pt x="8628114" y="440995"/>
                  <a:pt x="8652717" y="609600"/>
                  <a:pt x="8596604" y="609600"/>
                </a:cubicBezTo>
                <a:lnTo>
                  <a:pt x="101602" y="609600"/>
                </a:lnTo>
                <a:cubicBezTo>
                  <a:pt x="45489" y="609600"/>
                  <a:pt x="0" y="564111"/>
                  <a:pt x="0" y="507998"/>
                </a:cubicBezTo>
                <a:lnTo>
                  <a:pt x="0" y="101602"/>
                </a:lnTo>
                <a:close/>
              </a:path>
            </a:pathLst>
          </a:custGeom>
          <a:solidFill>
            <a:sysClr val="window" lastClr="FFFFFF">
              <a:lumMod val="95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900" b="1" i="0" u="none" strike="noStrike" kern="0" cap="none" spc="0" normalizeH="0" baseline="0" noProof="0" dirty="0">
                <a:ln>
                  <a:noFill/>
                </a:ln>
                <a:solidFill>
                  <a:srgbClr val="662E9E"/>
                </a:solidFill>
                <a:effectLst/>
                <a:uLnTx/>
                <a:uFillTx/>
                <a:latin typeface="Corbel" pitchFamily="34" charset="0"/>
                <a:cs typeface="Arial" charset="0"/>
              </a:rPr>
              <a:t>Group Performance Review:</a:t>
            </a:r>
          </a:p>
          <a:p>
            <a:pPr marL="0" marR="0" lvl="0" indent="0" algn="r" defTabSz="914400" eaLnBrk="1" fontAlgn="auto" latinLnBrk="0" hangingPunct="1">
              <a:lnSpc>
                <a:spcPct val="100000"/>
              </a:lnSpc>
              <a:spcBef>
                <a:spcPts val="0"/>
              </a:spcBef>
              <a:spcAft>
                <a:spcPts val="0"/>
              </a:spcAft>
              <a:buClrTx/>
              <a:buSzTx/>
              <a:buFontTx/>
              <a:buNone/>
              <a:tabLst/>
              <a:defRPr/>
            </a:pPr>
            <a:r>
              <a:rPr kumimoji="0" lang="en-US" sz="1750" b="1" i="0" u="none" strike="noStrike" kern="0" cap="none" spc="0" normalizeH="0" baseline="0" noProof="0" dirty="0">
                <a:ln>
                  <a:noFill/>
                </a:ln>
                <a:solidFill>
                  <a:srgbClr val="662E9E"/>
                </a:solidFill>
                <a:effectLst/>
                <a:uLnTx/>
                <a:uFillTx/>
                <a:latin typeface="Corbel" pitchFamily="34" charset="0"/>
                <a:cs typeface="Arial" charset="0"/>
              </a:rPr>
              <a:t>Commercial &amp; Retail Banking - </a:t>
            </a:r>
            <a:r>
              <a:rPr kumimoji="0" lang="en-US" sz="1750" b="1" i="1" u="none" strike="noStrike" kern="0" cap="none" spc="0" normalizeH="0" baseline="0" noProof="0" dirty="0">
                <a:ln>
                  <a:noFill/>
                </a:ln>
                <a:solidFill>
                  <a:srgbClr val="662E9E"/>
                </a:solidFill>
                <a:effectLst/>
                <a:uLnTx/>
                <a:uFillTx/>
                <a:latin typeface="Corbel" pitchFamily="34" charset="0"/>
                <a:cs typeface="Arial" charset="0"/>
              </a:rPr>
              <a:t>Mr. Adam Nuru (Managing Director: FCMB Ltd)</a:t>
            </a:r>
          </a:p>
        </p:txBody>
      </p:sp>
    </p:spTree>
    <p:extLst>
      <p:ext uri="{BB962C8B-B14F-4D97-AF65-F5344CB8AC3E}">
        <p14:creationId xmlns:p14="http://schemas.microsoft.com/office/powerpoint/2010/main" val="2316514354"/>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68873</TotalTime>
  <Words>4362</Words>
  <Application>Microsoft Office PowerPoint</Application>
  <PresentationFormat>On-screen Show (4:3)</PresentationFormat>
  <Paragraphs>1509</Paragraphs>
  <Slides>29</Slides>
  <Notes>5</Notes>
  <HiddenSlides>0</HiddenSlides>
  <MMClips>0</MMClips>
  <ScaleCrop>false</ScaleCrop>
  <HeadingPairs>
    <vt:vector size="6" baseType="variant">
      <vt:variant>
        <vt:lpstr>Fonts Used</vt:lpstr>
      </vt:variant>
      <vt:variant>
        <vt:i4>7</vt:i4>
      </vt:variant>
      <vt:variant>
        <vt:lpstr>Theme</vt:lpstr>
      </vt:variant>
      <vt:variant>
        <vt:i4>9</vt:i4>
      </vt:variant>
      <vt:variant>
        <vt:lpstr>Slide Titles</vt:lpstr>
      </vt:variant>
      <vt:variant>
        <vt:i4>29</vt:i4>
      </vt:variant>
    </vt:vector>
  </HeadingPairs>
  <TitlesOfParts>
    <vt:vector size="45" baseType="lpstr">
      <vt:lpstr>ＭＳ Ｐゴシック</vt:lpstr>
      <vt:lpstr>Arial</vt:lpstr>
      <vt:lpstr>Arial Narrow</vt:lpstr>
      <vt:lpstr>Calibri</vt:lpstr>
      <vt:lpstr>Corbel</vt:lpstr>
      <vt:lpstr>Times New Roman</vt:lpstr>
      <vt:lpstr>Wingdings</vt:lpstr>
      <vt:lpstr>1_Office Theme</vt:lpstr>
      <vt:lpstr>10_Office Theme</vt:lpstr>
      <vt:lpstr>7_Office Theme</vt:lpstr>
      <vt:lpstr>Office Theme</vt:lpstr>
      <vt:lpstr>12_Office Theme</vt:lpstr>
      <vt:lpstr>8_Office Theme</vt:lpstr>
      <vt:lpstr>11_Office Theme</vt:lpstr>
      <vt:lpstr>2_Office Theme</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Tim O</dc:creator>
  <cp:lastModifiedBy>Orighoye Rewane</cp:lastModifiedBy>
  <cp:revision>3379</cp:revision>
  <cp:lastPrinted>2018-04-23T12:03:49Z</cp:lastPrinted>
  <dcterms:created xsi:type="dcterms:W3CDTF">2012-11-23T08:52:56Z</dcterms:created>
  <dcterms:modified xsi:type="dcterms:W3CDTF">2018-05-02T09:20:43Z</dcterms:modified>
</cp:coreProperties>
</file>